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274" r:id="rId3"/>
    <p:sldId id="256" r:id="rId4"/>
    <p:sldId id="259" r:id="rId5"/>
    <p:sldId id="260" r:id="rId6"/>
    <p:sldId id="258" r:id="rId7"/>
    <p:sldId id="257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1" r:id="rId18"/>
    <p:sldId id="272" r:id="rId19"/>
    <p:sldId id="273" r:id="rId20"/>
    <p:sldId id="270" r:id="rId21"/>
    <p:sldId id="275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6A0A563-3319-4CFD-8FB0-33241A5B1BBA}" type="doc">
      <dgm:prSet loTypeId="urn:microsoft.com/office/officeart/2005/8/layout/funnel1" loCatId="process" qsTypeId="urn:microsoft.com/office/officeart/2005/8/quickstyle/simple1" qsCatId="simple" csTypeId="urn:microsoft.com/office/officeart/2005/8/colors/colorful1#1" csCatId="colorful" phldr="1"/>
      <dgm:spPr/>
      <dgm:t>
        <a:bodyPr/>
        <a:lstStyle/>
        <a:p>
          <a:endParaRPr lang="cs-CZ"/>
        </a:p>
      </dgm:t>
    </dgm:pt>
    <dgm:pt modelId="{E95C7C5F-EA74-49E7-9984-72FC766797C7}">
      <dgm:prSet phldrT="[Text]"/>
      <dgm:spPr/>
      <dgm:t>
        <a:bodyPr/>
        <a:lstStyle/>
        <a:p>
          <a:r>
            <a:rPr lang="cs-CZ" dirty="0" smtClean="0"/>
            <a:t>E</a:t>
          </a:r>
          <a:endParaRPr lang="cs-CZ" dirty="0"/>
        </a:p>
      </dgm:t>
    </dgm:pt>
    <dgm:pt modelId="{FD4563FF-0B83-43C8-BAA3-D766456E036F}" type="parTrans" cxnId="{194FF8EF-F0C3-4B10-B6C3-DB8074695EE4}">
      <dgm:prSet/>
      <dgm:spPr/>
      <dgm:t>
        <a:bodyPr/>
        <a:lstStyle/>
        <a:p>
          <a:endParaRPr lang="cs-CZ"/>
        </a:p>
      </dgm:t>
    </dgm:pt>
    <dgm:pt modelId="{9EB5190D-E822-4AEC-8202-0BBC724D1C1A}" type="sibTrans" cxnId="{194FF8EF-F0C3-4B10-B6C3-DB8074695EE4}">
      <dgm:prSet/>
      <dgm:spPr/>
      <dgm:t>
        <a:bodyPr/>
        <a:lstStyle/>
        <a:p>
          <a:endParaRPr lang="cs-CZ"/>
        </a:p>
      </dgm:t>
    </dgm:pt>
    <dgm:pt modelId="{ECE0BF98-3238-41F4-A4BF-467B6DDB0BFE}">
      <dgm:prSet phldrT="[Text]" custT="1"/>
      <dgm:spPr/>
      <dgm:t>
        <a:bodyPr/>
        <a:lstStyle/>
        <a:p>
          <a:r>
            <a:rPr lang="cs-CZ" sz="5200" dirty="0" smtClean="0"/>
            <a:t>6co</a:t>
          </a:r>
          <a:r>
            <a:rPr lang="cs-CZ" sz="2400" dirty="0" smtClean="0"/>
            <a:t>2</a:t>
          </a:r>
          <a:endParaRPr lang="cs-CZ" sz="5200" dirty="0"/>
        </a:p>
      </dgm:t>
    </dgm:pt>
    <dgm:pt modelId="{0B68FE02-B838-404A-BEDD-2D3C16C2AE33}" type="parTrans" cxnId="{908CF657-C9AD-4FE8-B0B4-E882AFA153A9}">
      <dgm:prSet/>
      <dgm:spPr/>
      <dgm:t>
        <a:bodyPr/>
        <a:lstStyle/>
        <a:p>
          <a:endParaRPr lang="cs-CZ"/>
        </a:p>
      </dgm:t>
    </dgm:pt>
    <dgm:pt modelId="{B1D4C209-4FBC-4473-8737-A8164E7D5F73}" type="sibTrans" cxnId="{908CF657-C9AD-4FE8-B0B4-E882AFA153A9}">
      <dgm:prSet/>
      <dgm:spPr/>
      <dgm:t>
        <a:bodyPr/>
        <a:lstStyle/>
        <a:p>
          <a:endParaRPr lang="cs-CZ"/>
        </a:p>
      </dgm:t>
    </dgm:pt>
    <dgm:pt modelId="{D4CD37CE-C437-43C7-8880-4EE571593779}">
      <dgm:prSet phldrT="[Text]" custT="1"/>
      <dgm:spPr/>
      <dgm:t>
        <a:bodyPr/>
        <a:lstStyle/>
        <a:p>
          <a:r>
            <a:rPr lang="cs-CZ" sz="5400" dirty="0" smtClean="0"/>
            <a:t>6</a:t>
          </a:r>
          <a:r>
            <a:rPr lang="cs-CZ" sz="4000" dirty="0" smtClean="0"/>
            <a:t>H</a:t>
          </a:r>
          <a:r>
            <a:rPr lang="cs-CZ" sz="2000" dirty="0" smtClean="0"/>
            <a:t>2</a:t>
          </a:r>
          <a:r>
            <a:rPr lang="cs-CZ" sz="4000" dirty="0" smtClean="0"/>
            <a:t>O</a:t>
          </a:r>
          <a:endParaRPr lang="cs-CZ" sz="4000" dirty="0"/>
        </a:p>
      </dgm:t>
    </dgm:pt>
    <dgm:pt modelId="{D09B9EDB-A435-4091-B988-C0D0F8398A01}" type="parTrans" cxnId="{D5B0A6D4-D6B9-4B89-9170-8A03E548C0BC}">
      <dgm:prSet/>
      <dgm:spPr/>
      <dgm:t>
        <a:bodyPr/>
        <a:lstStyle/>
        <a:p>
          <a:endParaRPr lang="cs-CZ"/>
        </a:p>
      </dgm:t>
    </dgm:pt>
    <dgm:pt modelId="{B8F833FE-BFD5-4E4F-B1CF-553D738F1163}" type="sibTrans" cxnId="{D5B0A6D4-D6B9-4B89-9170-8A03E548C0BC}">
      <dgm:prSet/>
      <dgm:spPr/>
      <dgm:t>
        <a:bodyPr/>
        <a:lstStyle/>
        <a:p>
          <a:endParaRPr lang="cs-CZ"/>
        </a:p>
      </dgm:t>
    </dgm:pt>
    <dgm:pt modelId="{3C66F3B8-8C55-49CA-9152-346ECFB4D972}">
      <dgm:prSet phldrT="[Text]" custT="1"/>
      <dgm:spPr/>
      <dgm:t>
        <a:bodyPr/>
        <a:lstStyle/>
        <a:p>
          <a:r>
            <a:rPr lang="cs-CZ" sz="4000" spc="-150" dirty="0" smtClean="0">
              <a:sym typeface="Wingdings" pitchFamily="2" charset="2"/>
            </a:rPr>
            <a:t>C</a:t>
          </a:r>
          <a:r>
            <a:rPr lang="cs-CZ" sz="2800" spc="-150" dirty="0" smtClean="0">
              <a:sym typeface="Wingdings" pitchFamily="2" charset="2"/>
            </a:rPr>
            <a:t> 6</a:t>
          </a:r>
          <a:r>
            <a:rPr lang="cs-CZ" sz="4000" spc="-150" dirty="0" smtClean="0">
              <a:sym typeface="Wingdings" pitchFamily="2" charset="2"/>
            </a:rPr>
            <a:t>H</a:t>
          </a:r>
          <a:r>
            <a:rPr lang="cs-CZ" sz="2800" spc="-150" dirty="0" smtClean="0">
              <a:sym typeface="Wingdings" pitchFamily="2" charset="2"/>
            </a:rPr>
            <a:t>12</a:t>
          </a:r>
          <a:r>
            <a:rPr lang="cs-CZ" sz="4000" spc="-150" dirty="0" smtClean="0">
              <a:sym typeface="Wingdings" pitchFamily="2" charset="2"/>
            </a:rPr>
            <a:t>O</a:t>
          </a:r>
          <a:r>
            <a:rPr lang="cs-CZ" sz="2800" spc="-150" dirty="0" smtClean="0">
              <a:sym typeface="Wingdings" pitchFamily="2" charset="2"/>
            </a:rPr>
            <a:t>6     </a:t>
          </a:r>
          <a:endParaRPr lang="cs-CZ" sz="2800" dirty="0"/>
        </a:p>
      </dgm:t>
    </dgm:pt>
    <dgm:pt modelId="{B6786496-7F2E-4733-99C8-48A5550F2E03}" type="parTrans" cxnId="{1D38EDA7-4F49-4BDD-B708-AB0FBF023997}">
      <dgm:prSet/>
      <dgm:spPr/>
      <dgm:t>
        <a:bodyPr/>
        <a:lstStyle/>
        <a:p>
          <a:endParaRPr lang="cs-CZ"/>
        </a:p>
      </dgm:t>
    </dgm:pt>
    <dgm:pt modelId="{9A038E2B-9835-4EAF-8C24-BC33D621F2E9}" type="sibTrans" cxnId="{1D38EDA7-4F49-4BDD-B708-AB0FBF023997}">
      <dgm:prSet/>
      <dgm:spPr/>
      <dgm:t>
        <a:bodyPr/>
        <a:lstStyle/>
        <a:p>
          <a:endParaRPr lang="cs-CZ"/>
        </a:p>
      </dgm:t>
    </dgm:pt>
    <dgm:pt modelId="{3ECC2BC2-5765-44F6-A84A-4A622023E88C}" type="pres">
      <dgm:prSet presAssocID="{86A0A563-3319-4CFD-8FB0-33241A5B1BBA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F622967-BC68-44C3-B673-2E85E91DB386}" type="pres">
      <dgm:prSet presAssocID="{86A0A563-3319-4CFD-8FB0-33241A5B1BBA}" presName="ellipse" presStyleLbl="trBgShp" presStyleIdx="0" presStyleCnt="1" custLinFactNeighborX="-5807" custLinFactNeighborY="-20461"/>
      <dgm:spPr/>
      <dgm:t>
        <a:bodyPr/>
        <a:lstStyle/>
        <a:p>
          <a:endParaRPr lang="cs-CZ"/>
        </a:p>
      </dgm:t>
    </dgm:pt>
    <dgm:pt modelId="{ABBCEE6D-DBB4-49AD-948D-FE4D2BF4F7B3}" type="pres">
      <dgm:prSet presAssocID="{86A0A563-3319-4CFD-8FB0-33241A5B1BBA}" presName="arrow1" presStyleLbl="fgShp" presStyleIdx="0" presStyleCnt="1"/>
      <dgm:spPr/>
      <dgm:t>
        <a:bodyPr/>
        <a:lstStyle/>
        <a:p>
          <a:endParaRPr lang="cs-CZ"/>
        </a:p>
      </dgm:t>
    </dgm:pt>
    <dgm:pt modelId="{757EB6DB-C5DF-4AC1-BE0C-AF7A01A3399F}" type="pres">
      <dgm:prSet presAssocID="{86A0A563-3319-4CFD-8FB0-33241A5B1BBA}" presName="rectangle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C6CEB3-D1C4-4FE3-A4F4-56FBE5608391}" type="pres">
      <dgm:prSet presAssocID="{ECE0BF98-3238-41F4-A4BF-467B6DDB0BFE}" presName="item1" presStyleLbl="node1" presStyleIdx="0" presStyleCnt="3" custScaleX="200369" custLinFactNeighborX="-9888" custLinFactNeighborY="-317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E9E346-D1A3-451C-93C6-0687CBD964CE}" type="pres">
      <dgm:prSet presAssocID="{D4CD37CE-C437-43C7-8880-4EE571593779}" presName="item2" presStyleLbl="node1" presStyleIdx="1" presStyleCnt="3" custScaleX="198629" custLinFactNeighborX="-17778" custLinFactNeighborY="-2296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8B6C8F-8D99-4DBA-951D-4066E7ADD9C5}" type="pres">
      <dgm:prSet presAssocID="{3C66F3B8-8C55-49CA-9152-346ECFB4D972}" presName="item3" presStyleLbl="node1" presStyleIdx="2" presStyleCnt="3" custLinFactNeighborX="26241" custLinFactNeighborY="-4711">
        <dgm:presLayoutVars>
          <dgm:bulletEnabled val="1"/>
        </dgm:presLayoutVars>
      </dgm:prSet>
      <dgm:spPr>
        <a:prstGeom prst="sun">
          <a:avLst/>
        </a:prstGeom>
      </dgm:spPr>
      <dgm:t>
        <a:bodyPr/>
        <a:lstStyle/>
        <a:p>
          <a:endParaRPr lang="cs-CZ"/>
        </a:p>
      </dgm:t>
    </dgm:pt>
    <dgm:pt modelId="{FC589A7B-CD33-4F1A-9992-8A0C2D0DF387}" type="pres">
      <dgm:prSet presAssocID="{86A0A563-3319-4CFD-8FB0-33241A5B1BBA}" presName="funnel" presStyleLbl="trAlignAcc1" presStyleIdx="0" presStyleCnt="1" custScaleX="149523" custLinFactNeighborX="-3334" custLinFactNeighborY="-893"/>
      <dgm:spPr/>
      <dgm:t>
        <a:bodyPr/>
        <a:lstStyle/>
        <a:p>
          <a:endParaRPr lang="cs-CZ"/>
        </a:p>
      </dgm:t>
    </dgm:pt>
  </dgm:ptLst>
  <dgm:cxnLst>
    <dgm:cxn modelId="{194FF8EF-F0C3-4B10-B6C3-DB8074695EE4}" srcId="{86A0A563-3319-4CFD-8FB0-33241A5B1BBA}" destId="{E95C7C5F-EA74-49E7-9984-72FC766797C7}" srcOrd="0" destOrd="0" parTransId="{FD4563FF-0B83-43C8-BAA3-D766456E036F}" sibTransId="{9EB5190D-E822-4AEC-8202-0BBC724D1C1A}"/>
    <dgm:cxn modelId="{910ED92F-090A-42D4-9969-5A3B4C3CA5EE}" type="presOf" srcId="{ECE0BF98-3238-41F4-A4BF-467B6DDB0BFE}" destId="{46E9E346-D1A3-451C-93C6-0687CBD964CE}" srcOrd="0" destOrd="0" presId="urn:microsoft.com/office/officeart/2005/8/layout/funnel1"/>
    <dgm:cxn modelId="{95277C27-9C5A-4A2C-B95E-3C7460046F54}" type="presOf" srcId="{D4CD37CE-C437-43C7-8880-4EE571593779}" destId="{84C6CEB3-D1C4-4FE3-A4F4-56FBE5608391}" srcOrd="0" destOrd="0" presId="urn:microsoft.com/office/officeart/2005/8/layout/funnel1"/>
    <dgm:cxn modelId="{1D38EDA7-4F49-4BDD-B708-AB0FBF023997}" srcId="{86A0A563-3319-4CFD-8FB0-33241A5B1BBA}" destId="{3C66F3B8-8C55-49CA-9152-346ECFB4D972}" srcOrd="3" destOrd="0" parTransId="{B6786496-7F2E-4733-99C8-48A5550F2E03}" sibTransId="{9A038E2B-9835-4EAF-8C24-BC33D621F2E9}"/>
    <dgm:cxn modelId="{C5CC6137-5F8F-4242-8D1D-1413C65D118F}" type="presOf" srcId="{E95C7C5F-EA74-49E7-9984-72FC766797C7}" destId="{718B6C8F-8D99-4DBA-951D-4066E7ADD9C5}" srcOrd="0" destOrd="0" presId="urn:microsoft.com/office/officeart/2005/8/layout/funnel1"/>
    <dgm:cxn modelId="{A21AE0B1-B4DA-4871-AE9E-04130546462B}" type="presOf" srcId="{86A0A563-3319-4CFD-8FB0-33241A5B1BBA}" destId="{3ECC2BC2-5765-44F6-A84A-4A622023E88C}" srcOrd="0" destOrd="0" presId="urn:microsoft.com/office/officeart/2005/8/layout/funnel1"/>
    <dgm:cxn modelId="{9A642587-F790-48F0-8B0B-4F7DB8826133}" type="presOf" srcId="{3C66F3B8-8C55-49CA-9152-346ECFB4D972}" destId="{757EB6DB-C5DF-4AC1-BE0C-AF7A01A3399F}" srcOrd="0" destOrd="0" presId="urn:microsoft.com/office/officeart/2005/8/layout/funnel1"/>
    <dgm:cxn modelId="{908CF657-C9AD-4FE8-B0B4-E882AFA153A9}" srcId="{86A0A563-3319-4CFD-8FB0-33241A5B1BBA}" destId="{ECE0BF98-3238-41F4-A4BF-467B6DDB0BFE}" srcOrd="1" destOrd="0" parTransId="{0B68FE02-B838-404A-BEDD-2D3C16C2AE33}" sibTransId="{B1D4C209-4FBC-4473-8737-A8164E7D5F73}"/>
    <dgm:cxn modelId="{D5B0A6D4-D6B9-4B89-9170-8A03E548C0BC}" srcId="{86A0A563-3319-4CFD-8FB0-33241A5B1BBA}" destId="{D4CD37CE-C437-43C7-8880-4EE571593779}" srcOrd="2" destOrd="0" parTransId="{D09B9EDB-A435-4091-B988-C0D0F8398A01}" sibTransId="{B8F833FE-BFD5-4E4F-B1CF-553D738F1163}"/>
    <dgm:cxn modelId="{E29A68AC-604E-4785-9856-18D4D44F9556}" type="presParOf" srcId="{3ECC2BC2-5765-44F6-A84A-4A622023E88C}" destId="{2F622967-BC68-44C3-B673-2E85E91DB386}" srcOrd="0" destOrd="0" presId="urn:microsoft.com/office/officeart/2005/8/layout/funnel1"/>
    <dgm:cxn modelId="{9E542DA1-1504-438A-AC3A-25B052256996}" type="presParOf" srcId="{3ECC2BC2-5765-44F6-A84A-4A622023E88C}" destId="{ABBCEE6D-DBB4-49AD-948D-FE4D2BF4F7B3}" srcOrd="1" destOrd="0" presId="urn:microsoft.com/office/officeart/2005/8/layout/funnel1"/>
    <dgm:cxn modelId="{FBDB8680-EEF1-4365-9584-A3DD06EDEBE0}" type="presParOf" srcId="{3ECC2BC2-5765-44F6-A84A-4A622023E88C}" destId="{757EB6DB-C5DF-4AC1-BE0C-AF7A01A3399F}" srcOrd="2" destOrd="0" presId="urn:microsoft.com/office/officeart/2005/8/layout/funnel1"/>
    <dgm:cxn modelId="{FAB61120-C947-4DC4-BAD5-D44411DBA1F8}" type="presParOf" srcId="{3ECC2BC2-5765-44F6-A84A-4A622023E88C}" destId="{84C6CEB3-D1C4-4FE3-A4F4-56FBE5608391}" srcOrd="3" destOrd="0" presId="urn:microsoft.com/office/officeart/2005/8/layout/funnel1"/>
    <dgm:cxn modelId="{649D9958-C41C-423B-BCF8-F2980F4D6C1B}" type="presParOf" srcId="{3ECC2BC2-5765-44F6-A84A-4A622023E88C}" destId="{46E9E346-D1A3-451C-93C6-0687CBD964CE}" srcOrd="4" destOrd="0" presId="urn:microsoft.com/office/officeart/2005/8/layout/funnel1"/>
    <dgm:cxn modelId="{FAEB9D76-B021-4ACC-BEC6-4A812F69E31B}" type="presParOf" srcId="{3ECC2BC2-5765-44F6-A84A-4A622023E88C}" destId="{718B6C8F-8D99-4DBA-951D-4066E7ADD9C5}" srcOrd="5" destOrd="0" presId="urn:microsoft.com/office/officeart/2005/8/layout/funnel1"/>
    <dgm:cxn modelId="{8996D7C2-BC41-4C61-A985-C98B46A0887A}" type="presParOf" srcId="{3ECC2BC2-5765-44F6-A84A-4A622023E88C}" destId="{FC589A7B-CD33-4F1A-9992-8A0C2D0DF387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F622967-BC68-44C3-B673-2E85E91DB386}">
      <dsp:nvSpPr>
        <dsp:cNvPr id="0" name=""/>
        <dsp:cNvSpPr/>
      </dsp:nvSpPr>
      <dsp:spPr>
        <a:xfrm>
          <a:off x="1290985" y="0"/>
          <a:ext cx="3483387" cy="1209734"/>
        </a:xfrm>
        <a:prstGeom prst="ellipse">
          <a:avLst/>
        </a:prstGeom>
        <a:solidFill>
          <a:schemeClr val="accent1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BCEE6D-DBB4-49AD-948D-FE4D2BF4F7B3}">
      <dsp:nvSpPr>
        <dsp:cNvPr id="0" name=""/>
        <dsp:cNvSpPr/>
      </dsp:nvSpPr>
      <dsp:spPr>
        <a:xfrm>
          <a:off x="2902822" y="3137748"/>
          <a:ext cx="675075" cy="432048"/>
        </a:xfrm>
        <a:prstGeom prst="down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7EB6DB-C5DF-4AC1-BE0C-AF7A01A3399F}">
      <dsp:nvSpPr>
        <dsp:cNvPr id="0" name=""/>
        <dsp:cNvSpPr/>
      </dsp:nvSpPr>
      <dsp:spPr>
        <a:xfrm>
          <a:off x="1620179" y="3483387"/>
          <a:ext cx="3240360" cy="8100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4480" tIns="284480" rIns="284480" bIns="28448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spc="-150" dirty="0" smtClean="0">
              <a:sym typeface="Wingdings" pitchFamily="2" charset="2"/>
            </a:rPr>
            <a:t>C</a:t>
          </a:r>
          <a:r>
            <a:rPr lang="cs-CZ" sz="2800" kern="1200" spc="-150" dirty="0" smtClean="0">
              <a:sym typeface="Wingdings" pitchFamily="2" charset="2"/>
            </a:rPr>
            <a:t> 6</a:t>
          </a:r>
          <a:r>
            <a:rPr lang="cs-CZ" sz="4000" kern="1200" spc="-150" dirty="0" smtClean="0">
              <a:sym typeface="Wingdings" pitchFamily="2" charset="2"/>
            </a:rPr>
            <a:t>H</a:t>
          </a:r>
          <a:r>
            <a:rPr lang="cs-CZ" sz="2800" kern="1200" spc="-150" dirty="0" smtClean="0">
              <a:sym typeface="Wingdings" pitchFamily="2" charset="2"/>
            </a:rPr>
            <a:t>12</a:t>
          </a:r>
          <a:r>
            <a:rPr lang="cs-CZ" sz="4000" kern="1200" spc="-150" dirty="0" smtClean="0">
              <a:sym typeface="Wingdings" pitchFamily="2" charset="2"/>
            </a:rPr>
            <a:t>O</a:t>
          </a:r>
          <a:r>
            <a:rPr lang="cs-CZ" sz="2800" kern="1200" spc="-150" dirty="0" smtClean="0">
              <a:sym typeface="Wingdings" pitchFamily="2" charset="2"/>
            </a:rPr>
            <a:t>6     </a:t>
          </a:r>
          <a:endParaRPr lang="cs-CZ" sz="2800" kern="1200" dirty="0"/>
        </a:p>
      </dsp:txBody>
      <dsp:txXfrm>
        <a:off x="1620179" y="3483387"/>
        <a:ext cx="3240360" cy="810090"/>
      </dsp:txXfrm>
    </dsp:sp>
    <dsp:sp modelId="{84C6CEB3-D1C4-4FE3-A4F4-56FBE5608391}">
      <dsp:nvSpPr>
        <dsp:cNvPr id="0" name=""/>
        <dsp:cNvSpPr/>
      </dsp:nvSpPr>
      <dsp:spPr>
        <a:xfrm>
          <a:off x="2029744" y="1440164"/>
          <a:ext cx="2434753" cy="121513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/>
            <a:t>6</a:t>
          </a:r>
          <a:r>
            <a:rPr lang="cs-CZ" sz="4000" kern="1200" dirty="0" smtClean="0"/>
            <a:t>H</a:t>
          </a:r>
          <a:r>
            <a:rPr lang="cs-CZ" sz="2000" kern="1200" dirty="0" smtClean="0"/>
            <a:t>2</a:t>
          </a:r>
          <a:r>
            <a:rPr lang="cs-CZ" sz="4000" kern="1200" dirty="0" smtClean="0"/>
            <a:t>O</a:t>
          </a:r>
          <a:endParaRPr lang="cs-CZ" sz="4000" kern="1200" dirty="0"/>
        </a:p>
      </dsp:txBody>
      <dsp:txXfrm>
        <a:off x="2029744" y="1440164"/>
        <a:ext cx="2434753" cy="1215135"/>
      </dsp:txXfrm>
    </dsp:sp>
    <dsp:sp modelId="{46E9E346-D1A3-451C-93C6-0687CBD964CE}">
      <dsp:nvSpPr>
        <dsp:cNvPr id="0" name=""/>
        <dsp:cNvSpPr/>
      </dsp:nvSpPr>
      <dsp:spPr>
        <a:xfrm>
          <a:off x="1074945" y="288031"/>
          <a:ext cx="2413610" cy="121513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dirty="0" smtClean="0"/>
            <a:t>6co</a:t>
          </a:r>
          <a:r>
            <a:rPr lang="cs-CZ" sz="2400" kern="1200" dirty="0" smtClean="0"/>
            <a:t>2</a:t>
          </a:r>
          <a:endParaRPr lang="cs-CZ" sz="5200" kern="1200" dirty="0"/>
        </a:p>
      </dsp:txBody>
      <dsp:txXfrm>
        <a:off x="1074945" y="288031"/>
        <a:ext cx="2413610" cy="1215135"/>
      </dsp:txXfrm>
    </dsp:sp>
    <dsp:sp modelId="{718B6C8F-8D99-4DBA-951D-4066E7ADD9C5}">
      <dsp:nvSpPr>
        <dsp:cNvPr id="0" name=""/>
        <dsp:cNvSpPr/>
      </dsp:nvSpPr>
      <dsp:spPr>
        <a:xfrm>
          <a:off x="3451211" y="216025"/>
          <a:ext cx="1215135" cy="1215135"/>
        </a:xfrm>
        <a:prstGeom prst="sun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E</a:t>
          </a:r>
          <a:endParaRPr lang="cs-CZ" sz="2700" kern="1200" dirty="0"/>
        </a:p>
      </dsp:txBody>
      <dsp:txXfrm>
        <a:off x="3451211" y="216025"/>
        <a:ext cx="1215135" cy="1215135"/>
      </dsp:txXfrm>
    </dsp:sp>
    <dsp:sp modelId="{FC589A7B-CD33-4F1A-9992-8A0C2D0DF387}">
      <dsp:nvSpPr>
        <dsp:cNvPr id="0" name=""/>
        <dsp:cNvSpPr/>
      </dsp:nvSpPr>
      <dsp:spPr>
        <a:xfrm>
          <a:off x="288022" y="0"/>
          <a:ext cx="5652597" cy="3024336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/>
              <a:t>: VY_32_INOVACE_09_23_Popisování a modelování fotosyntézy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Jana </a:t>
            </a:r>
            <a:r>
              <a:rPr lang="cs-CZ" sz="1700" dirty="0" err="1" smtClean="0"/>
              <a:t>Střížková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obor/Předmět/Téma: ČLOVĚK A PŘÍRODA / PŘÍRODOPIS / PŘEHLED ORGANISMŮ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Opakování chemického děje fotosyntézy. Vymodelování molekul účastnící se fotosyntézy a přestavění těchto molekul na molekulu glukózy  a kyslík.	 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VII.B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30.1.2013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</a:t>
            </a:r>
            <a:r>
              <a:rPr lang="cs-CZ" sz="1700" dirty="0" smtClean="0"/>
              <a:t>hudebním a </a:t>
            </a:r>
            <a:r>
              <a:rPr lang="cs-CZ" sz="1700" dirty="0" smtClean="0"/>
              <a:t>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15.2.2013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FOTOSYNTÉZA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MODELOVÁNÍ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48681"/>
            <a:ext cx="8229600" cy="367240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6600" dirty="0" smtClean="0"/>
              <a:t>Vzpomeneš si </a:t>
            </a:r>
            <a:r>
              <a:rPr lang="cs-CZ" sz="6600" dirty="0" smtClean="0"/>
              <a:t>                           ze </a:t>
            </a:r>
            <a:r>
              <a:rPr lang="cs-CZ" sz="6600" dirty="0" smtClean="0"/>
              <a:t>šesté třídy, co je fotosyntéza? </a:t>
            </a:r>
            <a:endParaRPr lang="cs-CZ" sz="6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4509120"/>
            <a:ext cx="71287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/>
              <a:t>VÝŽIVA ROSTLIN</a:t>
            </a:r>
            <a:endParaRPr lang="cs-CZ" sz="7200" dirty="0"/>
          </a:p>
        </p:txBody>
      </p:sp>
      <p:pic>
        <p:nvPicPr>
          <p:cNvPr id="2050" name="Picture 2" descr="C:\Documents and Settings\User\Local Settings\Temporary Internet Files\Content.IE5\9QIGPH2B\MC90042806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816" y="4221088"/>
            <a:ext cx="3279749" cy="199960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620688"/>
            <a:ext cx="8229600" cy="161277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4400" dirty="0" smtClean="0"/>
              <a:t>Které neústrojné látky se fotosyntézy účastní?</a:t>
            </a:r>
            <a:endParaRPr lang="cs-CZ" sz="4400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67544" y="2636912"/>
            <a:ext cx="8229600" cy="16127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Která ústrojná látka </a:t>
            </a: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                 při </a:t>
            </a: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fotosyntéze vzniká?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611560" y="4509120"/>
            <a:ext cx="8229600" cy="16127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Jaký plyn se při fotosyntéze</a:t>
            </a:r>
            <a:r>
              <a:rPr kumimoji="0" lang="cs-CZ" sz="4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uvolňuje do ovzduší?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User\Local Settings\Temporary Internet Files\Content.IE5\JDQWJ6SM\MP900449051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124744"/>
            <a:ext cx="6034617" cy="4525963"/>
          </a:xfrm>
          <a:prstGeom prst="rect">
            <a:avLst/>
          </a:prstGeom>
          <a:noFill/>
        </p:spPr>
      </p:pic>
      <p:sp>
        <p:nvSpPr>
          <p:cNvPr id="7" name="Slunce 6"/>
          <p:cNvSpPr/>
          <p:nvPr/>
        </p:nvSpPr>
        <p:spPr>
          <a:xfrm>
            <a:off x="1835696" y="332656"/>
            <a:ext cx="2232248" cy="1656184"/>
          </a:xfrm>
          <a:prstGeom prst="sun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2267744" y="764704"/>
            <a:ext cx="15121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Sluneční </a:t>
            </a:r>
            <a:r>
              <a:rPr lang="cs-CZ" sz="2400" dirty="0" smtClean="0"/>
              <a:t>energie</a:t>
            </a:r>
            <a:endParaRPr lang="cs-CZ" sz="2400" dirty="0"/>
          </a:p>
        </p:txBody>
      </p:sp>
      <p:sp>
        <p:nvSpPr>
          <p:cNvPr id="9" name="Elipsa 8"/>
          <p:cNvSpPr/>
          <p:nvPr/>
        </p:nvSpPr>
        <p:spPr>
          <a:xfrm>
            <a:off x="395536" y="1268760"/>
            <a:ext cx="1872208" cy="1512168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Oxid uhličitý</a:t>
            </a:r>
            <a:endParaRPr lang="cs-CZ" sz="2400" dirty="0"/>
          </a:p>
        </p:txBody>
      </p:sp>
      <p:sp>
        <p:nvSpPr>
          <p:cNvPr id="10" name="Elipsa 9"/>
          <p:cNvSpPr/>
          <p:nvPr/>
        </p:nvSpPr>
        <p:spPr>
          <a:xfrm>
            <a:off x="467544" y="3356992"/>
            <a:ext cx="1872208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voda</a:t>
            </a:r>
            <a:endParaRPr lang="cs-CZ" sz="4000" dirty="0"/>
          </a:p>
        </p:txBody>
      </p:sp>
      <p:sp>
        <p:nvSpPr>
          <p:cNvPr id="11" name="Obdélník 10"/>
          <p:cNvSpPr/>
          <p:nvPr/>
        </p:nvSpPr>
        <p:spPr>
          <a:xfrm>
            <a:off x="3275856" y="2924944"/>
            <a:ext cx="2160240" cy="72008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Cukr = glukóza</a:t>
            </a:r>
            <a:endParaRPr lang="cs-CZ" dirty="0"/>
          </a:p>
        </p:txBody>
      </p:sp>
      <p:sp>
        <p:nvSpPr>
          <p:cNvPr id="12" name="Elipsa 11"/>
          <p:cNvSpPr/>
          <p:nvPr/>
        </p:nvSpPr>
        <p:spPr>
          <a:xfrm>
            <a:off x="6948264" y="2996952"/>
            <a:ext cx="1728192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kyslík</a:t>
            </a:r>
            <a:endParaRPr lang="cs-CZ" sz="2800" dirty="0"/>
          </a:p>
        </p:txBody>
      </p:sp>
      <p:cxnSp>
        <p:nvCxnSpPr>
          <p:cNvPr id="14" name="Přímá spojovací šipka 13"/>
          <p:cNvCxnSpPr/>
          <p:nvPr/>
        </p:nvCxnSpPr>
        <p:spPr>
          <a:xfrm>
            <a:off x="3491880" y="1772816"/>
            <a:ext cx="504056" cy="1008112"/>
          </a:xfrm>
          <a:prstGeom prst="straightConnector1">
            <a:avLst/>
          </a:prstGeom>
          <a:ln w="57150">
            <a:solidFill>
              <a:schemeClr val="tx1">
                <a:lumMod val="95000"/>
                <a:lumOff val="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>
            <a:off x="1979712" y="2276872"/>
            <a:ext cx="1368152" cy="576064"/>
          </a:xfrm>
          <a:prstGeom prst="straightConnector1">
            <a:avLst/>
          </a:prstGeom>
          <a:ln w="57150">
            <a:solidFill>
              <a:schemeClr val="tx1">
                <a:lumMod val="95000"/>
                <a:lumOff val="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V="1">
            <a:off x="2123728" y="3501008"/>
            <a:ext cx="1224136" cy="504056"/>
          </a:xfrm>
          <a:prstGeom prst="straightConnector1">
            <a:avLst/>
          </a:prstGeom>
          <a:ln w="57150">
            <a:solidFill>
              <a:schemeClr val="tx1">
                <a:lumMod val="95000"/>
                <a:lumOff val="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>
            <a:endCxn id="12" idx="2"/>
          </p:cNvCxnSpPr>
          <p:nvPr/>
        </p:nvCxnSpPr>
        <p:spPr>
          <a:xfrm>
            <a:off x="5508104" y="3501008"/>
            <a:ext cx="1440160" cy="252028"/>
          </a:xfrm>
          <a:prstGeom prst="straightConnector1">
            <a:avLst/>
          </a:prstGeom>
          <a:ln w="57150">
            <a:solidFill>
              <a:schemeClr val="tx1">
                <a:lumMod val="95000"/>
                <a:lumOff val="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/>
      <p:bldP spid="9" grpId="0" animBg="1"/>
      <p:bldP spid="10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unce 3"/>
          <p:cNvSpPr/>
          <p:nvPr/>
        </p:nvSpPr>
        <p:spPr>
          <a:xfrm>
            <a:off x="3923928" y="4653136"/>
            <a:ext cx="936104" cy="792088"/>
          </a:xfrm>
          <a:prstGeom prst="sun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definice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68760"/>
            <a:ext cx="7427168" cy="4680520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000" dirty="0" smtClean="0"/>
              <a:t>Fotosyntéza je přeměna neústrojných látek na látky ústrojné za přítomnosti </a:t>
            </a:r>
            <a:r>
              <a:rPr lang="cs-CZ" sz="4000" dirty="0" smtClean="0"/>
              <a:t>sluneční </a:t>
            </a:r>
            <a:r>
              <a:rPr lang="cs-CZ" sz="4000" dirty="0" smtClean="0"/>
              <a:t>energie.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3600" dirty="0" smtClean="0"/>
              <a:t>6</a:t>
            </a:r>
            <a:r>
              <a:rPr lang="cs-CZ" dirty="0" smtClean="0"/>
              <a:t>CO</a:t>
            </a:r>
            <a:r>
              <a:rPr lang="cs-CZ" sz="2000" spc="-150" dirty="0" smtClean="0"/>
              <a:t>2   </a:t>
            </a:r>
            <a:r>
              <a:rPr lang="cs-CZ" sz="3600" spc="-150" dirty="0" smtClean="0"/>
              <a:t> +   6</a:t>
            </a:r>
            <a:r>
              <a:rPr lang="cs-CZ" spc="-150" dirty="0" smtClean="0"/>
              <a:t>H</a:t>
            </a:r>
            <a:r>
              <a:rPr lang="cs-CZ" sz="2000" spc="-150" dirty="0" smtClean="0"/>
              <a:t>2</a:t>
            </a:r>
            <a:r>
              <a:rPr lang="cs-CZ" spc="-150" dirty="0" smtClean="0"/>
              <a:t>O  +       E      </a:t>
            </a:r>
            <a:r>
              <a:rPr lang="cs-CZ" spc="-150" dirty="0" smtClean="0">
                <a:sym typeface="Wingdings" pitchFamily="2" charset="2"/>
              </a:rPr>
              <a:t> C </a:t>
            </a:r>
            <a:r>
              <a:rPr lang="cs-CZ" sz="1600" spc="-150" dirty="0" smtClean="0">
                <a:sym typeface="Wingdings" pitchFamily="2" charset="2"/>
              </a:rPr>
              <a:t>6</a:t>
            </a:r>
            <a:r>
              <a:rPr lang="cs-CZ" spc="-150" dirty="0" smtClean="0">
                <a:sym typeface="Wingdings" pitchFamily="2" charset="2"/>
              </a:rPr>
              <a:t>H</a:t>
            </a:r>
            <a:r>
              <a:rPr lang="cs-CZ" sz="1600" spc="-150" dirty="0" smtClean="0">
                <a:sym typeface="Wingdings" pitchFamily="2" charset="2"/>
              </a:rPr>
              <a:t>12</a:t>
            </a:r>
            <a:r>
              <a:rPr lang="cs-CZ" spc="-150" dirty="0" smtClean="0">
                <a:sym typeface="Wingdings" pitchFamily="2" charset="2"/>
              </a:rPr>
              <a:t>O</a:t>
            </a:r>
            <a:r>
              <a:rPr lang="cs-CZ" sz="1600" spc="-150" dirty="0" smtClean="0">
                <a:sym typeface="Wingdings" pitchFamily="2" charset="2"/>
              </a:rPr>
              <a:t>6     </a:t>
            </a:r>
            <a:r>
              <a:rPr lang="cs-CZ" spc="-150" dirty="0" smtClean="0">
                <a:sym typeface="Wingdings" pitchFamily="2" charset="2"/>
              </a:rPr>
              <a:t>+ </a:t>
            </a:r>
            <a:r>
              <a:rPr lang="cs-CZ" sz="3600" spc="-150" dirty="0" smtClean="0">
                <a:sym typeface="Wingdings" pitchFamily="2" charset="2"/>
              </a:rPr>
              <a:t>6</a:t>
            </a:r>
            <a:r>
              <a:rPr lang="cs-CZ" spc="-150" dirty="0" smtClean="0">
                <a:sym typeface="Wingdings" pitchFamily="2" charset="2"/>
              </a:rPr>
              <a:t> 0</a:t>
            </a:r>
            <a:r>
              <a:rPr lang="cs-CZ" sz="1600" spc="-150" dirty="0" smtClean="0">
                <a:sym typeface="Wingdings" pitchFamily="2" charset="2"/>
              </a:rPr>
              <a:t>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dirty="0" smtClean="0"/>
              <a:t>Zopakujeme si: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467544" y="1052737"/>
          <a:ext cx="6480720" cy="43204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Elipsa 4"/>
          <p:cNvSpPr/>
          <p:nvPr/>
        </p:nvSpPr>
        <p:spPr>
          <a:xfrm>
            <a:off x="6516216" y="3212976"/>
            <a:ext cx="1800200" cy="115212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6</a:t>
            </a:r>
            <a:r>
              <a:rPr lang="cs-CZ" sz="4800" dirty="0" smtClean="0"/>
              <a:t>O</a:t>
            </a:r>
            <a:r>
              <a:rPr lang="cs-CZ" sz="2400" dirty="0" smtClean="0"/>
              <a:t>2</a:t>
            </a:r>
            <a:endParaRPr lang="cs-CZ" sz="4800" dirty="0"/>
          </a:p>
        </p:txBody>
      </p:sp>
      <p:sp>
        <p:nvSpPr>
          <p:cNvPr id="6" name="Šipka doprava se zářezem 5"/>
          <p:cNvSpPr/>
          <p:nvPr/>
        </p:nvSpPr>
        <p:spPr>
          <a:xfrm rot="20997395">
            <a:off x="4944787" y="4435275"/>
            <a:ext cx="1656184" cy="291717"/>
          </a:xfrm>
          <a:prstGeom prst="notchedRightArrow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BBCEE6D-DBB4-49AD-948D-FE4D2BF4F7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ABBCEE6D-DBB4-49AD-948D-FE4D2BF4F7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ABBCEE6D-DBB4-49AD-948D-FE4D2BF4F7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C589A7B-CD33-4F1A-9992-8A0C2D0DF3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graphicEl>
                                              <a:dgm id="{FC589A7B-CD33-4F1A-9992-8A0C2D0DF3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graphicEl>
                                              <a:dgm id="{FC589A7B-CD33-4F1A-9992-8A0C2D0DF3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F622967-BC68-44C3-B673-2E85E91DB3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graphicEl>
                                              <a:dgm id="{2F622967-BC68-44C3-B673-2E85E91DB3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graphicEl>
                                              <a:dgm id="{2F622967-BC68-44C3-B673-2E85E91DB3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18B6C8F-8D99-4DBA-951D-4066E7ADD9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graphicEl>
                                              <a:dgm id="{718B6C8F-8D99-4DBA-951D-4066E7ADD9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graphicEl>
                                              <a:dgm id="{718B6C8F-8D99-4DBA-951D-4066E7ADD9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6E9E346-D1A3-451C-93C6-0687CBD964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graphicEl>
                                              <a:dgm id="{46E9E346-D1A3-451C-93C6-0687CBD964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graphicEl>
                                              <a:dgm id="{46E9E346-D1A3-451C-93C6-0687CBD964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4C6CEB3-D1C4-4FE3-A4F4-56FBE56083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graphicEl>
                                              <a:dgm id="{84C6CEB3-D1C4-4FE3-A4F4-56FBE56083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graphicEl>
                                              <a:dgm id="{84C6CEB3-D1C4-4FE3-A4F4-56FBE56083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57EB6DB-C5DF-4AC1-BE0C-AF7A01A339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graphicEl>
                                              <a:dgm id="{757EB6DB-C5DF-4AC1-BE0C-AF7A01A339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graphicEl>
                                              <a:dgm id="{757EB6DB-C5DF-4AC1-BE0C-AF7A01A339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ZKUSÍME SI FOTOSYNTÉZU VYMODELOVAT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ctr"/>
            <a:endParaRPr lang="cs-CZ" dirty="0" smtClean="0"/>
          </a:p>
          <a:p>
            <a:pPr>
              <a:buNone/>
            </a:pPr>
            <a:r>
              <a:rPr lang="cs-CZ" dirty="0" smtClean="0"/>
              <a:t>CO VLASTNĚ POTŘEBUJEME? </a:t>
            </a:r>
          </a:p>
          <a:p>
            <a:pPr algn="ctr"/>
            <a:r>
              <a:rPr lang="cs-CZ" dirty="0" smtClean="0"/>
              <a:t>36 PÁRÁTEK</a:t>
            </a:r>
          </a:p>
          <a:p>
            <a:pPr algn="ctr"/>
            <a:r>
              <a:rPr lang="cs-CZ" dirty="0" smtClean="0"/>
              <a:t>MODROU MODELÍNU</a:t>
            </a:r>
          </a:p>
          <a:p>
            <a:pPr algn="ctr"/>
            <a:r>
              <a:rPr lang="cs-CZ" dirty="0" smtClean="0"/>
              <a:t>ČERVENOU MODELÍNU</a:t>
            </a:r>
          </a:p>
          <a:p>
            <a:pPr algn="ctr"/>
            <a:r>
              <a:rPr lang="cs-CZ" dirty="0" smtClean="0"/>
              <a:t>BÍLOU MODELÍNU</a:t>
            </a:r>
          </a:p>
          <a:p>
            <a:pPr algn="ctr"/>
            <a:r>
              <a:rPr lang="cs-CZ" dirty="0" smtClean="0"/>
              <a:t>SCHÉMA GLUKÓZY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VYMODELUJ: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ysClr val="windowText" lastClr="000000"/>
                </a:solidFill>
              </a:rPr>
              <a:t>6  X MODEL VODY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4333056" cy="65836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ysClr val="windowText" lastClr="000000"/>
                </a:solidFill>
              </a:rPr>
              <a:t>6 X MODEL OXIDU UHLIČITÉHO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395536" y="4293096"/>
            <a:ext cx="1440160" cy="129614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VODÍK</a:t>
            </a:r>
            <a:endParaRPr lang="cs-CZ" dirty="0"/>
          </a:p>
        </p:txBody>
      </p:sp>
      <p:sp>
        <p:nvSpPr>
          <p:cNvPr id="11" name="Elipsa 10"/>
          <p:cNvSpPr/>
          <p:nvPr/>
        </p:nvSpPr>
        <p:spPr>
          <a:xfrm>
            <a:off x="2051720" y="4293096"/>
            <a:ext cx="1512168" cy="129614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VODÍK</a:t>
            </a:r>
            <a:endParaRPr lang="cs-CZ" dirty="0"/>
          </a:p>
        </p:txBody>
      </p:sp>
      <p:sp>
        <p:nvSpPr>
          <p:cNvPr id="12" name="Elipsa 11"/>
          <p:cNvSpPr/>
          <p:nvPr/>
        </p:nvSpPr>
        <p:spPr>
          <a:xfrm>
            <a:off x="1187624" y="2276872"/>
            <a:ext cx="1584176" cy="1152128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KYSLÍK</a:t>
            </a:r>
            <a:endParaRPr lang="cs-CZ" sz="1600" dirty="0"/>
          </a:p>
        </p:txBody>
      </p:sp>
      <p:cxnSp>
        <p:nvCxnSpPr>
          <p:cNvPr id="14" name="Přímá spojovací čára 13"/>
          <p:cNvCxnSpPr/>
          <p:nvPr/>
        </p:nvCxnSpPr>
        <p:spPr>
          <a:xfrm flipH="1">
            <a:off x="1187624" y="3356992"/>
            <a:ext cx="432048" cy="936104"/>
          </a:xfrm>
          <a:prstGeom prst="line">
            <a:avLst/>
          </a:prstGeom>
          <a:ln w="762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>
            <a:endCxn id="11" idx="0"/>
          </p:cNvCxnSpPr>
          <p:nvPr/>
        </p:nvCxnSpPr>
        <p:spPr>
          <a:xfrm>
            <a:off x="2267744" y="3356992"/>
            <a:ext cx="540060" cy="936104"/>
          </a:xfrm>
          <a:prstGeom prst="line">
            <a:avLst/>
          </a:prstGeom>
          <a:ln w="762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Elipsa 21"/>
          <p:cNvSpPr/>
          <p:nvPr/>
        </p:nvSpPr>
        <p:spPr>
          <a:xfrm>
            <a:off x="6876256" y="4653136"/>
            <a:ext cx="1656184" cy="1368152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KYSLÍK</a:t>
            </a:r>
            <a:endParaRPr lang="cs-CZ" dirty="0"/>
          </a:p>
        </p:txBody>
      </p:sp>
      <p:sp>
        <p:nvSpPr>
          <p:cNvPr id="23" name="Elipsa 22"/>
          <p:cNvSpPr/>
          <p:nvPr/>
        </p:nvSpPr>
        <p:spPr>
          <a:xfrm>
            <a:off x="5652120" y="2780928"/>
            <a:ext cx="1584176" cy="1224136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UHLÍK</a:t>
            </a:r>
            <a:endParaRPr lang="cs-CZ" dirty="0"/>
          </a:p>
        </p:txBody>
      </p:sp>
      <p:sp>
        <p:nvSpPr>
          <p:cNvPr id="24" name="Elipsa 23"/>
          <p:cNvSpPr/>
          <p:nvPr/>
        </p:nvSpPr>
        <p:spPr>
          <a:xfrm>
            <a:off x="4283968" y="4509120"/>
            <a:ext cx="1656184" cy="1368152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KYSLÍK</a:t>
            </a:r>
            <a:endParaRPr lang="cs-CZ" dirty="0"/>
          </a:p>
        </p:txBody>
      </p:sp>
      <p:cxnSp>
        <p:nvCxnSpPr>
          <p:cNvPr id="29" name="Přímá spojovací čára 28"/>
          <p:cNvCxnSpPr/>
          <p:nvPr/>
        </p:nvCxnSpPr>
        <p:spPr>
          <a:xfrm flipV="1">
            <a:off x="5652120" y="4005064"/>
            <a:ext cx="504056" cy="736052"/>
          </a:xfrm>
          <a:prstGeom prst="line">
            <a:avLst/>
          </a:prstGeom>
          <a:ln w="762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 flipV="1">
            <a:off x="5364088" y="3789040"/>
            <a:ext cx="576064" cy="720080"/>
          </a:xfrm>
          <a:prstGeom prst="line">
            <a:avLst/>
          </a:prstGeom>
          <a:ln w="762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7092280" y="3789040"/>
            <a:ext cx="437476" cy="884437"/>
          </a:xfrm>
          <a:prstGeom prst="line">
            <a:avLst/>
          </a:prstGeom>
          <a:ln w="762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>
            <a:off x="6876256" y="3861048"/>
            <a:ext cx="432048" cy="936104"/>
          </a:xfrm>
          <a:prstGeom prst="line">
            <a:avLst/>
          </a:prstGeom>
          <a:ln w="762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P1090131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 rot="5400000">
            <a:off x="1655676" y="828092"/>
            <a:ext cx="6624738" cy="4968554"/>
          </a:xfrm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323528" y="4725144"/>
            <a:ext cx="4104456" cy="1512168"/>
          </a:xfrm>
        </p:spPr>
        <p:txBody>
          <a:bodyPr>
            <a:normAutofit/>
          </a:bodyPr>
          <a:lstStyle/>
          <a:p>
            <a:r>
              <a:rPr lang="cs-CZ" sz="2000" b="1" dirty="0" smtClean="0">
                <a:solidFill>
                  <a:schemeClr val="tx1"/>
                </a:solidFill>
              </a:rPr>
              <a:t>Z VYMODELOVANÝCH SLOUČENIN SESTAV MODEL GLUKÓZY PODLE SCHÉMATU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rmAutofit/>
          </a:bodyPr>
          <a:lstStyle/>
          <a:p>
            <a:r>
              <a:rPr lang="cs-CZ" dirty="0" smtClean="0"/>
              <a:t>CO TI PO VYMODELOVÁNÍ SCHÉMATU ZBYLO?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564905"/>
            <a:ext cx="8229600" cy="792088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12 BÍLÝCH KULIČEK KYSLÍKU A 12 PÁRÁTEK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4005064"/>
            <a:ext cx="374441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VYMODELUJ  PODLE SCHÉMATU KYSLÍK</a:t>
            </a:r>
            <a:endParaRPr lang="cs-CZ" sz="3600" dirty="0"/>
          </a:p>
        </p:txBody>
      </p:sp>
      <p:sp>
        <p:nvSpPr>
          <p:cNvPr id="5" name="Elipsa 4"/>
          <p:cNvSpPr/>
          <p:nvPr/>
        </p:nvSpPr>
        <p:spPr>
          <a:xfrm>
            <a:off x="5004048" y="3501008"/>
            <a:ext cx="1584176" cy="144016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KYSLÍK</a:t>
            </a:r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7164288" y="5157192"/>
            <a:ext cx="1584176" cy="1368152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KYSLÍK</a:t>
            </a:r>
            <a:endParaRPr lang="cs-CZ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228184" y="4869160"/>
            <a:ext cx="936104" cy="792088"/>
          </a:xfrm>
          <a:prstGeom prst="line">
            <a:avLst/>
          </a:prstGeom>
          <a:ln w="762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6372200" y="4725144"/>
            <a:ext cx="890615" cy="725508"/>
          </a:xfrm>
          <a:prstGeom prst="line">
            <a:avLst/>
          </a:prstGeom>
          <a:ln w="762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 animBg="1"/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POKUD VÁM NIC NEZBYLO, PRACOVALI JSTE SPRÁVNĚ.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9552" y="1916832"/>
            <a:ext cx="77768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ŘEKNĚTE, KAM SE PODĚLA SLUNEČNÍ ENERGIE </a:t>
            </a:r>
            <a:r>
              <a:rPr lang="cs-CZ" sz="2400" dirty="0" smtClean="0"/>
              <a:t>                Z </a:t>
            </a:r>
            <a:r>
              <a:rPr lang="cs-CZ" sz="2400" dirty="0" smtClean="0"/>
              <a:t>LEVÉ STRANY ROVNICE? 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187624" y="3573016"/>
            <a:ext cx="66247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ENERGIE BYLA POTŘEBA NA ROZLOŽENÍ VAZEB V MOLEKULÁCH VODY A OXIDU UHLIČITÉHO A NA STAVBU SLOŽITÉ GLUKÓZY. </a:t>
            </a:r>
            <a:endParaRPr lang="cs-CZ" sz="2400" dirty="0"/>
          </a:p>
        </p:txBody>
      </p:sp>
      <p:pic>
        <p:nvPicPr>
          <p:cNvPr id="1026" name="Picture 2" descr="C:\Documents and Settings\User\Local Settings\Temporary Internet Files\Content.IE5\9QIGPH2B\MC90043007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3140968"/>
            <a:ext cx="2304256" cy="29582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 MOLEKUL OXIDU UHLIČITÉHO</a:t>
            </a:r>
            <a:endParaRPr lang="cs-CZ" dirty="0"/>
          </a:p>
        </p:txBody>
      </p:sp>
      <p:pic>
        <p:nvPicPr>
          <p:cNvPr id="6" name="Zástupný symbol pro obsah 5" descr="P1090122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827584" y="1340768"/>
            <a:ext cx="6498167" cy="487362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  MOLEKUL VODY</a:t>
            </a:r>
            <a:endParaRPr lang="cs-CZ" dirty="0"/>
          </a:p>
        </p:txBody>
      </p:sp>
      <p:pic>
        <p:nvPicPr>
          <p:cNvPr id="4" name="Zástupný symbol pro obsah 3" descr="P1090121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941916" y="1600200"/>
            <a:ext cx="6498167" cy="487362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GLUKÓZA</a:t>
            </a:r>
            <a:endParaRPr lang="cs-CZ" dirty="0"/>
          </a:p>
        </p:txBody>
      </p:sp>
      <p:pic>
        <p:nvPicPr>
          <p:cNvPr id="6" name="Zástupný symbol pro obsah 5" descr="P1090126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941916" y="1600200"/>
            <a:ext cx="6498167" cy="487362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 MOLEKUL KYSLÍKU</a:t>
            </a:r>
            <a:endParaRPr lang="cs-CZ" dirty="0"/>
          </a:p>
        </p:txBody>
      </p:sp>
      <p:pic>
        <p:nvPicPr>
          <p:cNvPr id="4" name="Zástupný symbol pro obsah 3" descr="P1090129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941916" y="1600200"/>
            <a:ext cx="6498167" cy="487362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JDE TO I V JINÝCH BARVÁCH</a:t>
            </a:r>
            <a:endParaRPr lang="cs-CZ" dirty="0"/>
          </a:p>
        </p:txBody>
      </p:sp>
      <p:pic>
        <p:nvPicPr>
          <p:cNvPr id="4" name="Zástupný symbol pro obsah 3" descr="P1090120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941916" y="1600200"/>
            <a:ext cx="6498167" cy="487362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P1090125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941916" y="1600200"/>
            <a:ext cx="6498167" cy="487362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P1090128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941916" y="1600200"/>
            <a:ext cx="6498167" cy="48736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1400" dirty="0" smtClean="0"/>
              <a:t>Není-li uvedeno jinak, vlastní práce autora.</a:t>
            </a:r>
          </a:p>
          <a:p>
            <a:pPr>
              <a:buNone/>
              <a:defRPr/>
            </a:pPr>
            <a:r>
              <a:rPr lang="cs-CZ" sz="1400" dirty="0" smtClean="0"/>
              <a:t>obrázky jsou dostupné pod licencí Microsoft Office 2007 na Office.</a:t>
            </a:r>
            <a:r>
              <a:rPr lang="cs-CZ" sz="1400" dirty="0" err="1" smtClean="0"/>
              <a:t>com</a:t>
            </a: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154</TotalTime>
  <Words>255</Words>
  <Application>Microsoft Office PowerPoint</Application>
  <PresentationFormat>Předvádění na obrazovce (4:3)</PresentationFormat>
  <Paragraphs>89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20</vt:i4>
      </vt:variant>
    </vt:vector>
  </HeadingPairs>
  <TitlesOfParts>
    <vt:vector size="22" baseType="lpstr">
      <vt:lpstr>Arkýř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FOTOSYNTÉZA</vt:lpstr>
      <vt:lpstr>Snímek 3</vt:lpstr>
      <vt:lpstr>Snímek 4</vt:lpstr>
      <vt:lpstr>Snímek 5</vt:lpstr>
      <vt:lpstr>definice</vt:lpstr>
      <vt:lpstr>Zopakujeme si:</vt:lpstr>
      <vt:lpstr>ZKUSÍME SI FOTOSYNTÉZU VYMODELOVAT</vt:lpstr>
      <vt:lpstr>VYMODELUJ:</vt:lpstr>
      <vt:lpstr>Z VYMODELOVANÝCH SLOUČENIN SESTAV MODEL GLUKÓZY PODLE SCHÉMATU</vt:lpstr>
      <vt:lpstr>CO TI PO VYMODELOVÁNÍ SCHÉMATU ZBYLO?</vt:lpstr>
      <vt:lpstr>POKUD VÁM NIC NEZBYLO, PRACOVALI JSTE SPRÁVNĚ.</vt:lpstr>
      <vt:lpstr>6 MOLEKUL OXIDU UHLIČITÉHO</vt:lpstr>
      <vt:lpstr>6  MOLEKUL VODY</vt:lpstr>
      <vt:lpstr>GLUKÓZA</vt:lpstr>
      <vt:lpstr>6 MOLEKUL KYSLÍKU</vt:lpstr>
      <vt:lpstr>JDE TO I V JINÝCH BARVÁCH</vt:lpstr>
      <vt:lpstr>Snímek 18</vt:lpstr>
      <vt:lpstr>Snímek 19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FOTOSYNTÉZA</dc:title>
  <cp:lastModifiedBy>Dum</cp:lastModifiedBy>
  <cp:revision>14</cp:revision>
  <dcterms:modified xsi:type="dcterms:W3CDTF">2013-02-16T11:20:57Z</dcterms:modified>
</cp:coreProperties>
</file>