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86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7" r:id="rId14"/>
    <p:sldId id="280" r:id="rId15"/>
    <p:sldId id="281" r:id="rId16"/>
    <p:sldId id="282" r:id="rId17"/>
    <p:sldId id="283" r:id="rId18"/>
    <p:sldId id="284" r:id="rId19"/>
    <p:sldId id="28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5549EB-DE6F-4442-9F0B-C3D22DA14B4A}" type="doc">
      <dgm:prSet loTypeId="urn:microsoft.com/office/officeart/2005/8/layout/bProcess2" loCatId="process" qsTypeId="urn:microsoft.com/office/officeart/2005/8/quickstyle/simple1" qsCatId="simple" csTypeId="urn:microsoft.com/office/officeart/2005/8/colors/accent2_4" csCatId="accent2" phldr="1"/>
      <dgm:spPr/>
    </dgm:pt>
    <dgm:pt modelId="{AAC9AD1F-7F4C-4469-A5B5-F6D0E8472C4D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1AEB71CB-C30B-48DA-BBAA-E38599894EDA}" type="parTrans" cxnId="{28D436C6-7B4C-4363-808B-D96A551922EA}">
      <dgm:prSet/>
      <dgm:spPr/>
      <dgm:t>
        <a:bodyPr/>
        <a:lstStyle/>
        <a:p>
          <a:endParaRPr lang="cs-CZ"/>
        </a:p>
      </dgm:t>
    </dgm:pt>
    <dgm:pt modelId="{E1D162F7-5440-4EA4-A1D7-B72A587376C9}" type="sibTrans" cxnId="{28D436C6-7B4C-4363-808B-D96A551922EA}">
      <dgm:prSet/>
      <dgm:spPr/>
      <dgm:t>
        <a:bodyPr/>
        <a:lstStyle/>
        <a:p>
          <a:endParaRPr lang="cs-CZ"/>
        </a:p>
      </dgm:t>
    </dgm:pt>
    <dgm:pt modelId="{7C620767-2137-45CD-805A-7DB803EA4295}">
      <dgm:prSet phldrT="[Text]"/>
      <dgm:spPr/>
      <dgm:t>
        <a:bodyPr/>
        <a:lstStyle/>
        <a:p>
          <a:r>
            <a:rPr lang="cs-CZ" dirty="0" smtClean="0"/>
            <a:t>larva</a:t>
          </a:r>
          <a:endParaRPr lang="cs-CZ" dirty="0"/>
        </a:p>
      </dgm:t>
    </dgm:pt>
    <dgm:pt modelId="{8D6F745F-1BCA-4871-A09A-8B3386BBE441}" type="parTrans" cxnId="{B267FD4F-2787-4613-90A9-D6BD796D0DF3}">
      <dgm:prSet/>
      <dgm:spPr/>
      <dgm:t>
        <a:bodyPr/>
        <a:lstStyle/>
        <a:p>
          <a:endParaRPr lang="cs-CZ"/>
        </a:p>
      </dgm:t>
    </dgm:pt>
    <dgm:pt modelId="{90373475-5C14-4418-8A6D-6428CD32B87F}" type="sibTrans" cxnId="{B267FD4F-2787-4613-90A9-D6BD796D0DF3}">
      <dgm:prSet/>
      <dgm:spPr/>
      <dgm:t>
        <a:bodyPr/>
        <a:lstStyle/>
        <a:p>
          <a:endParaRPr lang="cs-CZ"/>
        </a:p>
      </dgm:t>
    </dgm:pt>
    <dgm:pt modelId="{C4980B86-4504-4A51-AC48-BF8C1359485D}">
      <dgm:prSet phldrT="[Text]"/>
      <dgm:spPr/>
      <dgm:t>
        <a:bodyPr/>
        <a:lstStyle/>
        <a:p>
          <a:r>
            <a:rPr lang="cs-CZ" dirty="0" smtClean="0"/>
            <a:t>dospělec</a:t>
          </a:r>
          <a:endParaRPr lang="cs-CZ" dirty="0"/>
        </a:p>
      </dgm:t>
    </dgm:pt>
    <dgm:pt modelId="{B9456DFF-651B-4055-8BE1-594F599C02D8}" type="parTrans" cxnId="{46128758-7C48-4971-9341-372EAE62899A}">
      <dgm:prSet/>
      <dgm:spPr/>
      <dgm:t>
        <a:bodyPr/>
        <a:lstStyle/>
        <a:p>
          <a:endParaRPr lang="cs-CZ"/>
        </a:p>
      </dgm:t>
    </dgm:pt>
    <dgm:pt modelId="{4461967A-7C21-46D2-A166-8EC794AA87B1}" type="sibTrans" cxnId="{46128758-7C48-4971-9341-372EAE62899A}">
      <dgm:prSet/>
      <dgm:spPr/>
      <dgm:t>
        <a:bodyPr/>
        <a:lstStyle/>
        <a:p>
          <a:endParaRPr lang="cs-CZ"/>
        </a:p>
      </dgm:t>
    </dgm:pt>
    <dgm:pt modelId="{96A015E2-17E4-4955-A8F1-4FD78BB2A471}" type="pres">
      <dgm:prSet presAssocID="{A05549EB-DE6F-4442-9F0B-C3D22DA14B4A}" presName="diagram" presStyleCnt="0">
        <dgm:presLayoutVars>
          <dgm:dir/>
          <dgm:resizeHandles/>
        </dgm:presLayoutVars>
      </dgm:prSet>
      <dgm:spPr/>
    </dgm:pt>
    <dgm:pt modelId="{74A1957E-9CD2-4120-8785-112358C77729}" type="pres">
      <dgm:prSet presAssocID="{AAC9AD1F-7F4C-4469-A5B5-F6D0E8472C4D}" presName="firs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5E19BB-5B73-470B-B157-DAF8753F5D08}" type="pres">
      <dgm:prSet presAssocID="{E1D162F7-5440-4EA4-A1D7-B72A587376C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8C06889-2CA6-4187-8A1E-A1D6F331E1ED}" type="pres">
      <dgm:prSet presAssocID="{7C620767-2137-45CD-805A-7DB803EA4295}" presName="middleNode" presStyleCnt="0"/>
      <dgm:spPr/>
    </dgm:pt>
    <dgm:pt modelId="{95ED03F0-1F7C-40E2-9BDE-E69E02396767}" type="pres">
      <dgm:prSet presAssocID="{7C620767-2137-45CD-805A-7DB803EA4295}" presName="padding" presStyleLbl="node1" presStyleIdx="0" presStyleCnt="3"/>
      <dgm:spPr/>
    </dgm:pt>
    <dgm:pt modelId="{105CD737-962E-404E-8B28-393ED709707B}" type="pres">
      <dgm:prSet presAssocID="{7C620767-2137-45CD-805A-7DB803EA4295}" presName="shap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116CE5-F4BB-4E9A-BE50-5C0CB68EB210}" type="pres">
      <dgm:prSet presAssocID="{90373475-5C14-4418-8A6D-6428CD32B87F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CA215BC-C35D-4493-8ED1-32D59C6B7604}" type="pres">
      <dgm:prSet presAssocID="{C4980B86-4504-4A51-AC48-BF8C1359485D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442C53-7E92-459B-B394-2BDBD2B1013E}" type="presOf" srcId="{C4980B86-4504-4A51-AC48-BF8C1359485D}" destId="{8CA215BC-C35D-4493-8ED1-32D59C6B7604}" srcOrd="0" destOrd="0" presId="urn:microsoft.com/office/officeart/2005/8/layout/bProcess2"/>
    <dgm:cxn modelId="{DE2B7D53-35A8-4F86-B1FF-E0BEF9084AD7}" type="presOf" srcId="{A05549EB-DE6F-4442-9F0B-C3D22DA14B4A}" destId="{96A015E2-17E4-4955-A8F1-4FD78BB2A471}" srcOrd="0" destOrd="0" presId="urn:microsoft.com/office/officeart/2005/8/layout/bProcess2"/>
    <dgm:cxn modelId="{BCFC26D3-EDA6-4A20-B24C-F7BDBBE0669F}" type="presOf" srcId="{90373475-5C14-4418-8A6D-6428CD32B87F}" destId="{97116CE5-F4BB-4E9A-BE50-5C0CB68EB210}" srcOrd="0" destOrd="0" presId="urn:microsoft.com/office/officeart/2005/8/layout/bProcess2"/>
    <dgm:cxn modelId="{9B6F182C-D543-4E52-9C5E-179671E495CF}" type="presOf" srcId="{AAC9AD1F-7F4C-4469-A5B5-F6D0E8472C4D}" destId="{74A1957E-9CD2-4120-8785-112358C77729}" srcOrd="0" destOrd="0" presId="urn:microsoft.com/office/officeart/2005/8/layout/bProcess2"/>
    <dgm:cxn modelId="{28D436C6-7B4C-4363-808B-D96A551922EA}" srcId="{A05549EB-DE6F-4442-9F0B-C3D22DA14B4A}" destId="{AAC9AD1F-7F4C-4469-A5B5-F6D0E8472C4D}" srcOrd="0" destOrd="0" parTransId="{1AEB71CB-C30B-48DA-BBAA-E38599894EDA}" sibTransId="{E1D162F7-5440-4EA4-A1D7-B72A587376C9}"/>
    <dgm:cxn modelId="{46128758-7C48-4971-9341-372EAE62899A}" srcId="{A05549EB-DE6F-4442-9F0B-C3D22DA14B4A}" destId="{C4980B86-4504-4A51-AC48-BF8C1359485D}" srcOrd="2" destOrd="0" parTransId="{B9456DFF-651B-4055-8BE1-594F599C02D8}" sibTransId="{4461967A-7C21-46D2-A166-8EC794AA87B1}"/>
    <dgm:cxn modelId="{B267FD4F-2787-4613-90A9-D6BD796D0DF3}" srcId="{A05549EB-DE6F-4442-9F0B-C3D22DA14B4A}" destId="{7C620767-2137-45CD-805A-7DB803EA4295}" srcOrd="1" destOrd="0" parTransId="{8D6F745F-1BCA-4871-A09A-8B3386BBE441}" sibTransId="{90373475-5C14-4418-8A6D-6428CD32B87F}"/>
    <dgm:cxn modelId="{C6F06DA6-CEE9-4527-8B96-86502AF05AAA}" type="presOf" srcId="{E1D162F7-5440-4EA4-A1D7-B72A587376C9}" destId="{295E19BB-5B73-470B-B157-DAF8753F5D08}" srcOrd="0" destOrd="0" presId="urn:microsoft.com/office/officeart/2005/8/layout/bProcess2"/>
    <dgm:cxn modelId="{DA51C60B-31EE-466A-B1E0-57F2019E6C22}" type="presOf" srcId="{7C620767-2137-45CD-805A-7DB803EA4295}" destId="{105CD737-962E-404E-8B28-393ED709707B}" srcOrd="0" destOrd="0" presId="urn:microsoft.com/office/officeart/2005/8/layout/bProcess2"/>
    <dgm:cxn modelId="{7F1165A9-40A9-495C-82C1-46FF8F937CC3}" type="presParOf" srcId="{96A015E2-17E4-4955-A8F1-4FD78BB2A471}" destId="{74A1957E-9CD2-4120-8785-112358C77729}" srcOrd="0" destOrd="0" presId="urn:microsoft.com/office/officeart/2005/8/layout/bProcess2"/>
    <dgm:cxn modelId="{BB9B0D79-C095-4C7A-A64C-678FB3D34DB5}" type="presParOf" srcId="{96A015E2-17E4-4955-A8F1-4FD78BB2A471}" destId="{295E19BB-5B73-470B-B157-DAF8753F5D08}" srcOrd="1" destOrd="0" presId="urn:microsoft.com/office/officeart/2005/8/layout/bProcess2"/>
    <dgm:cxn modelId="{80B74ADB-AEDC-4D76-8E05-E5E95E29DD8A}" type="presParOf" srcId="{96A015E2-17E4-4955-A8F1-4FD78BB2A471}" destId="{08C06889-2CA6-4187-8A1E-A1D6F331E1ED}" srcOrd="2" destOrd="0" presId="urn:microsoft.com/office/officeart/2005/8/layout/bProcess2"/>
    <dgm:cxn modelId="{85599641-CAAC-4B83-8F17-32D511365DC2}" type="presParOf" srcId="{08C06889-2CA6-4187-8A1E-A1D6F331E1ED}" destId="{95ED03F0-1F7C-40E2-9BDE-E69E02396767}" srcOrd="0" destOrd="0" presId="urn:microsoft.com/office/officeart/2005/8/layout/bProcess2"/>
    <dgm:cxn modelId="{D90AB1AC-9A5A-4D94-9E91-2EDB6ED85C84}" type="presParOf" srcId="{08C06889-2CA6-4187-8A1E-A1D6F331E1ED}" destId="{105CD737-962E-404E-8B28-393ED709707B}" srcOrd="1" destOrd="0" presId="urn:microsoft.com/office/officeart/2005/8/layout/bProcess2"/>
    <dgm:cxn modelId="{4A87F2DD-8500-43C1-A8B3-762856FCB882}" type="presParOf" srcId="{96A015E2-17E4-4955-A8F1-4FD78BB2A471}" destId="{97116CE5-F4BB-4E9A-BE50-5C0CB68EB210}" srcOrd="3" destOrd="0" presId="urn:microsoft.com/office/officeart/2005/8/layout/bProcess2"/>
    <dgm:cxn modelId="{E255E1C7-B4B0-4725-881C-9134A004E024}" type="presParOf" srcId="{96A015E2-17E4-4955-A8F1-4FD78BB2A471}" destId="{8CA215BC-C35D-4493-8ED1-32D59C6B7604}" srcOrd="4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4A1957E-9CD2-4120-8785-112358C77729}">
      <dsp:nvSpPr>
        <dsp:cNvPr id="0" name=""/>
        <dsp:cNvSpPr/>
      </dsp:nvSpPr>
      <dsp:spPr>
        <a:xfrm>
          <a:off x="0" y="1182861"/>
          <a:ext cx="2160240" cy="2160240"/>
        </a:xfrm>
        <a:prstGeom prst="ellips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vajíčko</a:t>
          </a:r>
          <a:endParaRPr lang="cs-CZ" sz="3100" kern="1200" dirty="0"/>
        </a:p>
      </dsp:txBody>
      <dsp:txXfrm>
        <a:off x="0" y="1182861"/>
        <a:ext cx="2160240" cy="2160240"/>
      </dsp:txXfrm>
    </dsp:sp>
    <dsp:sp modelId="{295E19BB-5B73-470B-B157-DAF8753F5D08}">
      <dsp:nvSpPr>
        <dsp:cNvPr id="0" name=""/>
        <dsp:cNvSpPr/>
      </dsp:nvSpPr>
      <dsp:spPr>
        <a:xfrm rot="5400000">
          <a:off x="2523694" y="1881434"/>
          <a:ext cx="756083" cy="763093"/>
        </a:xfrm>
        <a:prstGeom prst="triangle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CD737-962E-404E-8B28-393ED709707B}">
      <dsp:nvSpPr>
        <dsp:cNvPr id="0" name=""/>
        <dsp:cNvSpPr/>
      </dsp:nvSpPr>
      <dsp:spPr>
        <a:xfrm>
          <a:off x="3600039" y="1542541"/>
          <a:ext cx="1440880" cy="1440880"/>
        </a:xfrm>
        <a:prstGeom prst="ellipse">
          <a:avLst/>
        </a:prstGeom>
        <a:solidFill>
          <a:schemeClr val="accent2">
            <a:shade val="50000"/>
            <a:hueOff val="-27656"/>
            <a:satOff val="-5606"/>
            <a:lumOff val="3083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larva</a:t>
          </a:r>
          <a:endParaRPr lang="cs-CZ" sz="3100" kern="1200" dirty="0"/>
        </a:p>
      </dsp:txBody>
      <dsp:txXfrm>
        <a:off x="3600039" y="1542541"/>
        <a:ext cx="1440880" cy="1440880"/>
      </dsp:txXfrm>
    </dsp:sp>
    <dsp:sp modelId="{97116CE5-F4BB-4E9A-BE50-5C0CB68EB210}">
      <dsp:nvSpPr>
        <dsp:cNvPr id="0" name=""/>
        <dsp:cNvSpPr/>
      </dsp:nvSpPr>
      <dsp:spPr>
        <a:xfrm rot="5400000">
          <a:off x="5404375" y="1881434"/>
          <a:ext cx="756083" cy="763093"/>
        </a:xfrm>
        <a:prstGeom prst="triangle">
          <a:avLst/>
        </a:prstGeom>
        <a:solidFill>
          <a:schemeClr val="accent2">
            <a:shade val="90000"/>
            <a:hueOff val="-41001"/>
            <a:satOff val="-6944"/>
            <a:lumOff val="321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215BC-C35D-4493-8ED1-32D59C6B7604}">
      <dsp:nvSpPr>
        <dsp:cNvPr id="0" name=""/>
        <dsp:cNvSpPr/>
      </dsp:nvSpPr>
      <dsp:spPr>
        <a:xfrm>
          <a:off x="6480719" y="1182861"/>
          <a:ext cx="2160240" cy="2160240"/>
        </a:xfrm>
        <a:prstGeom prst="ellipse">
          <a:avLst/>
        </a:prstGeom>
        <a:solidFill>
          <a:schemeClr val="accent2">
            <a:shade val="50000"/>
            <a:hueOff val="-27656"/>
            <a:satOff val="-5606"/>
            <a:lumOff val="3083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dospělec</a:t>
          </a:r>
          <a:endParaRPr lang="cs-CZ" sz="3100" kern="1200" dirty="0"/>
        </a:p>
      </dsp:txBody>
      <dsp:txXfrm>
        <a:off x="6480719" y="1182861"/>
        <a:ext cx="2160240" cy="2160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DBA10-DAA5-4643-95BE-B900F48C9B31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D2FB0C-8657-4106-8413-C89E3D5B73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24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13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14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15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16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17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17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18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18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7128BA-9797-4F70-BC58-1D9EB0B302FB}" type="slidenum">
              <a:rPr lang="cs-CZ" smtClean="0"/>
              <a:pPr/>
              <a:t>19</a:t>
            </a:fld>
            <a:endParaRPr lang="cs-CZ" smtClean="0"/>
          </a:p>
        </p:txBody>
      </p:sp>
      <p:sp>
        <p:nvSpPr>
          <p:cNvPr id="2969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70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FBD6E31-6C7E-4783-83EC-715E597E6090}" type="slidenum">
              <a:rPr lang="cs-CZ" sz="1200">
                <a:latin typeface="+mn-lt"/>
              </a:rPr>
              <a:pPr algn="r">
                <a:defRPr/>
              </a:pPr>
              <a:t>19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microsoft.com/office/2007/relationships/hdphoto" Target="../media/hdphoto4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microsoft.com/office/2007/relationships/hdphoto" Target="../media/hdphoto5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microsoft.com/office/2007/relationships/hdphoto" Target="../media/hdphoto6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/>
              <a:t>VY_32_INOVACE_12_23_Opakování </a:t>
            </a:r>
            <a:r>
              <a:rPr lang="cs-CZ" sz="1700" dirty="0" smtClean="0"/>
              <a:t>stavby těla </a:t>
            </a:r>
            <a:r>
              <a:rPr lang="cs-CZ" sz="1700" dirty="0"/>
              <a:t>mlžů a procvičování druhů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stavby těla mlžů a zábavnou formou</a:t>
            </a:r>
            <a:r>
              <a:rPr lang="cs-CZ" sz="1700" dirty="0"/>
              <a:t> </a:t>
            </a:r>
            <a:r>
              <a:rPr lang="cs-CZ" sz="1700" dirty="0" smtClean="0"/>
              <a:t>procvičování druhů mlžů.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8.2.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STAVBY TĚLA MLŽŮ A PROCVIČOVÁNÍ DRUHŮ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858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9020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0766" y="299789"/>
            <a:ext cx="7340633" cy="5505475"/>
          </a:xfrm>
        </p:spPr>
      </p:pic>
      <p:sp>
        <p:nvSpPr>
          <p:cNvPr id="5" name="Obdélník 4"/>
          <p:cNvSpPr/>
          <p:nvPr/>
        </p:nvSpPr>
        <p:spPr>
          <a:xfrm>
            <a:off x="1187624" y="5071578"/>
            <a:ext cx="1800200" cy="8640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SVALNATÁ NOHA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211960" y="1268760"/>
            <a:ext cx="1800200" cy="8640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LASTURA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204864"/>
            <a:ext cx="2016224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CHYBÍ HLAVA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211960" y="476672"/>
            <a:ext cx="3024336" cy="18722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1. JAK SE NAZÝVÁ SCHRÁNKA MLŽŮ?</a:t>
            </a:r>
            <a:endParaRPr lang="cs-CZ" sz="2800" dirty="0"/>
          </a:p>
        </p:txBody>
      </p:sp>
      <p:sp>
        <p:nvSpPr>
          <p:cNvPr id="9" name="Popisek se šipkou nahoru 8"/>
          <p:cNvSpPr/>
          <p:nvPr/>
        </p:nvSpPr>
        <p:spPr>
          <a:xfrm rot="756991">
            <a:off x="1051576" y="4691554"/>
            <a:ext cx="3119824" cy="1736518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750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2. JAK NAZÝVÁME TUTO ČÁST TĚLA.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243608" y="2096852"/>
            <a:ext cx="243197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 JAKÁ ČÁST TĚLA U MLŽŮ ÚPLNĚ CHYBÍ?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507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P1090202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72000" y="3068960"/>
            <a:ext cx="4038600" cy="30289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Z KOLIKA ČÁSTÍ SE SKLÁDÁ LASTURA?</a:t>
            </a:r>
            <a:endParaRPr lang="cs-CZ" b="1" dirty="0"/>
          </a:p>
        </p:txBody>
      </p:sp>
      <p:pic>
        <p:nvPicPr>
          <p:cNvPr id="5" name="Zástupný symbol pro obsah 4" descr="srdcovka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395536" y="1484784"/>
            <a:ext cx="4038600" cy="3021890"/>
          </a:xfrm>
        </p:spPr>
      </p:pic>
      <p:sp>
        <p:nvSpPr>
          <p:cNvPr id="8" name="TextovéPole 7"/>
          <p:cNvSpPr txBox="1"/>
          <p:nvPr/>
        </p:nvSpPr>
        <p:spPr>
          <a:xfrm>
            <a:off x="467544" y="4797152"/>
            <a:ext cx="38884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LASTURY JSOU K SOBĚ PŘIPOJENY POMOCÍ SVALŮ.</a:t>
            </a:r>
            <a:endParaRPr lang="cs-CZ" sz="2800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139952" y="4293096"/>
            <a:ext cx="1368152" cy="108012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4211960" y="4725144"/>
            <a:ext cx="3384376" cy="7200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16016" y="1772816"/>
            <a:ext cx="4248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LASTURA SE SKLÁDÁ </a:t>
            </a:r>
            <a:r>
              <a:rPr lang="cs-CZ" sz="2800" dirty="0" smtClean="0"/>
              <a:t>                 ZE </a:t>
            </a:r>
            <a:r>
              <a:rPr lang="cs-CZ" sz="2800" dirty="0" smtClean="0"/>
              <a:t>DVOU ČÁSTÍ - MISTIČEK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67544" y="4643555"/>
            <a:ext cx="3960440" cy="16921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2. ČÍM JSOU MISTIČKY </a:t>
            </a:r>
            <a:r>
              <a:rPr lang="cs-CZ" sz="2800" dirty="0" smtClean="0"/>
              <a:t>              K </a:t>
            </a:r>
            <a:r>
              <a:rPr lang="cs-CZ" sz="2800" dirty="0" smtClean="0"/>
              <a:t>SOBĚ PŘIPOJENY?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5893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P109020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15617" y="1270894"/>
            <a:ext cx="6473692" cy="485526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ORGÁNOVÉ SOUSTAVY: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 rot="1697945">
            <a:off x="4440720" y="4403414"/>
            <a:ext cx="2378809" cy="156477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trávicí soustava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 rot="2108682">
            <a:off x="2915954" y="2554354"/>
            <a:ext cx="2082045" cy="11602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cévní soustava</a:t>
            </a:r>
            <a:endParaRPr lang="cs-CZ" sz="2000" dirty="0"/>
          </a:p>
        </p:txBody>
      </p:sp>
      <p:sp>
        <p:nvSpPr>
          <p:cNvPr id="9" name="Šipka doleva 8"/>
          <p:cNvSpPr/>
          <p:nvPr/>
        </p:nvSpPr>
        <p:spPr>
          <a:xfrm rot="242733">
            <a:off x="6267656" y="3866240"/>
            <a:ext cx="2230852" cy="1197776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dýchací soustava</a:t>
            </a:r>
            <a:endParaRPr lang="cs-CZ" sz="2000" dirty="0"/>
          </a:p>
        </p:txBody>
      </p:sp>
      <p:sp>
        <p:nvSpPr>
          <p:cNvPr id="10" name="Šipka doprava 9"/>
          <p:cNvSpPr/>
          <p:nvPr/>
        </p:nvSpPr>
        <p:spPr>
          <a:xfrm rot="20197167">
            <a:off x="351959" y="4151043"/>
            <a:ext cx="2773755" cy="108012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nervová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1196752"/>
            <a:ext cx="2952328" cy="158417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Vnitřní orgány jsou uloženy v útrobním vaku.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20197167">
            <a:off x="1144046" y="4799114"/>
            <a:ext cx="2773755" cy="1080120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rozmnožovací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2160" y="1196752"/>
            <a:ext cx="2952328" cy="158417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1. V čem jsou uloženy orgány  mlžů?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 rot="2108682">
            <a:off x="2956860" y="2554354"/>
            <a:ext cx="2082045" cy="11602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2. ???</a:t>
            </a:r>
            <a:endParaRPr lang="cs-CZ" sz="2000" dirty="0"/>
          </a:p>
        </p:txBody>
      </p:sp>
      <p:sp>
        <p:nvSpPr>
          <p:cNvPr id="16" name="Šipka doleva 15"/>
          <p:cNvSpPr/>
          <p:nvPr/>
        </p:nvSpPr>
        <p:spPr>
          <a:xfrm rot="242733">
            <a:off x="6267656" y="3866242"/>
            <a:ext cx="2230852" cy="1197776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3. ???</a:t>
            </a:r>
            <a:endParaRPr lang="cs-CZ" sz="2000" dirty="0"/>
          </a:p>
        </p:txBody>
      </p:sp>
      <p:sp>
        <p:nvSpPr>
          <p:cNvPr id="17" name="Šipka doleva 16"/>
          <p:cNvSpPr/>
          <p:nvPr/>
        </p:nvSpPr>
        <p:spPr>
          <a:xfrm rot="1697945">
            <a:off x="4440720" y="4425010"/>
            <a:ext cx="2378809" cy="156477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 ???</a:t>
            </a:r>
            <a:endParaRPr lang="cs-CZ" sz="2400" dirty="0"/>
          </a:p>
        </p:txBody>
      </p:sp>
      <p:sp>
        <p:nvSpPr>
          <p:cNvPr id="18" name="Šipka doprava 17"/>
          <p:cNvSpPr/>
          <p:nvPr/>
        </p:nvSpPr>
        <p:spPr>
          <a:xfrm rot="20197167">
            <a:off x="365853" y="4151042"/>
            <a:ext cx="2773755" cy="108012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 ???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 rot="20197167">
            <a:off x="1151936" y="4824131"/>
            <a:ext cx="2773755" cy="1080120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 ???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1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TRÁVICÍ SOUSTAVU</a:t>
            </a:r>
            <a:endParaRPr lang="cs-CZ" dirty="0"/>
          </a:p>
        </p:txBody>
      </p:sp>
      <p:pic>
        <p:nvPicPr>
          <p:cNvPr id="7" name="Zástupný symbol pro obsah 6" descr="P1090202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52700" y="1268760"/>
            <a:ext cx="4038600" cy="3028950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55576" y="4437112"/>
            <a:ext cx="7632848" cy="18722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Trávicí soustava je tvořena ústním otvorem, dlouhým segmentovaným střevem a </a:t>
            </a:r>
            <a:r>
              <a:rPr lang="cs-CZ" sz="2800" dirty="0" err="1" smtClean="0"/>
              <a:t>vyvrhovacím</a:t>
            </a:r>
            <a:r>
              <a:rPr lang="cs-CZ" sz="2800" dirty="0" smtClean="0"/>
              <a:t> otvorem.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5529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NERVOVOU SOUSTAVU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 descr="P1090202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9752" y="1268760"/>
            <a:ext cx="4038600" cy="3028950"/>
          </a:xfrm>
        </p:spPr>
      </p:pic>
      <p:sp>
        <p:nvSpPr>
          <p:cNvPr id="5" name="Obdélník 4"/>
          <p:cNvSpPr/>
          <p:nvPr/>
        </p:nvSpPr>
        <p:spPr>
          <a:xfrm>
            <a:off x="467544" y="4365104"/>
            <a:ext cx="8352928" cy="18722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Nervová soustava je tvořena uzlinami v hlavové části těla a nervy, které prochází celým tělem.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425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DÝCHACÍ SOUSTAVU</a:t>
            </a:r>
            <a:endParaRPr lang="cs-CZ" dirty="0"/>
          </a:p>
        </p:txBody>
      </p:sp>
      <p:pic>
        <p:nvPicPr>
          <p:cNvPr id="9" name="Zástupný symbol pro obsah 8" descr="P1090202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51720" y="1268760"/>
            <a:ext cx="4038600" cy="3028950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4653136"/>
            <a:ext cx="8136904" cy="1800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Dýchací soustavu tvoří žábry, kam přichází </a:t>
            </a:r>
            <a:r>
              <a:rPr lang="cs-CZ" sz="2800" dirty="0" smtClean="0"/>
              <a:t>voda                      </a:t>
            </a:r>
            <a:r>
              <a:rPr lang="cs-CZ" sz="2800" dirty="0" smtClean="0"/>
              <a:t>s kyslíkem skrz plášťovou dutinu.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6886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CÉVNÍ SOUSTAVU</a:t>
            </a:r>
            <a:endParaRPr lang="cs-CZ" dirty="0"/>
          </a:p>
        </p:txBody>
      </p:sp>
      <p:pic>
        <p:nvPicPr>
          <p:cNvPr id="9" name="Zástupný symbol pro obsah 8" descr="P1090202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67744" y="1280399"/>
            <a:ext cx="4038600" cy="3028950"/>
          </a:xfrm>
        </p:spPr>
      </p:pic>
      <p:sp>
        <p:nvSpPr>
          <p:cNvPr id="5" name="Obdélník 4"/>
          <p:cNvSpPr/>
          <p:nvPr/>
        </p:nvSpPr>
        <p:spPr>
          <a:xfrm>
            <a:off x="611560" y="4365104"/>
            <a:ext cx="8208912" cy="22322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Cévní soustava je tvořena srdcem a cévami, které nejsou v těle spojeny, a proto se krev volně vylévá </a:t>
            </a:r>
            <a:r>
              <a:rPr lang="cs-CZ" sz="2800" dirty="0" smtClean="0"/>
              <a:t>                 do </a:t>
            </a:r>
            <a:r>
              <a:rPr lang="cs-CZ" sz="2800" dirty="0" smtClean="0"/>
              <a:t>těla. Cévní soustava je tedy otevřená.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798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pic>
        <p:nvPicPr>
          <p:cNvPr id="10" name="Zástupný symbol pro obsah 9" descr="P1090202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39752" y="1268760"/>
            <a:ext cx="4038600" cy="3028950"/>
          </a:xfrm>
        </p:spPr>
      </p:pic>
      <p:sp>
        <p:nvSpPr>
          <p:cNvPr id="5" name="Obdélník 4"/>
          <p:cNvSpPr/>
          <p:nvPr/>
        </p:nvSpPr>
        <p:spPr>
          <a:xfrm>
            <a:off x="683568" y="4509120"/>
            <a:ext cx="8064896" cy="15121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Vylučovací soustava je tvořena ledvinou 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          se </a:t>
            </a:r>
            <a:r>
              <a:rPr lang="cs-CZ" sz="2800" dirty="0" smtClean="0">
                <a:solidFill>
                  <a:schemeClr val="tx1"/>
                </a:solidFill>
              </a:rPr>
              <a:t>samostatným vývodem.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655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ROZMNOŽOVACÍ SOUSTAVU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4581128"/>
            <a:ext cx="8208912" cy="20882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Rozmnožování je vždy pohlavní.</a:t>
            </a:r>
          </a:p>
          <a:p>
            <a:pPr algn="ctr"/>
            <a:r>
              <a:rPr lang="cs-CZ" sz="2800" dirty="0" smtClean="0"/>
              <a:t>Mlži jsou odděleného pohlaví.</a:t>
            </a:r>
          </a:p>
          <a:p>
            <a:pPr algn="ctr"/>
            <a:r>
              <a:rPr lang="cs-CZ" sz="2800" dirty="0" smtClean="0"/>
              <a:t>Vývin je nepřímý přes larvu.</a:t>
            </a:r>
            <a:endParaRPr lang="cs-CZ" sz="2800" dirty="0"/>
          </a:p>
        </p:txBody>
      </p:sp>
      <p:pic>
        <p:nvPicPr>
          <p:cNvPr id="7" name="Zástupný symbol pro obsah 6" descr="P1090202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11760" y="1412776"/>
            <a:ext cx="4038600" cy="3028950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199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POPIŠ STÁDIA VÝVINU NEPŘÍMÉHO</a:t>
            </a:r>
            <a:endParaRPr lang="cs-CZ" sz="48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51520" y="1600200"/>
          <a:ext cx="864096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5538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4A1957E-9CD2-4120-8785-112358C77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74A1957E-9CD2-4120-8785-112358C777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74A1957E-9CD2-4120-8785-112358C77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graphicEl>
                                              <a:dgm id="{74A1957E-9CD2-4120-8785-112358C777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95E19BB-5B73-470B-B157-DAF8753F5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graphicEl>
                                              <a:dgm id="{295E19BB-5B73-470B-B157-DAF8753F5D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graphicEl>
                                              <a:dgm id="{295E19BB-5B73-470B-B157-DAF8753F5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graphicEl>
                                              <a:dgm id="{295E19BB-5B73-470B-B157-DAF8753F5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05CD737-962E-404E-8B28-393ED7097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105CD737-962E-404E-8B28-393ED70970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105CD737-962E-404E-8B28-393ED7097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graphicEl>
                                              <a:dgm id="{105CD737-962E-404E-8B28-393ED7097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7116CE5-F4BB-4E9A-BE50-5C0CB68EB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graphicEl>
                                              <a:dgm id="{97116CE5-F4BB-4E9A-BE50-5C0CB68EB2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graphicEl>
                                              <a:dgm id="{97116CE5-F4BB-4E9A-BE50-5C0CB68EB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97116CE5-F4BB-4E9A-BE50-5C0CB68EB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CA215BC-C35D-4493-8ED1-32D59C6B76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graphicEl>
                                              <a:dgm id="{8CA215BC-C35D-4493-8ED1-32D59C6B76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graphicEl>
                                              <a:dgm id="{8CA215BC-C35D-4493-8ED1-32D59C6B76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graphicEl>
                                              <a:dgm id="{8CA215BC-C35D-4493-8ED1-32D59C6B76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Zástupný symbol pro obsah 7" descr="sláv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14222" y="1484784"/>
            <a:ext cx="5401305" cy="4041536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28813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8175" y="48688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SLÁVKA JEDLÁ</a:t>
            </a:r>
            <a:endParaRPr lang="cs-CZ" sz="3200" dirty="0"/>
          </a:p>
        </p:txBody>
      </p:sp>
      <p:sp>
        <p:nvSpPr>
          <p:cNvPr id="50" name="Elipsa 49"/>
          <p:cNvSpPr/>
          <p:nvPr/>
        </p:nvSpPr>
        <p:spPr>
          <a:xfrm>
            <a:off x="7740352" y="6093296"/>
            <a:ext cx="1152128" cy="62068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8994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Zástupný symbol pro obsah 5" descr="srdcov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1622481"/>
            <a:ext cx="5075355" cy="3797643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36662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8175" y="48688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SRDCOVKA JEDLÁ</a:t>
            </a:r>
            <a:endParaRPr lang="cs-CZ" sz="3200" dirty="0"/>
          </a:p>
        </p:txBody>
      </p:sp>
      <p:sp>
        <p:nvSpPr>
          <p:cNvPr id="42" name="Elipsa 41"/>
          <p:cNvSpPr/>
          <p:nvPr/>
        </p:nvSpPr>
        <p:spPr>
          <a:xfrm>
            <a:off x="7740352" y="6093296"/>
            <a:ext cx="1152128" cy="62068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478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Zástupný symbol pro obsah 6" descr="ústř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5178" y="1587130"/>
            <a:ext cx="5290820" cy="39588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53087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8175" y="48688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ÚSTŘICE JEDLÁ</a:t>
            </a:r>
            <a:endParaRPr lang="cs-CZ" sz="3200" dirty="0"/>
          </a:p>
        </p:txBody>
      </p:sp>
      <p:sp>
        <p:nvSpPr>
          <p:cNvPr id="50" name="Elipsa 49"/>
          <p:cNvSpPr/>
          <p:nvPr/>
        </p:nvSpPr>
        <p:spPr>
          <a:xfrm>
            <a:off x="7740352" y="6093296"/>
            <a:ext cx="1152128" cy="62068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10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Zástupný symbol pro obsah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38" b="96140" l="9924" r="899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8813" y="1129930"/>
            <a:ext cx="6034617" cy="45259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6" name="Obdélník 15"/>
          <p:cNvSpPr/>
          <p:nvPr/>
        </p:nvSpPr>
        <p:spPr>
          <a:xfrm>
            <a:off x="1942222" y="11572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8175" y="48688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HŘEBENATKA JAKUBSKÁ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6227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Zástupný symbol pro obsah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35" b="89982" l="2136" r="954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86081" y="980728"/>
            <a:ext cx="6034617" cy="4525963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928813" y="112993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08175" y="48688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ŠKEBLE RYBNIČNÁ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9311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Obrázek 50" descr="P1090220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36" b="89957" l="9944" r="92382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28813" y="1513359"/>
            <a:ext cx="5184576" cy="3888432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965658" y="11572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21763" y="48688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PERLOTVORKA MOŘSKÁ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1197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Obrázek 49" descr="zé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1556792"/>
            <a:ext cx="5389160" cy="4032448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  <p:sp>
        <p:nvSpPr>
          <p:cNvPr id="16" name="Obdélník 15"/>
          <p:cNvSpPr/>
          <p:nvPr/>
        </p:nvSpPr>
        <p:spPr>
          <a:xfrm>
            <a:off x="1928813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81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2881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5750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5750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943100" y="48688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2881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4875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86188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5750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5750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50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3563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86188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838" y="29972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786188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4875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14875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786188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643563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43563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43563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572250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63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714875" y="485775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5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572250" y="1143000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50" y="2071688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72250" y="3000375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72250" y="3929063"/>
            <a:ext cx="914400" cy="914400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699792" y="2528888"/>
            <a:ext cx="3528392" cy="2124248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ZÉVA</a:t>
            </a:r>
            <a:endParaRPr lang="cs-CZ" sz="3200" dirty="0"/>
          </a:p>
        </p:txBody>
      </p:sp>
      <p:sp>
        <p:nvSpPr>
          <p:cNvPr id="51" name="Elipsa 50"/>
          <p:cNvSpPr/>
          <p:nvPr/>
        </p:nvSpPr>
        <p:spPr>
          <a:xfrm>
            <a:off x="7740352" y="6093296"/>
            <a:ext cx="1152128" cy="620688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990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6 0.43015 " pathEditMode="relative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1.57262E-7 L 0.33872 0.34621 " pathEditMode="relative" ptsTypes="AA">
                                      <p:cBhvr>
                                        <p:cTn id="7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0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2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6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8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4" grpId="1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4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Není-li uvedeno jinak, vlastní práce autora.</a:t>
            </a:r>
          </a:p>
          <a:p>
            <a:pPr>
              <a:buNone/>
            </a:pPr>
            <a:r>
              <a:rPr lang="cs-CZ" sz="1600" dirty="0" smtClean="0"/>
              <a:t>Obr. 1-4 se </a:t>
            </a:r>
            <a:r>
              <a:rPr lang="cs-CZ" sz="1600" smtClean="0"/>
              <a:t>souhlasem </a:t>
            </a:r>
            <a:r>
              <a:rPr lang="cs-CZ" sz="1600" dirty="0" err="1" smtClean="0"/>
              <a:t>R</a:t>
            </a:r>
            <a:r>
              <a:rPr lang="cs-CZ" sz="1600" smtClean="0"/>
              <a:t>enaty </a:t>
            </a:r>
            <a:r>
              <a:rPr lang="cs-CZ" sz="1600" dirty="0" smtClean="0"/>
              <a:t>Daňkové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4728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336</Words>
  <Application>Microsoft Office PowerPoint</Application>
  <PresentationFormat>Předvádění na obrazovce (4:3)</PresentationFormat>
  <Paragraphs>102</Paragraphs>
  <Slides>20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STAVBY TĚLA MLŽŮ A PROCVIČOVÁNÍ DRUHŮ</vt:lpstr>
      <vt:lpstr>Snímek 3</vt:lpstr>
      <vt:lpstr>1. Z KOLIKA ČÁSTÍ SE SKLÁDÁ LASTURA?</vt:lpstr>
      <vt:lpstr>POPIŠ ORGÁNOVÉ SOUSTAVY:</vt:lpstr>
      <vt:lpstr>POPIŠ TRÁVICÍ SOUSTAVU</vt:lpstr>
      <vt:lpstr>POPIŠ NERVOVOU SOUSTAVU</vt:lpstr>
      <vt:lpstr>POPIŠ DÝCHACÍ SOUSTAVU</vt:lpstr>
      <vt:lpstr>POPIŠ CÉVNÍ SOUSTAVU</vt:lpstr>
      <vt:lpstr>VYLUČOVACÍ SOUSTAVA</vt:lpstr>
      <vt:lpstr>POPIŠ ROZMNOŽOVACÍ SOUSTAVU</vt:lpstr>
      <vt:lpstr>POPIŠ STÁDIA VÝVINU NEPŘÍMÉHO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STAVBY TĚLA MLŽŮ A POZNÁVÁNÍ DRUHŮ</dc:title>
  <cp:lastModifiedBy>Dum</cp:lastModifiedBy>
  <cp:revision>7</cp:revision>
  <dcterms:modified xsi:type="dcterms:W3CDTF">2013-02-16T11:24:12Z</dcterms:modified>
</cp:coreProperties>
</file>