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VY_32_INOVACE_20_Pětiminutovky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Pětiminutovky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VY_32_INOVACE_20_Pětiminutovky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Pětiminutovky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16819D-1203-4843-8119-E4A806BA7A5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F32A61-4302-4E96-B47E-9E9DE3998A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7313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řeší</a:t>
            </a:r>
            <a:r>
              <a:rPr lang="cs-CZ" baseline="0" dirty="0" smtClean="0"/>
              <a:t> v lavicích do sešitu v rámci soutěže.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F32A61-4302-4E96-B47E-9E9DE3998AC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6980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Ukážeme</a:t>
            </a:r>
            <a:r>
              <a:rPr lang="cs-CZ" baseline="0" dirty="0" smtClean="0"/>
              <a:t> si výsledky.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F32A61-4302-4E96-B47E-9E9DE3998AC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6980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řeší</a:t>
            </a:r>
            <a:r>
              <a:rPr lang="cs-CZ" baseline="0" dirty="0" smtClean="0"/>
              <a:t> v lavicích do sešitu v rámci soutěže.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F32A61-4302-4E96-B47E-9E9DE3998AC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6980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Ukážeme</a:t>
            </a:r>
            <a:r>
              <a:rPr lang="cs-CZ" baseline="0" dirty="0" smtClean="0"/>
              <a:t> si výsledky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F32A61-4302-4E96-B47E-9E9DE3998AC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6980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řeší</a:t>
            </a:r>
            <a:r>
              <a:rPr lang="cs-CZ" baseline="0" dirty="0" smtClean="0"/>
              <a:t> v lavicích do sešitu v rámci soutěže, tentokrát znají výsledek, musí vypočítat první číslo.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F32A61-4302-4E96-B47E-9E9DE3998AC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6980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řeší</a:t>
            </a:r>
            <a:r>
              <a:rPr lang="cs-CZ" baseline="0" dirty="0" smtClean="0"/>
              <a:t> v lavicích do sešitu v rámci soutěže, tentokrát znají výsledek, musí </a:t>
            </a:r>
            <a:r>
              <a:rPr lang="cs-CZ" baseline="0" smtClean="0"/>
              <a:t>vypočítat první číslo.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F32A61-4302-4E96-B47E-9E9DE3998AC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6980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3551667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Materiál je pro žáky 5.ročníku, pro výuku </a:t>
            </a:r>
            <a:r>
              <a:rPr lang="cs-CZ" sz="2400" dirty="0" smtClean="0"/>
              <a:t>matematiky.</a:t>
            </a:r>
            <a:endParaRPr lang="cs-CZ" sz="2400" dirty="0"/>
          </a:p>
          <a:p>
            <a:r>
              <a:rPr lang="cs-CZ" sz="2400" dirty="0"/>
              <a:t>Prezentace na interaktivní </a:t>
            </a:r>
            <a:r>
              <a:rPr lang="cs-CZ" sz="2400" dirty="0" smtClean="0"/>
              <a:t>tabuli.</a:t>
            </a:r>
          </a:p>
          <a:p>
            <a:r>
              <a:rPr lang="cs-CZ" sz="2400" dirty="0" smtClean="0"/>
              <a:t>Je vhodný  pro  samostatnou  práci žáků jako procvičování  a upevňování základních početních výkonů, možno zadat jako soutěž o nejlepšího počtáře, na začátku nebo na konci hodiny vyřešit třeba jen jeden list.</a:t>
            </a:r>
          </a:p>
          <a:p>
            <a:r>
              <a:rPr lang="cs-CZ" sz="2400" dirty="0" smtClean="0"/>
              <a:t>Pomůcky</a:t>
            </a:r>
            <a:r>
              <a:rPr lang="cs-CZ" sz="2400" dirty="0"/>
              <a:t>: interaktivní pero, </a:t>
            </a:r>
            <a:r>
              <a:rPr lang="cs-CZ" sz="2400" dirty="0" smtClean="0"/>
              <a:t>fixy na </a:t>
            </a:r>
            <a:r>
              <a:rPr lang="cs-CZ" sz="2400" dirty="0" smtClean="0"/>
              <a:t>tabuli.</a:t>
            </a:r>
            <a:endParaRPr lang="cs-CZ" sz="2400" dirty="0"/>
          </a:p>
          <a:p>
            <a:r>
              <a:rPr lang="cs-CZ" sz="2400" dirty="0"/>
              <a:t>Inovace: interaktivní způsob </a:t>
            </a:r>
            <a:r>
              <a:rPr lang="cs-CZ" sz="2400" dirty="0" smtClean="0"/>
              <a:t>učení.</a:t>
            </a:r>
            <a:endParaRPr lang="cs-CZ" sz="2400" dirty="0"/>
          </a:p>
          <a:p>
            <a:r>
              <a:rPr lang="cs-CZ" sz="2400" dirty="0"/>
              <a:t>Metodické pokyny: sečti, odečti, vynásob, vyděl, </a:t>
            </a:r>
            <a:r>
              <a:rPr lang="cs-CZ" sz="2400" dirty="0" smtClean="0"/>
              <a:t>řeš řetězy, řeš jednoduché </a:t>
            </a:r>
            <a:r>
              <a:rPr lang="cs-CZ" sz="2400" dirty="0" smtClean="0"/>
              <a:t>úkoly.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Vyřeš řetězy.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83568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301957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920346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538735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157125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444208" y="1982386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- 24</a:t>
            </a:r>
          </a:p>
        </p:txBody>
      </p:sp>
      <p:sp>
        <p:nvSpPr>
          <p:cNvPr id="15" name="Ovál 14"/>
          <p:cNvSpPr/>
          <p:nvPr/>
        </p:nvSpPr>
        <p:spPr>
          <a:xfrm>
            <a:off x="4788024" y="1901161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: 5</a:t>
            </a:r>
            <a:endParaRPr lang="cs-CZ" sz="2400" b="1" dirty="0"/>
          </a:p>
        </p:txBody>
      </p:sp>
      <p:sp>
        <p:nvSpPr>
          <p:cNvPr id="16" name="Ovál 15"/>
          <p:cNvSpPr/>
          <p:nvPr/>
        </p:nvSpPr>
        <p:spPr>
          <a:xfrm>
            <a:off x="3284240" y="1901161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+ 78</a:t>
            </a:r>
            <a:endParaRPr lang="cs-CZ" sz="2400" b="1" dirty="0"/>
          </a:p>
        </p:txBody>
      </p:sp>
      <p:sp>
        <p:nvSpPr>
          <p:cNvPr id="17" name="Ovál 16"/>
          <p:cNvSpPr/>
          <p:nvPr/>
        </p:nvSpPr>
        <p:spPr>
          <a:xfrm>
            <a:off x="1600434" y="1901161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. 7</a:t>
            </a:r>
            <a:endParaRPr lang="cs-CZ" sz="2400" b="1" dirty="0"/>
          </a:p>
        </p:txBody>
      </p:sp>
      <p:sp>
        <p:nvSpPr>
          <p:cNvPr id="18" name="Ovál 17"/>
          <p:cNvSpPr/>
          <p:nvPr/>
        </p:nvSpPr>
        <p:spPr>
          <a:xfrm>
            <a:off x="835968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896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454357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4072746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5691135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7309525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6596608" y="4014281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- 200</a:t>
            </a:r>
          </a:p>
        </p:txBody>
      </p:sp>
      <p:sp>
        <p:nvSpPr>
          <p:cNvPr id="24" name="Ovál 23"/>
          <p:cNvSpPr/>
          <p:nvPr/>
        </p:nvSpPr>
        <p:spPr>
          <a:xfrm>
            <a:off x="4940424" y="3933056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. 12</a:t>
            </a:r>
            <a:endParaRPr lang="cs-CZ" sz="2400" b="1" dirty="0"/>
          </a:p>
        </p:txBody>
      </p:sp>
      <p:sp>
        <p:nvSpPr>
          <p:cNvPr id="25" name="Ovál 24"/>
          <p:cNvSpPr/>
          <p:nvPr/>
        </p:nvSpPr>
        <p:spPr>
          <a:xfrm>
            <a:off x="3436640" y="3933056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: 5</a:t>
            </a:r>
            <a:endParaRPr lang="cs-CZ" sz="2400" b="1" dirty="0"/>
          </a:p>
        </p:txBody>
      </p:sp>
      <p:sp>
        <p:nvSpPr>
          <p:cNvPr id="26" name="Ovál 25"/>
          <p:cNvSpPr/>
          <p:nvPr/>
        </p:nvSpPr>
        <p:spPr>
          <a:xfrm>
            <a:off x="1752834" y="3933056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+49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40440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  <p:bldP spid="5" grpId="0" animBg="1"/>
      <p:bldP spid="6" grpId="0" animBg="1"/>
      <p:bldP spid="7" grpId="0" animBg="1"/>
      <p:bldP spid="8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Vyřeš řetězy. </a:t>
            </a:r>
            <a:r>
              <a:rPr lang="cs-CZ" sz="3200" b="1" dirty="0" smtClean="0"/>
              <a:t>ŘEŠENÍ.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4">
                <a:lumMod val="50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83568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301957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322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920346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400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538735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157125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444208" y="1982386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- 24</a:t>
            </a:r>
          </a:p>
        </p:txBody>
      </p:sp>
      <p:sp>
        <p:nvSpPr>
          <p:cNvPr id="15" name="Ovál 14"/>
          <p:cNvSpPr/>
          <p:nvPr/>
        </p:nvSpPr>
        <p:spPr>
          <a:xfrm>
            <a:off x="4788024" y="1901161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: 5</a:t>
            </a:r>
            <a:endParaRPr lang="cs-CZ" sz="2400" b="1" dirty="0"/>
          </a:p>
        </p:txBody>
      </p:sp>
      <p:sp>
        <p:nvSpPr>
          <p:cNvPr id="16" name="Ovál 15"/>
          <p:cNvSpPr/>
          <p:nvPr/>
        </p:nvSpPr>
        <p:spPr>
          <a:xfrm>
            <a:off x="3284240" y="1901161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+ 78</a:t>
            </a:r>
            <a:endParaRPr lang="cs-CZ" sz="2400" b="1" dirty="0"/>
          </a:p>
        </p:txBody>
      </p:sp>
      <p:sp>
        <p:nvSpPr>
          <p:cNvPr id="17" name="Ovál 16"/>
          <p:cNvSpPr/>
          <p:nvPr/>
        </p:nvSpPr>
        <p:spPr>
          <a:xfrm>
            <a:off x="1600434" y="1901161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. 7</a:t>
            </a:r>
            <a:endParaRPr lang="cs-CZ" sz="2400" b="1" dirty="0"/>
          </a:p>
        </p:txBody>
      </p:sp>
      <p:sp>
        <p:nvSpPr>
          <p:cNvPr id="18" name="Ovál 17"/>
          <p:cNvSpPr/>
          <p:nvPr/>
        </p:nvSpPr>
        <p:spPr>
          <a:xfrm>
            <a:off x="835968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896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454357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945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4072746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189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5691135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2268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7309525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2068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6596608" y="4014281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- 200</a:t>
            </a:r>
          </a:p>
        </p:txBody>
      </p:sp>
      <p:sp>
        <p:nvSpPr>
          <p:cNvPr id="24" name="Ovál 23"/>
          <p:cNvSpPr/>
          <p:nvPr/>
        </p:nvSpPr>
        <p:spPr>
          <a:xfrm>
            <a:off x="4940424" y="3933056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. 12</a:t>
            </a:r>
            <a:endParaRPr lang="cs-CZ" sz="2400" b="1" dirty="0"/>
          </a:p>
        </p:txBody>
      </p:sp>
      <p:sp>
        <p:nvSpPr>
          <p:cNvPr id="25" name="Ovál 24"/>
          <p:cNvSpPr/>
          <p:nvPr/>
        </p:nvSpPr>
        <p:spPr>
          <a:xfrm>
            <a:off x="3436640" y="3933056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: 5</a:t>
            </a:r>
            <a:endParaRPr lang="cs-CZ" sz="2400" b="1" dirty="0"/>
          </a:p>
        </p:txBody>
      </p:sp>
      <p:sp>
        <p:nvSpPr>
          <p:cNvPr id="26" name="Ovál 25"/>
          <p:cNvSpPr/>
          <p:nvPr/>
        </p:nvSpPr>
        <p:spPr>
          <a:xfrm>
            <a:off x="1752834" y="3933056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+49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06131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  <p:bldP spid="5" grpId="0" animBg="1"/>
      <p:bldP spid="6" grpId="0" animBg="1"/>
      <p:bldP spid="7" grpId="0" animBg="1"/>
      <p:bldP spid="8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Vyřeš řetězy.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0712" y="1670074"/>
            <a:ext cx="8229600" cy="4525963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83568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456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301957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920346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538735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157125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444208" y="1982386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- 550</a:t>
            </a:r>
          </a:p>
        </p:txBody>
      </p:sp>
      <p:sp>
        <p:nvSpPr>
          <p:cNvPr id="15" name="Ovál 14"/>
          <p:cNvSpPr/>
          <p:nvPr/>
        </p:nvSpPr>
        <p:spPr>
          <a:xfrm>
            <a:off x="4788024" y="1901161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. 25</a:t>
            </a:r>
            <a:endParaRPr lang="cs-CZ" sz="2400" b="1" dirty="0"/>
          </a:p>
        </p:txBody>
      </p:sp>
      <p:sp>
        <p:nvSpPr>
          <p:cNvPr id="16" name="Ovál 15"/>
          <p:cNvSpPr/>
          <p:nvPr/>
        </p:nvSpPr>
        <p:spPr>
          <a:xfrm>
            <a:off x="3284240" y="1901161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: 12</a:t>
            </a:r>
            <a:endParaRPr lang="cs-CZ" sz="2400" b="1" dirty="0"/>
          </a:p>
        </p:txBody>
      </p:sp>
      <p:sp>
        <p:nvSpPr>
          <p:cNvPr id="17" name="Ovál 16"/>
          <p:cNvSpPr/>
          <p:nvPr/>
        </p:nvSpPr>
        <p:spPr>
          <a:xfrm>
            <a:off x="1600434" y="1901161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. 8</a:t>
            </a:r>
            <a:endParaRPr lang="cs-CZ" sz="2400" b="1" dirty="0"/>
          </a:p>
        </p:txBody>
      </p:sp>
      <p:sp>
        <p:nvSpPr>
          <p:cNvPr id="18" name="Ovál 17"/>
          <p:cNvSpPr/>
          <p:nvPr/>
        </p:nvSpPr>
        <p:spPr>
          <a:xfrm>
            <a:off x="835968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68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454357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4072746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5691135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7309525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6596608" y="4014281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: 100</a:t>
            </a:r>
          </a:p>
        </p:txBody>
      </p:sp>
      <p:sp>
        <p:nvSpPr>
          <p:cNvPr id="24" name="Ovál 23"/>
          <p:cNvSpPr/>
          <p:nvPr/>
        </p:nvSpPr>
        <p:spPr>
          <a:xfrm>
            <a:off x="4940424" y="3933056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- 1</a:t>
            </a:r>
            <a:endParaRPr lang="cs-CZ" sz="2400" b="1" dirty="0"/>
          </a:p>
        </p:txBody>
      </p:sp>
      <p:sp>
        <p:nvSpPr>
          <p:cNvPr id="25" name="Ovál 24"/>
          <p:cNvSpPr/>
          <p:nvPr/>
        </p:nvSpPr>
        <p:spPr>
          <a:xfrm>
            <a:off x="3436640" y="3933056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+ 989</a:t>
            </a:r>
            <a:endParaRPr lang="cs-CZ" sz="2400" b="1" dirty="0"/>
          </a:p>
        </p:txBody>
      </p:sp>
      <p:sp>
        <p:nvSpPr>
          <p:cNvPr id="26" name="Ovál 25"/>
          <p:cNvSpPr/>
          <p:nvPr/>
        </p:nvSpPr>
        <p:spPr>
          <a:xfrm>
            <a:off x="1752834" y="3933056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. 59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30245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  <p:bldP spid="5" grpId="0" animBg="1"/>
      <p:bldP spid="6" grpId="0" animBg="1"/>
      <p:bldP spid="7" grpId="0" animBg="1"/>
      <p:bldP spid="8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Vyřeš řetězy. ŘEŠENÍ.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0712" y="1670074"/>
            <a:ext cx="8229600" cy="4525963"/>
          </a:xfrm>
          <a:solidFill>
            <a:schemeClr val="bg1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83568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456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301957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3648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920346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304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538735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7600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157125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7050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444208" y="1982386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- 550</a:t>
            </a:r>
          </a:p>
        </p:txBody>
      </p:sp>
      <p:sp>
        <p:nvSpPr>
          <p:cNvPr id="15" name="Ovál 14"/>
          <p:cNvSpPr/>
          <p:nvPr/>
        </p:nvSpPr>
        <p:spPr>
          <a:xfrm>
            <a:off x="4788024" y="1901161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. 25</a:t>
            </a:r>
            <a:endParaRPr lang="cs-CZ" sz="2400" b="1" dirty="0"/>
          </a:p>
        </p:txBody>
      </p:sp>
      <p:sp>
        <p:nvSpPr>
          <p:cNvPr id="16" name="Ovál 15"/>
          <p:cNvSpPr/>
          <p:nvPr/>
        </p:nvSpPr>
        <p:spPr>
          <a:xfrm>
            <a:off x="3284240" y="1901161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: 12</a:t>
            </a:r>
            <a:endParaRPr lang="cs-CZ" sz="2400" b="1" dirty="0"/>
          </a:p>
        </p:txBody>
      </p:sp>
      <p:sp>
        <p:nvSpPr>
          <p:cNvPr id="17" name="Ovál 16"/>
          <p:cNvSpPr/>
          <p:nvPr/>
        </p:nvSpPr>
        <p:spPr>
          <a:xfrm>
            <a:off x="1600434" y="1901161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. 8</a:t>
            </a:r>
            <a:endParaRPr lang="cs-CZ" sz="2400" b="1" dirty="0"/>
          </a:p>
        </p:txBody>
      </p:sp>
      <p:sp>
        <p:nvSpPr>
          <p:cNvPr id="18" name="Ovál 17"/>
          <p:cNvSpPr/>
          <p:nvPr/>
        </p:nvSpPr>
        <p:spPr>
          <a:xfrm>
            <a:off x="835968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68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454357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4012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4072746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5001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5691135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5000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7309525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6596608" y="4014281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: 100</a:t>
            </a:r>
          </a:p>
        </p:txBody>
      </p:sp>
      <p:sp>
        <p:nvSpPr>
          <p:cNvPr id="24" name="Ovál 23"/>
          <p:cNvSpPr/>
          <p:nvPr/>
        </p:nvSpPr>
        <p:spPr>
          <a:xfrm>
            <a:off x="4940424" y="3933056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- 1</a:t>
            </a:r>
            <a:endParaRPr lang="cs-CZ" sz="2400" b="1" dirty="0"/>
          </a:p>
        </p:txBody>
      </p:sp>
      <p:sp>
        <p:nvSpPr>
          <p:cNvPr id="25" name="Ovál 24"/>
          <p:cNvSpPr/>
          <p:nvPr/>
        </p:nvSpPr>
        <p:spPr>
          <a:xfrm>
            <a:off x="3436640" y="3933056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+ 989</a:t>
            </a:r>
            <a:endParaRPr lang="cs-CZ" sz="2400" b="1" dirty="0"/>
          </a:p>
        </p:txBody>
      </p:sp>
      <p:sp>
        <p:nvSpPr>
          <p:cNvPr id="26" name="Ovál 25"/>
          <p:cNvSpPr/>
          <p:nvPr/>
        </p:nvSpPr>
        <p:spPr>
          <a:xfrm>
            <a:off x="1752834" y="3933056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. 59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689126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  <p:bldP spid="5" grpId="0" animBg="1"/>
      <p:bldP spid="6" grpId="0" animBg="1"/>
      <p:bldP spid="7" grpId="0" animBg="1"/>
      <p:bldP spid="8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Vyřeš řetězy.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0712" y="1670074"/>
            <a:ext cx="8229600" cy="4525963"/>
          </a:xfrm>
          <a:solidFill>
            <a:srgbClr val="00B05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83568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301957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920346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538735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157125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1000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444208" y="1982386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. 4</a:t>
            </a:r>
          </a:p>
        </p:txBody>
      </p:sp>
      <p:sp>
        <p:nvSpPr>
          <p:cNvPr id="15" name="Ovál 14"/>
          <p:cNvSpPr/>
          <p:nvPr/>
        </p:nvSpPr>
        <p:spPr>
          <a:xfrm>
            <a:off x="4788024" y="1901161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: 2</a:t>
            </a:r>
            <a:endParaRPr lang="cs-CZ" sz="2400" b="1" dirty="0"/>
          </a:p>
        </p:txBody>
      </p:sp>
      <p:sp>
        <p:nvSpPr>
          <p:cNvPr id="16" name="Ovál 15"/>
          <p:cNvSpPr/>
          <p:nvPr/>
        </p:nvSpPr>
        <p:spPr>
          <a:xfrm>
            <a:off x="3284240" y="1901161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+ 220</a:t>
            </a:r>
            <a:endParaRPr lang="cs-CZ" sz="2400" b="1" dirty="0"/>
          </a:p>
        </p:txBody>
      </p:sp>
      <p:sp>
        <p:nvSpPr>
          <p:cNvPr id="17" name="Ovál 16"/>
          <p:cNvSpPr/>
          <p:nvPr/>
        </p:nvSpPr>
        <p:spPr>
          <a:xfrm>
            <a:off x="1600434" y="1901161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. 4</a:t>
            </a:r>
            <a:endParaRPr lang="cs-CZ" sz="2400" b="1" dirty="0"/>
          </a:p>
        </p:txBody>
      </p:sp>
      <p:sp>
        <p:nvSpPr>
          <p:cNvPr id="18" name="Ovál 17"/>
          <p:cNvSpPr/>
          <p:nvPr/>
        </p:nvSpPr>
        <p:spPr>
          <a:xfrm>
            <a:off x="835968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454357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4072746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5691135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7309525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65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6596608" y="4014281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: 5</a:t>
            </a:r>
          </a:p>
        </p:txBody>
      </p:sp>
      <p:sp>
        <p:nvSpPr>
          <p:cNvPr id="24" name="Ovál 23"/>
          <p:cNvSpPr/>
          <p:nvPr/>
        </p:nvSpPr>
        <p:spPr>
          <a:xfrm>
            <a:off x="4940424" y="3933056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- 75</a:t>
            </a:r>
            <a:endParaRPr lang="cs-CZ" sz="2400" b="1" dirty="0"/>
          </a:p>
        </p:txBody>
      </p:sp>
      <p:sp>
        <p:nvSpPr>
          <p:cNvPr id="25" name="Ovál 24"/>
          <p:cNvSpPr/>
          <p:nvPr/>
        </p:nvSpPr>
        <p:spPr>
          <a:xfrm>
            <a:off x="3436640" y="3933056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+ 36</a:t>
            </a:r>
            <a:endParaRPr lang="cs-CZ" sz="2400" b="1" dirty="0"/>
          </a:p>
        </p:txBody>
      </p:sp>
      <p:sp>
        <p:nvSpPr>
          <p:cNvPr id="26" name="Ovál 25"/>
          <p:cNvSpPr/>
          <p:nvPr/>
        </p:nvSpPr>
        <p:spPr>
          <a:xfrm>
            <a:off x="1752834" y="3933056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. 14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773508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  <p:bldP spid="5" grpId="0" animBg="1"/>
      <p:bldP spid="6" grpId="0" animBg="1"/>
      <p:bldP spid="7" grpId="0" animBg="1"/>
      <p:bldP spid="8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Vyřeš řetězy. ŘEŠENÍ.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0712" y="1670074"/>
            <a:ext cx="8229600" cy="4525963"/>
          </a:xfrm>
          <a:solidFill>
            <a:srgbClr val="00B050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683568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70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301957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280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920346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500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538735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250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157125" y="2549233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1000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444208" y="1982386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. 4</a:t>
            </a:r>
          </a:p>
        </p:txBody>
      </p:sp>
      <p:sp>
        <p:nvSpPr>
          <p:cNvPr id="15" name="Ovál 14"/>
          <p:cNvSpPr/>
          <p:nvPr/>
        </p:nvSpPr>
        <p:spPr>
          <a:xfrm>
            <a:off x="4788024" y="1901161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: 2</a:t>
            </a:r>
            <a:endParaRPr lang="cs-CZ" sz="2400" b="1" dirty="0"/>
          </a:p>
        </p:txBody>
      </p:sp>
      <p:sp>
        <p:nvSpPr>
          <p:cNvPr id="16" name="Ovál 15"/>
          <p:cNvSpPr/>
          <p:nvPr/>
        </p:nvSpPr>
        <p:spPr>
          <a:xfrm>
            <a:off x="3284240" y="1901161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+ 220</a:t>
            </a:r>
            <a:endParaRPr lang="cs-CZ" sz="2400" b="1" dirty="0"/>
          </a:p>
        </p:txBody>
      </p:sp>
      <p:sp>
        <p:nvSpPr>
          <p:cNvPr id="17" name="Ovál 16"/>
          <p:cNvSpPr/>
          <p:nvPr/>
        </p:nvSpPr>
        <p:spPr>
          <a:xfrm>
            <a:off x="1600434" y="1901161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. 4</a:t>
            </a:r>
            <a:endParaRPr lang="cs-CZ" sz="2400" b="1" dirty="0"/>
          </a:p>
        </p:txBody>
      </p:sp>
      <p:sp>
        <p:nvSpPr>
          <p:cNvPr id="18" name="Ovál 17"/>
          <p:cNvSpPr/>
          <p:nvPr/>
        </p:nvSpPr>
        <p:spPr>
          <a:xfrm>
            <a:off x="835968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454357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364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4072746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400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5691135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325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7309525" y="4581128"/>
            <a:ext cx="1368152" cy="648072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65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6596608" y="4014281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: 5</a:t>
            </a:r>
          </a:p>
        </p:txBody>
      </p:sp>
      <p:sp>
        <p:nvSpPr>
          <p:cNvPr id="24" name="Ovál 23"/>
          <p:cNvSpPr/>
          <p:nvPr/>
        </p:nvSpPr>
        <p:spPr>
          <a:xfrm>
            <a:off x="4940424" y="3933056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- 75</a:t>
            </a:r>
            <a:endParaRPr lang="cs-CZ" sz="2400" b="1" dirty="0"/>
          </a:p>
        </p:txBody>
      </p:sp>
      <p:sp>
        <p:nvSpPr>
          <p:cNvPr id="25" name="Ovál 24"/>
          <p:cNvSpPr/>
          <p:nvPr/>
        </p:nvSpPr>
        <p:spPr>
          <a:xfrm>
            <a:off x="3436640" y="3933056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+ 36</a:t>
            </a:r>
            <a:endParaRPr lang="cs-CZ" sz="2400" b="1" dirty="0"/>
          </a:p>
        </p:txBody>
      </p:sp>
      <p:sp>
        <p:nvSpPr>
          <p:cNvPr id="26" name="Ovál 25"/>
          <p:cNvSpPr/>
          <p:nvPr/>
        </p:nvSpPr>
        <p:spPr>
          <a:xfrm>
            <a:off x="1752834" y="3933056"/>
            <a:ext cx="1224137" cy="648072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. 14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53496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  <p:bldP spid="5" grpId="0" animBg="1"/>
      <p:bldP spid="6" grpId="0" animBg="1"/>
      <p:bldP spid="7" grpId="0" animBg="1"/>
      <p:bldP spid="8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Doplň chybějící číslo.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450 +…..+ 210 = 1 000         2 800 + 100 +….. = 10 000</a:t>
            </a:r>
          </a:p>
          <a:p>
            <a:pPr marL="0" indent="0">
              <a:buNone/>
            </a:pPr>
            <a:r>
              <a:rPr lang="cs-CZ" sz="2800" dirty="0" smtClean="0"/>
              <a:t>365 +…..+ 100 = 1 000         7 040 + 800 +….. = 10 000</a:t>
            </a:r>
          </a:p>
          <a:p>
            <a:pPr marL="0" indent="0">
              <a:buNone/>
            </a:pPr>
            <a:r>
              <a:rPr lang="cs-CZ" sz="2800" dirty="0" smtClean="0"/>
              <a:t>1 000 - 420 - ….. = 400        10 000 - 6 300 -…..= 2 000</a:t>
            </a:r>
          </a:p>
          <a:p>
            <a:pPr marL="0" indent="0">
              <a:buNone/>
            </a:pPr>
            <a:r>
              <a:rPr lang="cs-CZ" sz="2800" dirty="0" smtClean="0"/>
              <a:t>1 000 -   30 - ….. = 150        10 000 – 500 - ….. = 8 000</a:t>
            </a:r>
          </a:p>
          <a:p>
            <a:pPr marL="0" indent="0">
              <a:buNone/>
            </a:pPr>
            <a:r>
              <a:rPr lang="cs-CZ" sz="2800" dirty="0" smtClean="0"/>
              <a:t>25 . …… = 100                            70 . …… = 560</a:t>
            </a:r>
          </a:p>
          <a:p>
            <a:pPr marL="0" indent="0">
              <a:buNone/>
            </a:pPr>
            <a:r>
              <a:rPr lang="cs-CZ" sz="2800" dirty="0" smtClean="0"/>
              <a:t>33 . …… = 330                            22 . …… = 88</a:t>
            </a:r>
          </a:p>
          <a:p>
            <a:pPr marL="0" indent="0">
              <a:buNone/>
            </a:pPr>
            <a:r>
              <a:rPr lang="cs-CZ" sz="2800" dirty="0" smtClean="0"/>
              <a:t>35 . ……  = 70                             98 : …… = 49</a:t>
            </a:r>
          </a:p>
          <a:p>
            <a:pPr marL="0" indent="0">
              <a:buNone/>
            </a:pPr>
            <a:r>
              <a:rPr lang="cs-CZ" sz="2800" dirty="0" smtClean="0"/>
              <a:t>34 : ……  = 2                               70 : …… = 14                                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96716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6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Čti a počítej.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Jeli jsme na dovolenou k moři. Navigace ukázala, že bychom měli ujet 1 748 km.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Jsme v polovině, kolik máme ujeto?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Ujeli jsme 652 km, kolik km nám chybí do cíle?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Ujeli jsem tři čtvrtiny cesty, kolik jsme ujeli km?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Do cíle nám chybí 130 km, kolik máme za sebou km?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Už nám zbývá méně než polovina, kolik to může být?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Poslední zastávku jsme si dali po ujetí 1 397 km, kolik nám km nám zbývá?</a:t>
            </a:r>
          </a:p>
          <a:p>
            <a:pPr>
              <a:buFont typeface="Wingdings" pitchFamily="2" charset="2"/>
              <a:buChar char="Ø"/>
            </a:pPr>
            <a:endParaRPr lang="cs-CZ" sz="2800" dirty="0"/>
          </a:p>
        </p:txBody>
      </p:sp>
      <p:pic>
        <p:nvPicPr>
          <p:cNvPr id="1027" name="Picture 3" descr="C:\Users\DykovaA\AppData\Local\Microsoft\Windows\Temporary Internet Files\Content.IE5\ME8L75X1\MP9004334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0012" y="2348880"/>
            <a:ext cx="1136564" cy="1515419"/>
          </a:xfrm>
          <a:prstGeom prst="flowChartManualOperation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ykovaA\AppData\Local\Microsoft\Windows\Temporary Internet Files\Content.IE5\P8WKSL4T\MP9004333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2055885" cy="1352936"/>
          </a:xfrm>
          <a:prstGeom prst="octagon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ykovaA\AppData\Local\Microsoft\Windows\Temporary Internet Files\Content.IE5\ITUKT1GT\MP9004230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31828">
            <a:off x="6916279" y="289717"/>
            <a:ext cx="2016224" cy="1324722"/>
          </a:xfrm>
          <a:prstGeom prst="plaqu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4567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53" presetClass="entr" presetSubtype="52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52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537</Words>
  <Application>Microsoft Office PowerPoint</Application>
  <PresentationFormat>Předvádění na obrazovce (4:3)</PresentationFormat>
  <Paragraphs>133</Paragraphs>
  <Slides>11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Vyřeš řetězy.</vt:lpstr>
      <vt:lpstr>Vyřeš řetězy. ŘEŠENÍ.</vt:lpstr>
      <vt:lpstr>Vyřeš řetězy.</vt:lpstr>
      <vt:lpstr>Vyřeš řetězy. ŘEŠENÍ.</vt:lpstr>
      <vt:lpstr>Vyřeš řetězy.</vt:lpstr>
      <vt:lpstr>Vyřeš řetězy. ŘEŠENÍ.</vt:lpstr>
      <vt:lpstr>Doplň chybějící číslo.</vt:lpstr>
      <vt:lpstr>Čti a počítej.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20</cp:revision>
  <dcterms:created xsi:type="dcterms:W3CDTF">2011-08-21T15:31:45Z</dcterms:created>
  <dcterms:modified xsi:type="dcterms:W3CDTF">2012-03-11T21:38:48Z</dcterms:modified>
</cp:coreProperties>
</file>