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6.xml"/><Relationship Id="rId18" Type="http://schemas.openxmlformats.org/officeDocument/2006/relationships/slide" Target="slide18.xml"/><Relationship Id="rId3" Type="http://schemas.openxmlformats.org/officeDocument/2006/relationships/slide" Target="slide4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2.xml"/><Relationship Id="rId17" Type="http://schemas.openxmlformats.org/officeDocument/2006/relationships/slide" Target="slide13.xml"/><Relationship Id="rId2" Type="http://schemas.openxmlformats.org/officeDocument/2006/relationships/slide" Target="slide3.xml"/><Relationship Id="rId16" Type="http://schemas.openxmlformats.org/officeDocument/2006/relationships/slide" Target="slide21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7.xml"/><Relationship Id="rId15" Type="http://schemas.openxmlformats.org/officeDocument/2006/relationships/slide" Target="slide20.xml"/><Relationship Id="rId10" Type="http://schemas.openxmlformats.org/officeDocument/2006/relationships/slide" Target="slide8.xml"/><Relationship Id="rId19" Type="http://schemas.openxmlformats.org/officeDocument/2006/relationships/slide" Target="slide19.xml"/><Relationship Id="rId4" Type="http://schemas.openxmlformats.org/officeDocument/2006/relationships/slide" Target="slide5.xml"/><Relationship Id="rId9" Type="http://schemas.openxmlformats.org/officeDocument/2006/relationships/slide" Target="slide14.xml"/><Relationship Id="rId14" Type="http://schemas.openxmlformats.org/officeDocument/2006/relationships/slide" Target="slide15.xml"/><Relationship Id="rId22" Type="http://schemas.openxmlformats.org/officeDocument/2006/relationships/slide" Target="slide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VY_32_INOVACE_15_23_Opakování měkkýšů AZ </a:t>
            </a:r>
            <a:r>
              <a:rPr lang="cs-CZ" sz="1700" dirty="0" smtClean="0"/>
              <a:t>kvíz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AZ kvízu procvičovaní pojmů z měkkýšů. Vybereme dva žáky a ti si  střídavě vybírají políčka. Kliknutím na písmeno se zobrazí otázka. Cílem hry je propojit tři strany trojúhelníka. Kliknutím na pole „zpět „ se dostaneme na hrací pole. Kliknutím na šestiúhelník se mění barva pole (červená, zelená, modrá).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11.2.2013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15.2.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3" y="11906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886" name="Rectangle 33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354513" y="1439863"/>
            <a:ext cx="361503" cy="33295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B</a:t>
            </a:r>
            <a:endParaRPr lang="cs-CZ" sz="2600" dirty="0">
              <a:latin typeface="Arial" charset="0"/>
            </a:endParaRP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6" y="19526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89" name="Rectangle 43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21125" y="2201863"/>
            <a:ext cx="404813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C</a:t>
            </a:r>
            <a:endParaRPr lang="cs-CZ" sz="2600" dirty="0">
              <a:latin typeface="Arial" charset="0"/>
            </a:endParaRP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6" y="1946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1" name="Rectangle 43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784725" y="2195513"/>
            <a:ext cx="404813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D</a:t>
            </a:r>
            <a:endParaRPr lang="cs-CZ" sz="2600" dirty="0">
              <a:latin typeface="Arial" charset="0"/>
            </a:endParaRP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8" y="2708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3" name="Rectangle 441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351338" y="295751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G</a:t>
            </a:r>
            <a:endParaRPr lang="cs-CZ" sz="2600" dirty="0">
              <a:latin typeface="Arial" charset="0"/>
            </a:endParaRP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6750" y="2703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5" name="Rectangle 443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3490913" y="295275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F</a:t>
            </a:r>
            <a:endParaRPr lang="cs-CZ" sz="2600" dirty="0">
              <a:latin typeface="Arial" charset="0"/>
            </a:endParaRP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5" y="3465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7" name="Rectangle 445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057525" y="371475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CH</a:t>
            </a:r>
            <a:endParaRPr lang="cs-CZ" sz="2600" dirty="0">
              <a:latin typeface="Arial" charset="0"/>
            </a:endParaRP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5" y="3459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9" name="Rectangle 447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921125" y="370840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J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7" y="4221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1" name="Rectangle 449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487738" y="447040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N</a:t>
            </a: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1" y="2708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3" name="Rectangle 45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5219700" y="2957513"/>
            <a:ext cx="404813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H</a:t>
            </a:r>
            <a:endParaRPr lang="cs-CZ" sz="2600" dirty="0">
              <a:latin typeface="Arial" charset="0"/>
            </a:endParaRP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3" y="3470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5" name="Rectangle 453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4786313" y="371951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K</a:t>
            </a: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3" y="3463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7" name="Rectangle 455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5649913" y="371316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L</a:t>
            </a: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6" y="42259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9" name="Rectangle 457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216525" y="4475163"/>
            <a:ext cx="404813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P</a:t>
            </a: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0" y="4221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1" name="Rectangle 459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4356100" y="447040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O</a:t>
            </a: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2" y="4983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3" name="Rectangle 461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3922713" y="523240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T</a:t>
            </a:r>
            <a:endParaRPr lang="cs-CZ" sz="2600" dirty="0">
              <a:latin typeface="Arial" charset="0"/>
            </a:endParaRP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5" name="Rectangle 463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4786313" y="522605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U</a:t>
            </a:r>
            <a:endParaRPr lang="cs-CZ" sz="2600" dirty="0">
              <a:latin typeface="Arial" charset="0"/>
            </a:endParaRP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3" y="4225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7" name="Rectangle 465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2627313" y="447516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M</a:t>
            </a: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8175" y="4983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9" name="Rectangle 467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193925" y="523240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S</a:t>
            </a: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5" y="49768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1" name="Rectangle 46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3057525" y="522605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Š</a:t>
            </a:r>
            <a:endParaRPr lang="cs-CZ" sz="2600" dirty="0">
              <a:latin typeface="Arial" charset="0"/>
            </a:endParaRP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3" name="Rectangle 471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5649913" y="522605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V</a:t>
            </a:r>
            <a:endParaRPr lang="cs-CZ" sz="2600" dirty="0">
              <a:latin typeface="Arial" charset="0"/>
            </a:endParaRP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2" y="4970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5" name="Rectangle 47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6513513" y="521970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Ž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3" y="4232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7" name="Rectangle 475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081713" y="448151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R</a:t>
            </a:r>
          </a:p>
        </p:txBody>
      </p:sp>
      <p:sp>
        <p:nvSpPr>
          <p:cNvPr id="45" name="Zaoblený obdélník 44"/>
          <p:cNvSpPr/>
          <p:nvPr/>
        </p:nvSpPr>
        <p:spPr>
          <a:xfrm>
            <a:off x="1979712" y="260648"/>
            <a:ext cx="5400600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AZ KVÍZ: OPAKOVÁNÍ MĚKKÝŠŮ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6" name="AutoShape 333"/>
          <p:cNvSpPr>
            <a:spLocks noChangeArrowheads="1"/>
          </p:cNvSpPr>
          <p:nvPr/>
        </p:nvSpPr>
        <p:spPr bwMode="auto">
          <a:xfrm rot="-5400000">
            <a:off x="1620243" y="1484213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600" dirty="0">
              <a:solidFill>
                <a:srgbClr val="FF0000"/>
              </a:solidFill>
            </a:endParaRPr>
          </a:p>
        </p:txBody>
      </p:sp>
      <p:sp>
        <p:nvSpPr>
          <p:cNvPr id="47" name="AutoShape 333"/>
          <p:cNvSpPr>
            <a:spLocks noChangeArrowheads="1"/>
          </p:cNvSpPr>
          <p:nvPr/>
        </p:nvSpPr>
        <p:spPr bwMode="auto">
          <a:xfrm rot="-5400000">
            <a:off x="7308875" y="141220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00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1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28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9" fill="hold">
                      <p:stCondLst>
                        <p:cond delay="0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5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6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80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1" fill="hold">
                      <p:stCondLst>
                        <p:cond delay="0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7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06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7" fill="hold">
                      <p:stCondLst>
                        <p:cond delay="0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13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4" fill="hold">
                      <p:stCondLst>
                        <p:cond delay="0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1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0" fill="hold">
                      <p:stCondLst>
                        <p:cond delay="indefinite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39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0" fill="hold">
                      <p:stCondLst>
                        <p:cond delay="0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6" fill="hold">
                      <p:stCondLst>
                        <p:cond delay="indefinite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58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9" fill="hold">
                      <p:stCondLst>
                        <p:cond delay="0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65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6" fill="hold">
                      <p:stCondLst>
                        <p:cond delay="0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5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8" fill="hold">
                      <p:stCondLst>
                        <p:cond delay="indefinite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84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5" fill="hold">
                      <p:stCondLst>
                        <p:cond delay="0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391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2" fill="hold">
                      <p:stCondLst>
                        <p:cond delay="0"/>
                      </p:stCondLst>
                      <p:childTnLst>
                        <p:par>
                          <p:cTn id="393" fill="hold">
                            <p:stCondLst>
                              <p:cond delay="0"/>
                            </p:stCondLst>
                            <p:childTnLst>
                              <p:par>
                                <p:cTn id="3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8" fill="hold">
                      <p:stCondLst>
                        <p:cond delay="indefinite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1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4" fill="hold">
                      <p:stCondLst>
                        <p:cond delay="indefinite"/>
                      </p:stCondLst>
                      <p:childTnLst>
                        <p:par>
                          <p:cTn id="405" fill="hold">
                            <p:stCondLst>
                              <p:cond delay="0"/>
                            </p:stCondLst>
                            <p:childTnLst>
                              <p:par>
                                <p:cTn id="4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17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8" fill="hold">
                      <p:stCondLst>
                        <p:cond delay="0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2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4" fill="hold">
                      <p:stCondLst>
                        <p:cond delay="indefinite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0" fill="hold">
                      <p:stCondLst>
                        <p:cond delay="indefinite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43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4" fill="hold">
                      <p:stCondLst>
                        <p:cond delay="0"/>
                      </p:stCondLst>
                      <p:childTnLst>
                        <p:par>
                          <p:cTn id="445" fill="hold">
                            <p:stCondLst>
                              <p:cond delay="0"/>
                            </p:stCondLst>
                            <p:childTnLst>
                              <p:par>
                                <p:cTn id="4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4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0" fill="hold">
                      <p:stCondLst>
                        <p:cond delay="indefinite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3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6" fill="hold">
                      <p:stCondLst>
                        <p:cond delay="indefinite"/>
                      </p:stCondLst>
                      <p:childTnLst>
                        <p:par>
                          <p:cTn id="457" fill="hold">
                            <p:stCondLst>
                              <p:cond delay="0"/>
                            </p:stCondLst>
                            <p:childTnLst>
                              <p:par>
                                <p:cTn id="4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62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3" fill="hold">
                      <p:stCondLst>
                        <p:cond delay="0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69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0" fill="hold">
                      <p:stCondLst>
                        <p:cond delay="0"/>
                      </p:stCondLst>
                      <p:childTnLst>
                        <p:par>
                          <p:cTn id="471" fill="hold">
                            <p:stCondLst>
                              <p:cond delay="0"/>
                            </p:stCondLst>
                            <p:childTnLst>
                              <p:par>
                                <p:cTn id="4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7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6" fill="hold">
                      <p:stCondLst>
                        <p:cond delay="indefinite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9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2" fill="hold">
                      <p:stCondLst>
                        <p:cond delay="indefinite"/>
                      </p:stCondLst>
                      <p:childTnLst>
                        <p:par>
                          <p:cTn id="483" fill="hold">
                            <p:stCondLst>
                              <p:cond delay="0"/>
                            </p:stCondLst>
                            <p:childTnLst>
                              <p:par>
                                <p:cTn id="4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>
                      <p:stCondLst>
                        <p:cond delay="0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495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6" fill="hold">
                      <p:stCondLst>
                        <p:cond delay="0"/>
                      </p:stCondLst>
                      <p:childTnLst>
                        <p:par>
                          <p:cTn id="497" fill="hold">
                            <p:stCondLst>
                              <p:cond delay="0"/>
                            </p:stCondLst>
                            <p:childTnLst>
                              <p:par>
                                <p:cTn id="49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2" fill="hold">
                      <p:stCondLst>
                        <p:cond delay="indefinite"/>
                      </p:stCondLst>
                      <p:childTnLst>
                        <p:par>
                          <p:cTn id="503" fill="hold">
                            <p:stCondLst>
                              <p:cond delay="0"/>
                            </p:stCondLst>
                            <p:childTnLst>
                              <p:par>
                                <p:cTn id="5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5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8" fill="hold">
                      <p:stCondLst>
                        <p:cond delay="indefinite"/>
                      </p:stCondLst>
                      <p:childTnLst>
                        <p:par>
                          <p:cTn id="509" fill="hold">
                            <p:stCondLst>
                              <p:cond delay="0"/>
                            </p:stCondLst>
                            <p:childTnLst>
                              <p:par>
                                <p:cTn id="5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14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5" fill="hold">
                      <p:stCondLst>
                        <p:cond delay="0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21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2" fill="hold">
                      <p:stCondLst>
                        <p:cond delay="0"/>
                      </p:stCondLst>
                      <p:childTnLst>
                        <p:par>
                          <p:cTn id="523" fill="hold">
                            <p:stCondLst>
                              <p:cond delay="0"/>
                            </p:stCondLst>
                            <p:childTnLst>
                              <p:par>
                                <p:cTn id="5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2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8" fill="hold">
                      <p:stCondLst>
                        <p:cond delay="indefinite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4" fill="hold">
                      <p:stCondLst>
                        <p:cond delay="indefinite"/>
                      </p:stCondLst>
                      <p:childTnLst>
                        <p:par>
                          <p:cTn id="535" fill="hold">
                            <p:stCondLst>
                              <p:cond delay="0"/>
                            </p:stCondLst>
                            <p:childTnLst>
                              <p:par>
                                <p:cTn id="5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40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1" fill="hold">
                      <p:stCondLst>
                        <p:cond delay="0"/>
                      </p:stCondLst>
                      <p:childTnLst>
                        <p:par>
                          <p:cTn id="542" fill="hold">
                            <p:stCondLst>
                              <p:cond delay="0"/>
                            </p:stCondLst>
                            <p:childTnLst>
                              <p:par>
                                <p:cTn id="5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1763688" y="2276872"/>
            <a:ext cx="6782626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DO JAKÉ SKUPINY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 ORGANISMŮ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 PATŘÍ PLŽI Z HLEDISKA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POTRAVY? 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4427984" y="404664"/>
            <a:ext cx="960519" cy="156966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B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75656" y="5013176"/>
            <a:ext cx="35012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BÝLOŽRAVCI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1259632" y="2492896"/>
            <a:ext cx="741682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JAKOU TĚLNÍ SOUSTAVU TVOŘÍ SRDCE A CÉVY?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4139952" y="404664"/>
            <a:ext cx="960438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C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2138" y="4251395"/>
            <a:ext cx="183736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CÉVNÍ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1115616" y="2636912"/>
            <a:ext cx="748883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JAKÝ DĚJ PROBÍHÁ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SKRZ  PROKRVENOU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PLÁŠŤOVOU DUTINU.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4067944" y="404664"/>
            <a:ext cx="1072730" cy="156966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D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79712" y="5229200"/>
            <a:ext cx="264848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DÝCHÁNÍ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1187624" y="2636912"/>
            <a:ext cx="729205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NAZÝVÁ VÝŽIVA ROSTLIN?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4139952" y="476672"/>
            <a:ext cx="946150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F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91680" y="5013176"/>
            <a:ext cx="415370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FOTOSYNTÉZA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1763687" y="2636912"/>
            <a:ext cx="6758581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LARVA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ŠKEBLE RYBNIČNÉ?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4211960" y="476672"/>
            <a:ext cx="1021433" cy="156966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G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95736" y="4869160"/>
            <a:ext cx="318067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GLOCHIDIE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2051720" y="2852936"/>
            <a:ext cx="544154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JAKÁ ČÁST TĚLA CHYBÍ MLŽŮM?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4067944" y="404664"/>
            <a:ext cx="1130438" cy="156966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23728" y="4869160"/>
            <a:ext cx="194476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HLAVA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87624" y="2276872"/>
            <a:ext cx="322235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URČI DRUH.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3708400" y="457200"/>
            <a:ext cx="1872629" cy="156966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CH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43608" y="5417839"/>
            <a:ext cx="3960639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CHOBOTNICE POBŘEŽNÍ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7" name="Obrázek 6" descr="chobotn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2420888"/>
            <a:ext cx="3995936" cy="2996952"/>
          </a:xfrm>
          <a:prstGeom prst="rect">
            <a:avLst/>
          </a:prstGeom>
        </p:spPr>
      </p:pic>
      <p:sp>
        <p:nvSpPr>
          <p:cNvPr id="8" name="TextovéPole 5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7668344" y="2132856"/>
            <a:ext cx="1296144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1691680" y="2636912"/>
            <a:ext cx="6261651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CO MAJÍ PLŽI V ÚSTNÍ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 DUTINĚ?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4067944" y="404664"/>
            <a:ext cx="1003300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J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411760" y="4869160"/>
            <a:ext cx="252505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JAZÝČEK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4139952" y="476672"/>
            <a:ext cx="936625" cy="157003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K</a:t>
            </a:r>
          </a:p>
        </p:txBody>
      </p:sp>
      <p:sp>
        <p:nvSpPr>
          <p:cNvPr id="13315" name="TextovéPole 2"/>
          <p:cNvSpPr txBox="1">
            <a:spLocks noChangeArrowheads="1"/>
          </p:cNvSpPr>
          <p:nvPr/>
        </p:nvSpPr>
        <p:spPr bwMode="auto">
          <a:xfrm>
            <a:off x="2361316" y="2780928"/>
            <a:ext cx="457689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JAKÉ OKO MAJÍ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HLAVONOŽCI?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95736" y="4941168"/>
            <a:ext cx="315342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KOMOROVÉ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1115616" y="2564904"/>
            <a:ext cx="785534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NAZÝVÁ SCHRÁNKA MLŽŮ?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4355976" y="404664"/>
            <a:ext cx="862013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23728" y="4941168"/>
            <a:ext cx="262283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LASTURA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547664" y="2420888"/>
            <a:ext cx="6336704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ORGÁN, KTERÝ VZNIKL SPLYNUTÍM UZLIN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U HLAVONOŽCŮ?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3923928" y="404664"/>
            <a:ext cx="1271588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07704" y="5301208"/>
            <a:ext cx="203613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MOZEK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1612169" y="2708920"/>
            <a:ext cx="605486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JAKÝ VÝVIN PROBÍHÁ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 U MLŽŮ?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3923928" y="404664"/>
            <a:ext cx="1184275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39752" y="4653136"/>
            <a:ext cx="256352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NEPŘÍMÝ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2123728" y="2780928"/>
            <a:ext cx="599875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JAKÁ JE CÉVNÍ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SOUSTAVA MĚKKÝŠŮ?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3851920" y="404664"/>
            <a:ext cx="1166813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483768" y="4869160"/>
            <a:ext cx="302358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OTEVŘENÁ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1619672" y="2204864"/>
            <a:ext cx="6220666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V JAKÉ ČÁSTI TĚLA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JSOU ULOŽENY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ŽÁBRY  MLŽŮ?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4211960" y="332656"/>
            <a:ext cx="839788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P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835696" y="4869160"/>
            <a:ext cx="562686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V PLÁŠŤOVÉ DUTINĚ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1798721" y="2420888"/>
            <a:ext cx="683231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JEDEN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Z POHYBOVÝCH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ORGÁNŮ HLAVONOŽCŮ?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4067944" y="404664"/>
            <a:ext cx="973138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411760" y="5085184"/>
            <a:ext cx="244009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RAMENA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1"/>
          <p:cNvSpPr txBox="1">
            <a:spLocks noChangeArrowheads="1"/>
          </p:cNvSpPr>
          <p:nvPr/>
        </p:nvSpPr>
        <p:spPr bwMode="auto">
          <a:xfrm>
            <a:off x="1259632" y="2492896"/>
            <a:ext cx="7454285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VNITŘNÍ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KOSTRA HLAVONOŽCŮ?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4067944" y="404664"/>
            <a:ext cx="1038225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39752" y="4725144"/>
            <a:ext cx="410721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SÉPIOVÁ KOST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2339752" y="2636912"/>
            <a:ext cx="4681089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LIDOVĚ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ŘÍKÁ HLEMÝŽDI?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3995936" y="476672"/>
            <a:ext cx="1039813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Š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267744" y="5013176"/>
            <a:ext cx="158248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ŠNEK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1331640" y="2492896"/>
            <a:ext cx="6734536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NA JAKÉ ČÁSTI TĚLA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PLŽŮ JSOU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UMÍSTĚNY OČI A HMAT?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4067944" y="404664"/>
            <a:ext cx="1021433" cy="156966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07704" y="5013176"/>
            <a:ext cx="416171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NA TYKADLECH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ovéPole 1"/>
          <p:cNvSpPr txBox="1">
            <a:spLocks noChangeArrowheads="1"/>
          </p:cNvSpPr>
          <p:nvPr/>
        </p:nvSpPr>
        <p:spPr bwMode="auto">
          <a:xfrm>
            <a:off x="1220036" y="2564904"/>
            <a:ext cx="792396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JAK SE JMENUJE SCHRÁNKA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PLŽŮ?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4139952" y="404664"/>
            <a:ext cx="1091966" cy="156966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699792" y="4653136"/>
            <a:ext cx="185018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ULITA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1115679" y="2384425"/>
            <a:ext cx="7263527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PROCES,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PŘI KTERÉM SE Z VAJÍČKA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LÍHNE LARVA?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995936" y="404664"/>
            <a:ext cx="984565" cy="156966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V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07704" y="4941168"/>
            <a:ext cx="439896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VÝVIN NEPŘÍMÝ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ovéPole 1"/>
          <p:cNvSpPr txBox="1">
            <a:spLocks noChangeArrowheads="1"/>
          </p:cNvSpPr>
          <p:nvPr/>
        </p:nvSpPr>
        <p:spPr bwMode="auto">
          <a:xfrm>
            <a:off x="1232928" y="2564904"/>
            <a:ext cx="711925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JMENUJ DÝCHACÍ ORGÁN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MLŽŮ A HLAVONOŽCŮ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Ž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699792" y="4869160"/>
            <a:ext cx="188705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ŽÁBRY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92D05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Není-li uvedeno jinak,  vlastní práce autora.</a:t>
            </a:r>
          </a:p>
          <a:p>
            <a:pPr>
              <a:buNone/>
            </a:pPr>
            <a:r>
              <a:rPr lang="cs-CZ" sz="1200" dirty="0" smtClean="0"/>
              <a:t>Obr.1 </a:t>
            </a:r>
            <a:r>
              <a:rPr lang="cs-CZ" sz="1200" dirty="0" smtClean="0"/>
              <a:t>se souhlasem Renaty Daňkové.</a:t>
            </a:r>
            <a:endParaRPr lang="cs-CZ" sz="1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45</TotalTime>
  <Words>457</Words>
  <Application>Microsoft Office PowerPoint</Application>
  <PresentationFormat>Předvádění na obrazovce (4:3)</PresentationFormat>
  <Paragraphs>164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Slunovrat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OPKAKOVÁNÍ MĚKKÝŠŮ</dc:title>
  <cp:lastModifiedBy>Jana Střížková</cp:lastModifiedBy>
  <cp:revision>9</cp:revision>
  <dcterms:modified xsi:type="dcterms:W3CDTF">2013-02-16T09:40:53Z</dcterms:modified>
</cp:coreProperties>
</file>