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6" r:id="rId4"/>
    <p:sldId id="258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957E2-0A87-43F8-A2B5-1CDFC539F5B3}" type="datetimeFigureOut">
              <a:rPr lang="cs-CZ" smtClean="0"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15A50-1A96-4B88-BDF5-63FBBC6011D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3/30/Male_Lion_and_Cub_Chitwa_South_Africa_Luca_Galuzzi_2004.JPG" TargetMode="Externa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//upload.wikimedia.org/wikipedia/commons/7/7a/Sortbroget_dansk_malkerace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5/5d/Capreolus_capreolus_%28Marek_Szczepanek%29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e/ee/Conejo_astronomo1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jpeg"/><Relationship Id="rId2" Type="http://schemas.openxmlformats.org/officeDocument/2006/relationships/hyperlink" Target="//upload.wikimedia.org/wikipedia/commons/4/4e/Buteo_buteo_2_%28Marek_Szczepanek%29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3/38/Natrix_natrix_%28Karl_L%29.jpg" TargetMode="Externa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1/1a/Hecht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//upload.wikimedia.org/wikipedia/commons/a/ab/Supella_supellectilium_cdc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3/34/Anser_anser_1_%28Piotr_Kuczynski%29.jp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commons/1/15/WildRat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//upload.wikimedia.org/wikipedia/commons/0/0d/Common_Shrew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//upload.wikimedia.org/wikipedia/commons/e/e1/Erinaceus_europaeus_LC0119.jpg" TargetMode="External"/><Relationship Id="rId5" Type="http://schemas.openxmlformats.org/officeDocument/2006/relationships/image" Target="../media/image13.jpeg"/><Relationship Id="rId4" Type="http://schemas.openxmlformats.org/officeDocument/2006/relationships/hyperlink" Target="//upload.wikimedia.org/wikipedia/commons/e/ed/Talpa_europaea_MHNT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Natrix_natrix_(Karl_L).jpg" TargetMode="External"/><Relationship Id="rId13" Type="http://schemas.openxmlformats.org/officeDocument/2006/relationships/hyperlink" Target="http://upload.wikimedia.org/wikipedia/commons/e/ed/Talpa_europaea_MHNT.jpg" TargetMode="External"/><Relationship Id="rId3" Type="http://schemas.openxmlformats.org/officeDocument/2006/relationships/hyperlink" Target="http://cs.wikipedia.org/wiki/Soubor:Sortbroget_dansk_malkerace.jpg" TargetMode="External"/><Relationship Id="rId7" Type="http://schemas.openxmlformats.org/officeDocument/2006/relationships/hyperlink" Target="http://upload.wikimedia.org/wikipedia/commons/1/1a/Hecht.jpg" TargetMode="External"/><Relationship Id="rId12" Type="http://schemas.openxmlformats.org/officeDocument/2006/relationships/hyperlink" Target="http://cs.wikipedia.org/wiki/Soubor:Common_Shrew.jpg" TargetMode="External"/><Relationship Id="rId2" Type="http://schemas.openxmlformats.org/officeDocument/2006/relationships/hyperlink" Target="http://cs.wikipedia.org/wiki/Soubor:Male_Lion_and_Cub_Chitwa_South_Africa_Luca_Galuzzi_200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uteo_buteo_2_(Marek_Szczepanek).jpg" TargetMode="External"/><Relationship Id="rId11" Type="http://schemas.openxmlformats.org/officeDocument/2006/relationships/hyperlink" Target="http://cs.wikipedia.org/wiki/Soubor:Anser_anser_1_(Piotr_Kuczynski).jpg" TargetMode="External"/><Relationship Id="rId5" Type="http://schemas.openxmlformats.org/officeDocument/2006/relationships/hyperlink" Target="http://cs.wikipedia.org/wiki/Soubor:Capreolus_capreolus_(Marek_Szczepanek).jpg" TargetMode="External"/><Relationship Id="rId10" Type="http://schemas.openxmlformats.org/officeDocument/2006/relationships/hyperlink" Target="http://cs.wikipedia.org/wiki/Soubor:WildRat.jpg" TargetMode="External"/><Relationship Id="rId4" Type="http://schemas.openxmlformats.org/officeDocument/2006/relationships/hyperlink" Target="http://cs.wikipedia.org/wiki/Soubor:Conejo_astronomo1.jpg" TargetMode="External"/><Relationship Id="rId9" Type="http://schemas.openxmlformats.org/officeDocument/2006/relationships/hyperlink" Target="http://cs.wikipedia.org/wiki/Soubor:Supella_supellectilium_cdc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7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5068003"/>
              </p:ext>
            </p:extLst>
          </p:nvPr>
        </p:nvGraphicFramePr>
        <p:xfrm>
          <a:off x="1187450" y="1844675"/>
          <a:ext cx="6635750" cy="3560764"/>
        </p:xfrm>
        <a:graphic>
          <a:graphicData uri="http://schemas.openxmlformats.org/drawingml/2006/table">
            <a:tbl>
              <a:tblPr/>
              <a:tblGrid>
                <a:gridCol w="1225550"/>
                <a:gridCol w="5410200"/>
              </a:tblGrid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TIŠICE, okres MĚLNÍK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Pavel Jelínek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VY_32_INOVACE_12_PRVOUKA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ROČNÍK_ŽIVOČICHOVÉ – PŘIJÍMÁNÍ POTRAVY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CZ.1.07/1.4.00/21.3130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968875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12194377"/>
              </p:ext>
            </p:extLst>
          </p:nvPr>
        </p:nvGraphicFramePr>
        <p:xfrm>
          <a:off x="415756" y="1556792"/>
          <a:ext cx="8435975" cy="4784727"/>
        </p:xfrm>
        <a:graphic>
          <a:graphicData uri="http://schemas.openxmlformats.org/drawingml/2006/table">
            <a:tbl>
              <a:tblPr/>
              <a:tblGrid>
                <a:gridCol w="2170112"/>
                <a:gridCol w="6265863"/>
              </a:tblGrid>
              <a:tr h="1095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Cílem prezentace je naučit žáky dělení živočichů podle druhu přijímané potravy.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Čeština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KLÍČOVÁ SLOVA: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býložravci, masožravci, všežravci, hmyzožravci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UČEBNÍHO MATERIÁLU: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INTERAKTIVITY: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Výklad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CÍLOVÁ SKUPINA: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Žák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STUPEŇ A TYP VZDĚLÁNÍ: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vzdělávání – první stupeň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TYPICKÁ VĚKOVÁ SKUPINA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 – 12 let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– přijímání potravy</a:t>
            </a:r>
            <a:endParaRPr lang="cs-CZ" dirty="0"/>
          </a:p>
        </p:txBody>
      </p:sp>
      <p:pic>
        <p:nvPicPr>
          <p:cNvPr id="11266" name="Picture 2" descr="Soubor:Male Lion and Cub Chitwa South Africa Luca Galuzzi 2004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1285860"/>
            <a:ext cx="7620000" cy="5076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Podle druhu potravy se dělí na:</a:t>
            </a:r>
            <a:endParaRPr lang="cs-CZ" dirty="0"/>
          </a:p>
        </p:txBody>
      </p:sp>
      <p:sp>
        <p:nvSpPr>
          <p:cNvPr id="5" name="Obdélník s odříznutým jedním rohem 4"/>
          <p:cNvSpPr/>
          <p:nvPr/>
        </p:nvSpPr>
        <p:spPr>
          <a:xfrm>
            <a:off x="500034" y="1500174"/>
            <a:ext cx="4000528" cy="1214446"/>
          </a:xfrm>
          <a:prstGeom prst="snip1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býložravci</a:t>
            </a:r>
            <a:endParaRPr lang="cs-CZ" sz="3600" dirty="0"/>
          </a:p>
        </p:txBody>
      </p:sp>
      <p:sp>
        <p:nvSpPr>
          <p:cNvPr id="6" name="Obdélník s odříznutým jedním rohem 5"/>
          <p:cNvSpPr/>
          <p:nvPr/>
        </p:nvSpPr>
        <p:spPr>
          <a:xfrm>
            <a:off x="4643438" y="3143248"/>
            <a:ext cx="4000528" cy="1214446"/>
          </a:xfrm>
          <a:prstGeom prst="snip1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masožravci</a:t>
            </a:r>
            <a:endParaRPr lang="cs-CZ" sz="3600" dirty="0"/>
          </a:p>
        </p:txBody>
      </p:sp>
      <p:sp>
        <p:nvSpPr>
          <p:cNvPr id="7" name="Obdélník s odříznutým jedním rohem 6"/>
          <p:cNvSpPr/>
          <p:nvPr/>
        </p:nvSpPr>
        <p:spPr>
          <a:xfrm>
            <a:off x="500034" y="4786322"/>
            <a:ext cx="4000528" cy="1214446"/>
          </a:xfrm>
          <a:prstGeom prst="snip1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všežravci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cs-CZ" dirty="0" smtClean="0"/>
              <a:t>Býložravci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857620" y="5072074"/>
            <a:ext cx="5000660" cy="157163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 - živí se pouze rostlinami nebo jejich částmi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4338" name="Picture 2" descr="Soubor:Sortbroget dansk malkerace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00108"/>
            <a:ext cx="4000496" cy="3565919"/>
          </a:xfrm>
          <a:prstGeom prst="rect">
            <a:avLst/>
          </a:prstGeom>
          <a:noFill/>
        </p:spPr>
      </p:pic>
      <p:pic>
        <p:nvPicPr>
          <p:cNvPr id="14340" name="Picture 4" descr="Soubor:Conejo astronomo1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81520" y="1500174"/>
            <a:ext cx="4762480" cy="3571860"/>
          </a:xfrm>
          <a:prstGeom prst="rect">
            <a:avLst/>
          </a:prstGeom>
          <a:noFill/>
        </p:spPr>
      </p:pic>
      <p:pic>
        <p:nvPicPr>
          <p:cNvPr id="14342" name="Picture 6" descr="Soubor:Capreolus capreolus (Marek Szczepanek)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3982158"/>
            <a:ext cx="4143404" cy="27091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Masožravci</a:t>
            </a:r>
            <a:endParaRPr lang="cs-CZ" dirty="0"/>
          </a:p>
        </p:txBody>
      </p:sp>
      <p:pic>
        <p:nvPicPr>
          <p:cNvPr id="17410" name="Picture 2" descr="Soubor:Buteo buteo 2 (Marek Szczepanek)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214422"/>
            <a:ext cx="3422209" cy="2295513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571472" y="3286124"/>
            <a:ext cx="1428760" cy="42862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káně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7412" name="Picture 4" descr="Soubor:Hecht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3929066"/>
            <a:ext cx="4429125" cy="2733676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214282" y="5072074"/>
            <a:ext cx="4286280" cy="157163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 - loví jiné živočichy a živí se jejich masem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7414" name="Picture 6" descr="Soubor:Natrix natrix (Karl L)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1000108"/>
            <a:ext cx="3619504" cy="2714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5" grpId="1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Všežravci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286248" y="1285860"/>
            <a:ext cx="4286280" cy="15716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 - živí se rostlinnou i živočišnou potravou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8434" name="Picture 2" descr="Soubor:Supella supellectilium cdc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357562"/>
            <a:ext cx="3789422" cy="3009884"/>
          </a:xfrm>
          <a:prstGeom prst="rect">
            <a:avLst/>
          </a:prstGeom>
          <a:noFill/>
        </p:spPr>
      </p:pic>
      <p:pic>
        <p:nvPicPr>
          <p:cNvPr id="18436" name="Picture 4" descr="Soubor:WildRat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214686"/>
            <a:ext cx="4333884" cy="3250413"/>
          </a:xfrm>
          <a:prstGeom prst="rect">
            <a:avLst/>
          </a:prstGeom>
          <a:noFill/>
        </p:spPr>
      </p:pic>
      <p:pic>
        <p:nvPicPr>
          <p:cNvPr id="18438" name="Picture 6" descr="Soubor:Anser anser 1 (Piotr Kuczynski)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1071546"/>
            <a:ext cx="3619472" cy="27146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zvláštní skupinou masožravců jsou</a:t>
            </a:r>
            <a:endParaRPr lang="cs-CZ" dirty="0"/>
          </a:p>
        </p:txBody>
      </p:sp>
      <p:sp>
        <p:nvSpPr>
          <p:cNvPr id="5" name="Obdélník s odříznutým jedním rohem 4"/>
          <p:cNvSpPr/>
          <p:nvPr/>
        </p:nvSpPr>
        <p:spPr>
          <a:xfrm>
            <a:off x="4929190" y="1214422"/>
            <a:ext cx="4000528" cy="1214446"/>
          </a:xfrm>
          <a:prstGeom prst="snip1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hmyzožravci</a:t>
            </a:r>
            <a:endParaRPr lang="cs-CZ" sz="3600" dirty="0"/>
          </a:p>
        </p:txBody>
      </p:sp>
      <p:sp>
        <p:nvSpPr>
          <p:cNvPr id="6" name="Obdélník 5"/>
          <p:cNvSpPr/>
          <p:nvPr/>
        </p:nvSpPr>
        <p:spPr>
          <a:xfrm>
            <a:off x="4286248" y="4929198"/>
            <a:ext cx="4286280" cy="15716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 - živí se výhradně hmyzem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9458" name="Picture 2" descr="Soubor:Common Shrew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357298"/>
            <a:ext cx="3833786" cy="2875340"/>
          </a:xfrm>
          <a:prstGeom prst="rect">
            <a:avLst/>
          </a:prstGeom>
          <a:noFill/>
        </p:spPr>
      </p:pic>
      <p:pic>
        <p:nvPicPr>
          <p:cNvPr id="19460" name="Picture 4" descr="Soubor:Talpa europaea MHNT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2643182"/>
            <a:ext cx="3571868" cy="2205629"/>
          </a:xfrm>
          <a:prstGeom prst="rect">
            <a:avLst/>
          </a:prstGeom>
          <a:noFill/>
        </p:spPr>
      </p:pic>
      <p:pic>
        <p:nvPicPr>
          <p:cNvPr id="19462" name="Picture 6" descr="Soubor:Erinaceus europaeus LC0119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71472" y="4071942"/>
            <a:ext cx="3500462" cy="2620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8596" y="28574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Rozděl živočichy podle druhu přijímané potravy.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285720" y="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káně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857488" y="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výr</a:t>
            </a:r>
            <a:endParaRPr lang="cs-CZ" sz="3200" dirty="0"/>
          </a:p>
        </p:txBody>
      </p:sp>
      <p:sp>
        <p:nvSpPr>
          <p:cNvPr id="6" name="Zaoblený obdélník 5"/>
          <p:cNvSpPr/>
          <p:nvPr/>
        </p:nvSpPr>
        <p:spPr>
          <a:xfrm>
            <a:off x="6929454" y="5857868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pstruh</a:t>
            </a:r>
            <a:endParaRPr lang="cs-CZ" sz="3200" dirty="0"/>
          </a:p>
        </p:txBody>
      </p:sp>
      <p:sp>
        <p:nvSpPr>
          <p:cNvPr id="7" name="Zaoblený obdélník 6"/>
          <p:cNvSpPr/>
          <p:nvPr/>
        </p:nvSpPr>
        <p:spPr>
          <a:xfrm>
            <a:off x="2571736" y="4929198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bažant</a:t>
            </a:r>
            <a:endParaRPr lang="cs-CZ" sz="3200" dirty="0"/>
          </a:p>
        </p:txBody>
      </p:sp>
      <p:sp>
        <p:nvSpPr>
          <p:cNvPr id="8" name="Zaoblený obdélník 7"/>
          <p:cNvSpPr/>
          <p:nvPr/>
        </p:nvSpPr>
        <p:spPr>
          <a:xfrm>
            <a:off x="285720" y="4786322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skokan</a:t>
            </a:r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2643174" y="5857868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zmije</a:t>
            </a:r>
            <a:endParaRPr lang="cs-CZ" sz="3200" dirty="0"/>
          </a:p>
        </p:txBody>
      </p:sp>
      <p:sp>
        <p:nvSpPr>
          <p:cNvPr id="10" name="Zaoblený obdélník 9"/>
          <p:cNvSpPr/>
          <p:nvPr/>
        </p:nvSpPr>
        <p:spPr>
          <a:xfrm>
            <a:off x="7072330" y="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sýček</a:t>
            </a:r>
            <a:endParaRPr lang="cs-CZ" sz="32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7500894" y="5143512"/>
            <a:ext cx="1643106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užovka</a:t>
            </a:r>
            <a:endParaRPr lang="cs-CZ" sz="32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5286380" y="4929198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okoun</a:t>
            </a:r>
            <a:endParaRPr lang="cs-CZ" sz="32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4786314" y="5857868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babočka</a:t>
            </a:r>
            <a:endParaRPr lang="cs-CZ" sz="32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4857752" y="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čmelák</a:t>
            </a:r>
            <a:endParaRPr lang="cs-CZ" sz="3200" dirty="0"/>
          </a:p>
        </p:txBody>
      </p:sp>
      <p:sp>
        <p:nvSpPr>
          <p:cNvPr id="15" name="Zaoblený obdélník 14"/>
          <p:cNvSpPr/>
          <p:nvPr/>
        </p:nvSpPr>
        <p:spPr>
          <a:xfrm>
            <a:off x="0" y="5857868"/>
            <a:ext cx="2286016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mandelinka</a:t>
            </a:r>
            <a:endParaRPr lang="cs-CZ" sz="32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0" y="1000108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veverka</a:t>
            </a:r>
            <a:endParaRPr lang="cs-CZ" sz="32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2928926" y="1214422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ježek</a:t>
            </a:r>
            <a:endParaRPr lang="cs-CZ" sz="32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7072330" y="1214422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hraboš</a:t>
            </a:r>
            <a:endParaRPr lang="cs-CZ" sz="3200" dirty="0"/>
          </a:p>
        </p:txBody>
      </p:sp>
      <p:sp>
        <p:nvSpPr>
          <p:cNvPr id="19" name="Zaoblený obdélník 18"/>
          <p:cNvSpPr/>
          <p:nvPr/>
        </p:nvSpPr>
        <p:spPr>
          <a:xfrm>
            <a:off x="4857752" y="1214422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liška</a:t>
            </a:r>
            <a:endParaRPr lang="cs-CZ" sz="3200" dirty="0"/>
          </a:p>
        </p:txBody>
      </p:sp>
      <p:sp>
        <p:nvSpPr>
          <p:cNvPr id="20" name="Zaoblený obdélník 19"/>
          <p:cNvSpPr/>
          <p:nvPr/>
        </p:nvSpPr>
        <p:spPr>
          <a:xfrm>
            <a:off x="214282" y="257172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vlašťovka</a:t>
            </a:r>
            <a:endParaRPr lang="cs-CZ" sz="3200" dirty="0"/>
          </a:p>
        </p:txBody>
      </p:sp>
      <p:sp>
        <p:nvSpPr>
          <p:cNvPr id="21" name="Zaoblený obdélník 20"/>
          <p:cNvSpPr/>
          <p:nvPr/>
        </p:nvSpPr>
        <p:spPr>
          <a:xfrm>
            <a:off x="2643174" y="2285992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slepice</a:t>
            </a:r>
            <a:endParaRPr lang="cs-CZ" sz="32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7000892" y="235743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husa</a:t>
            </a:r>
            <a:endParaRPr lang="cs-CZ" sz="32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4786314" y="235743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netopýr</a:t>
            </a:r>
            <a:endParaRPr lang="cs-CZ" sz="3200" dirty="0"/>
          </a:p>
        </p:txBody>
      </p:sp>
      <p:sp>
        <p:nvSpPr>
          <p:cNvPr id="28" name="Zaoblený obdélník 27"/>
          <p:cNvSpPr/>
          <p:nvPr/>
        </p:nvSpPr>
        <p:spPr>
          <a:xfrm>
            <a:off x="285720" y="328610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sýkora</a:t>
            </a:r>
            <a:endParaRPr lang="cs-CZ" sz="3200" dirty="0"/>
          </a:p>
        </p:txBody>
      </p:sp>
      <p:sp>
        <p:nvSpPr>
          <p:cNvPr id="29" name="Zaoblený obdélník 28"/>
          <p:cNvSpPr/>
          <p:nvPr/>
        </p:nvSpPr>
        <p:spPr>
          <a:xfrm>
            <a:off x="2714612" y="328610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vrabec</a:t>
            </a:r>
            <a:endParaRPr lang="cs-CZ" sz="3200" dirty="0"/>
          </a:p>
        </p:txBody>
      </p:sp>
      <p:sp>
        <p:nvSpPr>
          <p:cNvPr id="30" name="Zaoblený obdélník 29"/>
          <p:cNvSpPr/>
          <p:nvPr/>
        </p:nvSpPr>
        <p:spPr>
          <a:xfrm>
            <a:off x="7286612" y="4286256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čáp</a:t>
            </a:r>
            <a:endParaRPr lang="cs-CZ" sz="3200" dirty="0"/>
          </a:p>
        </p:txBody>
      </p:sp>
      <p:sp>
        <p:nvSpPr>
          <p:cNvPr id="31" name="Zaoblený obdélník 30"/>
          <p:cNvSpPr/>
          <p:nvPr/>
        </p:nvSpPr>
        <p:spPr>
          <a:xfrm>
            <a:off x="4857752" y="307181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špaček</a:t>
            </a:r>
            <a:endParaRPr lang="cs-CZ" sz="32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3286116" y="4071942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zajíc</a:t>
            </a:r>
            <a:endParaRPr lang="cs-CZ" sz="3200" dirty="0"/>
          </a:p>
        </p:txBody>
      </p:sp>
      <p:sp>
        <p:nvSpPr>
          <p:cNvPr id="33" name="Zaoblený obdélník 32"/>
          <p:cNvSpPr/>
          <p:nvPr/>
        </p:nvSpPr>
        <p:spPr>
          <a:xfrm>
            <a:off x="5500694" y="3929066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srnec</a:t>
            </a:r>
            <a:endParaRPr lang="cs-CZ" sz="3200" dirty="0"/>
          </a:p>
        </p:txBody>
      </p:sp>
      <p:sp>
        <p:nvSpPr>
          <p:cNvPr id="34" name="Zaoblený obdélník 33"/>
          <p:cNvSpPr/>
          <p:nvPr/>
        </p:nvSpPr>
        <p:spPr>
          <a:xfrm>
            <a:off x="1142976" y="4000504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pes</a:t>
            </a:r>
            <a:endParaRPr lang="cs-CZ" sz="3200" dirty="0"/>
          </a:p>
        </p:txBody>
      </p:sp>
      <p:sp>
        <p:nvSpPr>
          <p:cNvPr id="35" name="Zaoblený obdélník 34"/>
          <p:cNvSpPr/>
          <p:nvPr/>
        </p:nvSpPr>
        <p:spPr>
          <a:xfrm>
            <a:off x="1428728" y="1500174"/>
            <a:ext cx="1428760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králík</a:t>
            </a:r>
            <a:endParaRPr lang="cs-CZ" sz="3200" dirty="0"/>
          </a:p>
        </p:txBody>
      </p:sp>
      <p:sp>
        <p:nvSpPr>
          <p:cNvPr id="36" name="Zaoblený obdélník 35"/>
          <p:cNvSpPr/>
          <p:nvPr/>
        </p:nvSpPr>
        <p:spPr>
          <a:xfrm>
            <a:off x="1643042" y="714356"/>
            <a:ext cx="1428760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kráva</a:t>
            </a:r>
            <a:endParaRPr lang="cs-CZ" sz="3200" dirty="0"/>
          </a:p>
        </p:txBody>
      </p:sp>
      <p:sp>
        <p:nvSpPr>
          <p:cNvPr id="37" name="Zaoblený obdélník 36"/>
          <p:cNvSpPr/>
          <p:nvPr/>
        </p:nvSpPr>
        <p:spPr>
          <a:xfrm>
            <a:off x="7286612" y="3429000"/>
            <a:ext cx="1857388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prase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071538" y="0"/>
          <a:ext cx="6929487" cy="6679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785950"/>
                <a:gridCol w="1357322"/>
                <a:gridCol w="1857389"/>
              </a:tblGrid>
              <a:tr h="51305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býložravci</a:t>
                      </a:r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masožravci</a:t>
                      </a:r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všežravci</a:t>
                      </a:r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hmyzožravci</a:t>
                      </a:r>
                      <a:endParaRPr lang="cs-CZ" sz="2400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kráva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pes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prase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ježek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zajíc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liška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špaček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netopýr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srnec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čáp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bažant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vlaštovka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veverka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výr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sýkora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hraboš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káně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husa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sýček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slepice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zmije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vrabec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užovka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babočka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pstruh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čmelák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skokan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4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mandelinka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okoun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  <a:tr h="513053">
                <a:tc>
                  <a:txBody>
                    <a:bodyPr/>
                    <a:lstStyle/>
                    <a:p>
                      <a:r>
                        <a:rPr lang="cs-CZ" sz="2400" b="0" dirty="0" smtClean="0">
                          <a:solidFill>
                            <a:schemeClr val="bg1"/>
                          </a:solidFill>
                        </a:rPr>
                        <a:t>králík</a:t>
                      </a:r>
                      <a:endParaRPr lang="cs-CZ" sz="24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b="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64291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Zdroje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28596" y="500042"/>
            <a:ext cx="8229600" cy="6357958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>
                <a:hlinkClick r:id="rId2"/>
              </a:rPr>
              <a:t>http://cs.wikipedia.org/wiki/Soubor:Male_Lion_and_Cub_Chitwa_South_Africa_Luca_Galuzzi_2004.JPG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http://cs.wikipedia.org/wiki/Soubor:Sortbroget_dansk_malkerace.jpg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http://cs.wikipedia.org/wiki/Soubor:Conejo_astronomo1.jpg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http://cs.wikipedia.org/wiki/Soubor:Capreolus_capreolus_(Marek_Szczepanek).jpg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http://cs.wikipedia.org/wiki/Soubor:Buteo_buteo_2_(Marek_Szczepanek).jpg</a:t>
            </a:r>
            <a:endParaRPr lang="cs-CZ" sz="2000" dirty="0" smtClean="0"/>
          </a:p>
          <a:p>
            <a:r>
              <a:rPr lang="cs-CZ" sz="2000" dirty="0" smtClean="0">
                <a:hlinkClick r:id="rId7"/>
              </a:rPr>
              <a:t>http://upload.wikimedia.org/wikipedia/commons/1/1a/Hecht.jpg</a:t>
            </a:r>
            <a:endParaRPr lang="cs-CZ" sz="2000" dirty="0" smtClean="0"/>
          </a:p>
          <a:p>
            <a:r>
              <a:rPr lang="cs-CZ" sz="2000" dirty="0" smtClean="0">
                <a:hlinkClick r:id="rId8"/>
              </a:rPr>
              <a:t>http://cs.wikipedia.org/wiki/Soubor:Natrix_natrix_(Karl_L).jpg</a:t>
            </a:r>
            <a:endParaRPr lang="cs-CZ" sz="2000" dirty="0" smtClean="0"/>
          </a:p>
          <a:p>
            <a:r>
              <a:rPr lang="cs-CZ" sz="2000" dirty="0" smtClean="0">
                <a:hlinkClick r:id="rId9"/>
              </a:rPr>
              <a:t>http://cs.wikipedia.org/wiki/Soubor:Supella_supellectilium_cdc.jpg</a:t>
            </a:r>
            <a:endParaRPr lang="cs-CZ" sz="2000" dirty="0" smtClean="0"/>
          </a:p>
          <a:p>
            <a:r>
              <a:rPr lang="cs-CZ" sz="2000" dirty="0" smtClean="0">
                <a:hlinkClick r:id="rId10"/>
              </a:rPr>
              <a:t>http://cs.wikipedia.org/wiki/Soubor:WildRat.jpg</a:t>
            </a:r>
            <a:endParaRPr lang="cs-CZ" sz="2000" dirty="0" smtClean="0"/>
          </a:p>
          <a:p>
            <a:r>
              <a:rPr lang="cs-CZ" sz="2000" dirty="0" smtClean="0">
                <a:hlinkClick r:id="rId11"/>
              </a:rPr>
              <a:t>http://cs.wikipedia.org/wiki/Soubor:Anser_anser_1_(Piotr_Kuczynski).jpg</a:t>
            </a:r>
            <a:endParaRPr lang="cs-CZ" sz="2000" dirty="0" smtClean="0"/>
          </a:p>
          <a:p>
            <a:r>
              <a:rPr lang="cs-CZ" sz="2000" dirty="0" smtClean="0">
                <a:hlinkClick r:id="rId12"/>
              </a:rPr>
              <a:t>http://cs.wikipedia.org/wiki/Soubor:Common_Shrew.jpg</a:t>
            </a:r>
            <a:endParaRPr lang="cs-CZ" sz="2000" dirty="0" smtClean="0"/>
          </a:p>
          <a:p>
            <a:r>
              <a:rPr lang="cs-CZ" sz="2000" dirty="0" smtClean="0">
                <a:hlinkClick r:id="rId13"/>
              </a:rPr>
              <a:t>http://upload.wikimedia.org/wikipedia/commons/e/ed/Talpa_europaea_MHNT.jpg</a:t>
            </a:r>
            <a:endParaRPr lang="cs-CZ" sz="2000" dirty="0" smtClean="0"/>
          </a:p>
          <a:p>
            <a:r>
              <a:rPr lang="cs-CZ" sz="2000" dirty="0" smtClean="0"/>
              <a:t>http://cs.wikipedia.org/wiki/Soubor:Erinaceus_europaeus_LC0119.jpg</a:t>
            </a:r>
          </a:p>
          <a:p>
            <a:pPr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(cit. 13.2.2013)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275</Words>
  <Application>Microsoft Office PowerPoint</Application>
  <PresentationFormat>Předvádění na obrazovce (4:3)</PresentationFormat>
  <Paragraphs>122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Živočichové – přijímání potravy</vt:lpstr>
      <vt:lpstr>Podle druhu potravy se dělí na:</vt:lpstr>
      <vt:lpstr>Býložravci</vt:lpstr>
      <vt:lpstr>Masožravci</vt:lpstr>
      <vt:lpstr>Všežravci</vt:lpstr>
      <vt:lpstr>- zvláštní skupinou masožravců jsou</vt:lpstr>
      <vt:lpstr>Rozděl živočichy podle druhu přijímané potravy.</vt:lpstr>
      <vt:lpstr>Snímek 10</vt:lpstr>
      <vt:lpstr>Snímek 11</vt:lpstr>
      <vt:lpstr>Zdroje</vt:lpstr>
    </vt:vector>
  </TitlesOfParts>
  <Company>ZŠT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– přijímání potravy</dc:title>
  <dc:creator>Admin</dc:creator>
  <cp:lastModifiedBy>Admin</cp:lastModifiedBy>
  <cp:revision>31</cp:revision>
  <dcterms:created xsi:type="dcterms:W3CDTF">2013-02-16T11:49:18Z</dcterms:created>
  <dcterms:modified xsi:type="dcterms:W3CDTF">2013-02-16T13:18:14Z</dcterms:modified>
</cp:coreProperties>
</file>