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3" r:id="rId1"/>
  </p:sldMasterIdLst>
  <p:notesMasterIdLst>
    <p:notesMasterId r:id="rId10"/>
  </p:notesMasterIdLst>
  <p:sldIdLst>
    <p:sldId id="256" r:id="rId2"/>
    <p:sldId id="262" r:id="rId3"/>
    <p:sldId id="273" r:id="rId4"/>
    <p:sldId id="274" r:id="rId5"/>
    <p:sldId id="275" r:id="rId6"/>
    <p:sldId id="276" r:id="rId7"/>
    <p:sldId id="278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VY_32_INOVACE_03_ </a:t>
          </a:r>
          <a:r>
            <a:rPr lang="cs-CZ" sz="2000" dirty="0" smtClean="0"/>
            <a:t>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Was</a:t>
          </a:r>
          <a:r>
            <a:rPr lang="cs-CZ" sz="2000" dirty="0" smtClean="0"/>
            <a:t> </a:t>
          </a:r>
          <a:r>
            <a:rPr lang="cs-CZ" sz="2000" dirty="0" err="1" smtClean="0"/>
            <a:t>möchtest</a:t>
          </a:r>
          <a:r>
            <a:rPr lang="cs-CZ" sz="2000" dirty="0" smtClean="0"/>
            <a:t> </a:t>
          </a:r>
          <a:r>
            <a:rPr lang="cs-CZ" sz="2000" dirty="0" err="1" smtClean="0"/>
            <a:t>du</a:t>
          </a:r>
          <a:r>
            <a:rPr lang="cs-CZ" sz="2000" dirty="0" smtClean="0"/>
            <a:t>?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VY_32_INOVACE_03_ </a:t>
          </a:r>
          <a:r>
            <a:rPr lang="cs-CZ" sz="2000" kern="1200" dirty="0" smtClean="0"/>
            <a:t>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Was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möchtest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du</a:t>
          </a:r>
          <a:r>
            <a:rPr lang="cs-CZ" sz="2000" kern="1200" dirty="0" smtClean="0"/>
            <a:t>?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4" r:id="rId1"/>
    <p:sldLayoutId id="2147484155" r:id="rId2"/>
    <p:sldLayoutId id="2147484156" r:id="rId3"/>
    <p:sldLayoutId id="2147484157" r:id="rId4"/>
    <p:sldLayoutId id="2147484158" r:id="rId5"/>
    <p:sldLayoutId id="2147484159" r:id="rId6"/>
    <p:sldLayoutId id="2147484160" r:id="rId7"/>
    <p:sldLayoutId id="2147484161" r:id="rId8"/>
    <p:sldLayoutId id="2147484162" r:id="rId9"/>
    <p:sldLayoutId id="2147484163" r:id="rId10"/>
    <p:sldLayoutId id="2147484164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97073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08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7620000" cy="43735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se v této prezentaci zopakují a upevní časování způsobového slovesa </a:t>
            </a:r>
            <a:r>
              <a:rPr lang="cs-CZ" dirty="0" err="1" smtClean="0"/>
              <a:t>mögen</a:t>
            </a:r>
            <a:r>
              <a:rPr lang="cs-CZ" dirty="0" smtClean="0"/>
              <a:t> v podmiňovacím způsobu.</a:t>
            </a:r>
          </a:p>
          <a:p>
            <a:r>
              <a:rPr lang="cs-CZ" dirty="0" smtClean="0"/>
              <a:t>Fixem spojují na tabuli české a německé  tvary daného slovesa v různých osobách.</a:t>
            </a:r>
          </a:p>
          <a:p>
            <a:r>
              <a:rPr lang="cs-CZ" dirty="0" smtClean="0"/>
              <a:t>Následují odpovědi na otázky, případně rozhovory -  zemi a činnost si vybírají z nabídky na snímku 6.</a:t>
            </a:r>
          </a:p>
          <a:p>
            <a:r>
              <a:rPr lang="cs-CZ" dirty="0" smtClean="0"/>
              <a:t>Po ústním procvičení přeloží věty (snímek 7) do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82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643192" cy="13716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möchte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chemeClr val="tx1"/>
                </a:solidFill>
              </a:rPr>
              <a:t>chtěl bych, rád bych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204864"/>
            <a:ext cx="4032448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92D050"/>
                </a:solidFill>
              </a:rPr>
              <a:t>e</a:t>
            </a:r>
            <a:endParaRPr lang="cs-CZ" dirty="0" smtClean="0">
              <a:solidFill>
                <a:srgbClr val="92D050"/>
              </a:solidFill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 smtClean="0"/>
              <a:t>2.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00B0F0"/>
                </a:solidFill>
              </a:rPr>
              <a:t>e</a:t>
            </a:r>
            <a:r>
              <a:rPr lang="cs-CZ" dirty="0" err="1" smtClean="0">
                <a:solidFill>
                  <a:srgbClr val="92D050"/>
                </a:solidFill>
              </a:rPr>
              <a:t>st</a:t>
            </a:r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2204864"/>
            <a:ext cx="405384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92D050"/>
                </a:solidFill>
              </a:rPr>
              <a:t>en</a:t>
            </a:r>
            <a:endParaRPr lang="cs-CZ" dirty="0" smtClean="0">
              <a:solidFill>
                <a:srgbClr val="92D050"/>
              </a:solidFill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92D050"/>
              </a:solidFill>
            </a:endParaRPr>
          </a:p>
          <a:p>
            <a:pPr marL="514350" indent="-514350">
              <a:buAutoNum type="arabicPeriod"/>
            </a:pP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00B0F0"/>
                </a:solidFill>
              </a:rPr>
              <a:t>e</a:t>
            </a:r>
            <a:r>
              <a:rPr lang="cs-CZ" dirty="0" err="1" smtClean="0">
                <a:solidFill>
                  <a:srgbClr val="92D050"/>
                </a:solidFill>
              </a:rPr>
              <a:t>t</a:t>
            </a:r>
            <a:endParaRPr lang="cs-CZ" dirty="0" smtClean="0">
              <a:solidFill>
                <a:srgbClr val="92D050"/>
              </a:solidFill>
            </a:endParaRPr>
          </a:p>
          <a:p>
            <a:pPr marL="514350" indent="-514350">
              <a:buAutoNum type="arabicPeriod"/>
            </a:pPr>
            <a:endParaRPr lang="cs-CZ" dirty="0" smtClean="0">
              <a:solidFill>
                <a:srgbClr val="92D050"/>
              </a:solidFill>
            </a:endParaRPr>
          </a:p>
          <a:p>
            <a:pPr marL="514350" indent="-514350">
              <a:buAutoNum type="arabicPeriod"/>
            </a:pPr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92D050"/>
                </a:solidFill>
              </a:rPr>
              <a:t>en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00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4745" y="2645460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bych, rád bych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91255" y="1514668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, rád bych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5685" y="4403930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bys, rád bys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33452" y="921494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möchtest</a:t>
            </a:r>
            <a:r>
              <a:rPr lang="cs-CZ" dirty="0" smtClean="0"/>
              <a:t>, rád bys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301208"/>
            <a:ext cx="1732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by, rád by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47758" y="2961917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84483" y="3685674"/>
            <a:ext cx="1988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chtěla by, ráda 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836712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50076" y="2204864"/>
            <a:ext cx="2980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chtěli bychom, rádi bychom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19162" y="5322363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2941" y="1660158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chtěli byste, rádi byste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42847" y="5137697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möchtet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41011" y="4055006"/>
            <a:ext cx="1834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chtěli by, rádi by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870340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73041" y="736828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chtěla byste, ráda byste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44078" y="3332850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2365803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bys?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41011" y="6237312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6857" y="292006"/>
            <a:ext cx="1143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err="1" smtClean="0">
                <a:solidFill>
                  <a:srgbClr val="00B050"/>
                </a:solidFill>
              </a:rPr>
              <a:t>Ordne</a:t>
            </a:r>
            <a:r>
              <a:rPr lang="cs-CZ" sz="1600" b="1" u="sng" dirty="0" smtClean="0">
                <a:solidFill>
                  <a:srgbClr val="00B050"/>
                </a:solidFill>
              </a:rPr>
              <a:t> </a:t>
            </a:r>
            <a:r>
              <a:rPr lang="cs-CZ" sz="1600" b="1" u="sng" dirty="0" err="1" smtClean="0">
                <a:solidFill>
                  <a:srgbClr val="00B050"/>
                </a:solidFill>
              </a:rPr>
              <a:t>zu</a:t>
            </a:r>
            <a:r>
              <a:rPr lang="cs-CZ" sz="1600" b="1" u="sng" dirty="0" smtClean="0">
                <a:solidFill>
                  <a:srgbClr val="00B050"/>
                </a:solidFill>
              </a:rPr>
              <a:t>!</a:t>
            </a:r>
            <a:endParaRPr lang="cs-CZ" sz="1600" b="1" u="sng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09646" y="276617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Přiřazuj!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81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4745" y="2645460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bych, rád bych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6569" y="1703857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, rád bych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5685" y="4403930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bys, rád bys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60371" y="928588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möchtest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301208"/>
            <a:ext cx="1732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by, rád by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30187" y="3316342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84483" y="3685674"/>
            <a:ext cx="1988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chtěla by, ráda 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836712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60472" y="2460794"/>
            <a:ext cx="2980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chtěli bychom, rádi bychom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19162" y="5322363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2941" y="1660158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chtěli byste, rádi byste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42847" y="5137697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möchtet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41011" y="4055006"/>
            <a:ext cx="1834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chtěli by, rádi by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870340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73041" y="736828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chtěla byste, ráda byste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44078" y="3332850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2365803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chtěl bys?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41011" y="5898456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cxnSp>
        <p:nvCxnSpPr>
          <p:cNvPr id="33" name="Přímá spojnice se šipkou 32"/>
          <p:cNvCxnSpPr>
            <a:stCxn id="2" idx="0"/>
          </p:cNvCxnSpPr>
          <p:nvPr/>
        </p:nvCxnSpPr>
        <p:spPr>
          <a:xfrm flipV="1">
            <a:off x="3273000" y="2073189"/>
            <a:ext cx="1323591" cy="57227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8" idx="0"/>
          </p:cNvCxnSpPr>
          <p:nvPr/>
        </p:nvCxnSpPr>
        <p:spPr>
          <a:xfrm flipH="1" flipV="1">
            <a:off x="1909646" y="1290826"/>
            <a:ext cx="3069116" cy="23948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16" idx="2"/>
            <a:endCxn id="17" idx="0"/>
          </p:cNvCxnSpPr>
          <p:nvPr/>
        </p:nvCxnSpPr>
        <p:spPr>
          <a:xfrm flipH="1">
            <a:off x="2477612" y="1106160"/>
            <a:ext cx="4806044" cy="222669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5" idx="2"/>
            <a:endCxn id="4" idx="0"/>
          </p:cNvCxnSpPr>
          <p:nvPr/>
        </p:nvCxnSpPr>
        <p:spPr>
          <a:xfrm flipH="1">
            <a:off x="3765700" y="1297920"/>
            <a:ext cx="915381" cy="310601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12" idx="2"/>
            <a:endCxn id="13" idx="0"/>
          </p:cNvCxnSpPr>
          <p:nvPr/>
        </p:nvCxnSpPr>
        <p:spPr>
          <a:xfrm>
            <a:off x="1866612" y="2029490"/>
            <a:ext cx="5339237" cy="310820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endCxn id="11" idx="0"/>
          </p:cNvCxnSpPr>
          <p:nvPr/>
        </p:nvCxnSpPr>
        <p:spPr>
          <a:xfrm flipH="1">
            <a:off x="5033460" y="2850925"/>
            <a:ext cx="1217163" cy="24714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15" idx="3"/>
            <a:endCxn id="14" idx="1"/>
          </p:cNvCxnSpPr>
          <p:nvPr/>
        </p:nvCxnSpPr>
        <p:spPr>
          <a:xfrm>
            <a:off x="1896140" y="4055006"/>
            <a:ext cx="4144871" cy="18466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endCxn id="6" idx="0"/>
          </p:cNvCxnSpPr>
          <p:nvPr/>
        </p:nvCxnSpPr>
        <p:spPr>
          <a:xfrm flipH="1">
            <a:off x="1909647" y="3517516"/>
            <a:ext cx="4534561" cy="178369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endCxn id="19" idx="0"/>
          </p:cNvCxnSpPr>
          <p:nvPr/>
        </p:nvCxnSpPr>
        <p:spPr>
          <a:xfrm>
            <a:off x="1079250" y="2830126"/>
            <a:ext cx="5746591" cy="306833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068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452" y="951234"/>
            <a:ext cx="4357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WAS MÖCHTEST DU DORT MACHEN?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2333" y="1386333"/>
            <a:ext cx="2339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ICH MÖCHTE………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1" y="2614843"/>
            <a:ext cx="2082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Skateboard </a:t>
            </a:r>
            <a:r>
              <a:rPr lang="cs-CZ" dirty="0" err="1" smtClean="0"/>
              <a:t>fahren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Dänemark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2636912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am</a:t>
            </a:r>
            <a:r>
              <a:rPr lang="cs-CZ" dirty="0" smtClean="0"/>
              <a:t> Balaton </a:t>
            </a:r>
            <a:r>
              <a:rPr lang="cs-CZ" dirty="0" err="1" smtClean="0"/>
              <a:t>zelten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Ungarn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23353" y="4732018"/>
            <a:ext cx="1723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Oslo </a:t>
            </a:r>
            <a:r>
              <a:rPr lang="cs-CZ" dirty="0" err="1" smtClean="0"/>
              <a:t>besuchen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Norwegen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645024"/>
            <a:ext cx="1723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Meer</a:t>
            </a:r>
            <a:r>
              <a:rPr lang="cs-CZ" dirty="0" smtClean="0"/>
              <a:t> </a:t>
            </a:r>
            <a:r>
              <a:rPr lang="cs-CZ" dirty="0" err="1" smtClean="0"/>
              <a:t>baden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Kroatien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52847" y="3521612"/>
            <a:ext cx="32239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Freunden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Polen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733346"/>
            <a:ext cx="17363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Deutschland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47229" y="5453082"/>
            <a:ext cx="10695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wandern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Finnland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0167" y="5512873"/>
            <a:ext cx="1757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Freunde</a:t>
            </a:r>
            <a:r>
              <a:rPr lang="cs-CZ" dirty="0" smtClean="0"/>
              <a:t> </a:t>
            </a:r>
            <a:r>
              <a:rPr lang="cs-CZ" dirty="0" err="1" smtClean="0"/>
              <a:t>treffen</a:t>
            </a: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Die </a:t>
            </a:r>
            <a:r>
              <a:rPr lang="cs-CZ" dirty="0" err="1" smtClean="0">
                <a:solidFill>
                  <a:srgbClr val="00B050"/>
                </a:solidFill>
              </a:rPr>
              <a:t>Slowakei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42753" y="1700808"/>
            <a:ext cx="20441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sprechen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Österreich</a:t>
            </a:r>
            <a:endParaRPr lang="cs-CZ" dirty="0" smtClean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89549" y="5882205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Paris </a:t>
            </a:r>
            <a:r>
              <a:rPr lang="cs-CZ" dirty="0" err="1" smtClean="0"/>
              <a:t>fotografieren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Frankreich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2070140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Museen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Frankreich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13805" y="1700808"/>
            <a:ext cx="1402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schwimmen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Kroatien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87845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38021" y="4181829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surfen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5328" y="3321858"/>
            <a:ext cx="1556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tauchen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Griechenland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62456" y="4855884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Pizza </a:t>
            </a:r>
            <a:r>
              <a:rPr lang="cs-CZ" dirty="0" err="1" smtClean="0"/>
              <a:t>kaufen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Italien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5" y="2981997"/>
            <a:ext cx="1762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Englisch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England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68238" y="5485874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Corrida</a:t>
            </a:r>
            <a:r>
              <a:rPr lang="cs-CZ" dirty="0" smtClean="0"/>
              <a:t> </a:t>
            </a:r>
            <a:r>
              <a:rPr lang="cs-CZ" dirty="0" err="1" smtClean="0"/>
              <a:t>sehen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Spanien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8534" y="6213892"/>
            <a:ext cx="2454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Barcelona </a:t>
            </a:r>
            <a:r>
              <a:rPr lang="cs-CZ" dirty="0" err="1" smtClean="0"/>
              <a:t>besichtigen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Spanien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4108430"/>
            <a:ext cx="19415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Mona Lisa </a:t>
            </a:r>
            <a:r>
              <a:rPr lang="cs-CZ" dirty="0" err="1" smtClean="0"/>
              <a:t>sehen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Frankreich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0452" y="548680"/>
            <a:ext cx="3861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WOHIN MÖCHTEST DU FAHREN?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9769" y="489950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Fußball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659387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6251537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Eis </a:t>
            </a:r>
            <a:r>
              <a:rPr lang="cs-CZ" dirty="0" err="1" smtClean="0"/>
              <a:t>essen</a:t>
            </a: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Italien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8290" y="4322665"/>
            <a:ext cx="2236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verbessern</a:t>
            </a: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Die </a:t>
            </a:r>
            <a:r>
              <a:rPr lang="cs-CZ" dirty="0" err="1" smtClean="0">
                <a:solidFill>
                  <a:srgbClr val="00B050"/>
                </a:solidFill>
              </a:rPr>
              <a:t>Schweiz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72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659190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Übersetze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65394"/>
            <a:ext cx="5186035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bys chtěl dělat o prázdninách?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Was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möchtest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du</a:t>
            </a:r>
            <a:r>
              <a:rPr lang="cs-CZ" dirty="0" smtClean="0">
                <a:solidFill>
                  <a:srgbClr val="00B050"/>
                </a:solidFill>
              </a:rPr>
              <a:t> in den </a:t>
            </a:r>
            <a:r>
              <a:rPr lang="cs-CZ" dirty="0" err="1" smtClean="0">
                <a:solidFill>
                  <a:srgbClr val="00B050"/>
                </a:solidFill>
              </a:rPr>
              <a:t>Ferien</a:t>
            </a:r>
            <a:r>
              <a:rPr lang="cs-CZ" dirty="0" smtClean="0">
                <a:solidFill>
                  <a:srgbClr val="00B050"/>
                </a:solidFill>
              </a:rPr>
              <a:t> machen?</a:t>
            </a:r>
          </a:p>
          <a:p>
            <a:endParaRPr lang="cs-CZ" dirty="0"/>
          </a:p>
          <a:p>
            <a:r>
              <a:rPr lang="cs-CZ" dirty="0" smtClean="0"/>
              <a:t>Chtěl bych jet do Španělska.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Ich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möchte</a:t>
            </a:r>
            <a:r>
              <a:rPr lang="cs-CZ" dirty="0" smtClean="0">
                <a:solidFill>
                  <a:srgbClr val="00B050"/>
                </a:solidFill>
              </a:rPr>
              <a:t> nach </a:t>
            </a:r>
            <a:r>
              <a:rPr lang="cs-CZ" dirty="0" err="1" smtClean="0">
                <a:solidFill>
                  <a:srgbClr val="00B050"/>
                </a:solidFill>
              </a:rPr>
              <a:t>Spanien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fahren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/>
              <a:t>Chtěli bychom se koupat v moři a potápět.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Wir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möchten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im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Meer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baden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und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tauchen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smtClean="0"/>
              <a:t>Chtěla byste vidět Paříž?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Möchten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Sie</a:t>
            </a:r>
            <a:r>
              <a:rPr lang="cs-CZ" dirty="0" smtClean="0">
                <a:solidFill>
                  <a:srgbClr val="00B050"/>
                </a:solidFill>
              </a:rPr>
              <a:t> Paris </a:t>
            </a:r>
            <a:r>
              <a:rPr lang="cs-CZ" dirty="0" err="1" smtClean="0">
                <a:solidFill>
                  <a:srgbClr val="00B050"/>
                </a:solidFill>
              </a:rPr>
              <a:t>sehen</a:t>
            </a:r>
            <a:r>
              <a:rPr lang="cs-CZ" dirty="0">
                <a:solidFill>
                  <a:srgbClr val="00B050"/>
                </a:solidFill>
              </a:rPr>
              <a:t>?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/>
          </a:p>
          <a:p>
            <a:r>
              <a:rPr lang="cs-CZ" dirty="0" smtClean="0"/>
              <a:t>O prázdninách bych nechtěl zůstat doma.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In den </a:t>
            </a:r>
            <a:r>
              <a:rPr lang="cs-CZ" dirty="0" err="1" smtClean="0">
                <a:solidFill>
                  <a:srgbClr val="00B050"/>
                </a:solidFill>
              </a:rPr>
              <a:t>Ferien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möchte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ich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nicht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zu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Hause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bleiben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/>
              <a:t>Chtěl by navštívit naši babičku.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Er </a:t>
            </a:r>
            <a:r>
              <a:rPr lang="cs-CZ" dirty="0" err="1" smtClean="0">
                <a:solidFill>
                  <a:srgbClr val="00B050"/>
                </a:solidFill>
              </a:rPr>
              <a:t>möchte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unsere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Oma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besuchen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endParaRPr lang="cs-CZ" dirty="0"/>
          </a:p>
          <a:p>
            <a:r>
              <a:rPr lang="cs-CZ" dirty="0" smtClean="0"/>
              <a:t>Chtěli byste jet do Švýcarska?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Möchtet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ihr</a:t>
            </a:r>
            <a:r>
              <a:rPr lang="cs-CZ" dirty="0" smtClean="0">
                <a:solidFill>
                  <a:srgbClr val="00B050"/>
                </a:solidFill>
              </a:rPr>
              <a:t> in </a:t>
            </a:r>
            <a:r>
              <a:rPr lang="cs-CZ" dirty="0" err="1" smtClean="0">
                <a:solidFill>
                  <a:srgbClr val="00B050"/>
                </a:solidFill>
              </a:rPr>
              <a:t>die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Schweiz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fahren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977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71436"/>
            <a:ext cx="2262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Text je dílem autora.</a:t>
            </a:r>
          </a:p>
          <a:p>
            <a:endParaRPr lang="cs-CZ" dirty="0"/>
          </a:p>
          <a:p>
            <a:r>
              <a:rPr lang="cs-CZ" smtClean="0"/>
              <a:t>9.4.2012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70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2790</TotalTime>
  <Words>451</Words>
  <Application>Microsoft Office PowerPoint</Application>
  <PresentationFormat>Předvádění na obrazovce (4:3)</PresentationFormat>
  <Paragraphs>132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Základní</vt:lpstr>
      <vt:lpstr>Prezentace aplikace PowerPoint</vt:lpstr>
      <vt:lpstr>Prezentace aplikace PowerPoint</vt:lpstr>
      <vt:lpstr>Ich möchte – chtěl bych, rád bych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08DP</cp:lastModifiedBy>
  <cp:revision>95</cp:revision>
  <dcterms:created xsi:type="dcterms:W3CDTF">2011-06-20T10:40:08Z</dcterms:created>
  <dcterms:modified xsi:type="dcterms:W3CDTF">2012-12-16T16:36:04Z</dcterms:modified>
</cp:coreProperties>
</file>