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VY_32_INOVACE_10_ Německý jazyk </a:t>
          </a:r>
          <a:r>
            <a:rPr lang="cs-CZ" sz="2000" dirty="0" smtClean="0"/>
            <a:t>7.-</a:t>
          </a:r>
          <a:r>
            <a:rPr lang="cs-CZ" sz="2000" dirty="0" smtClean="0"/>
            <a:t>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Časování pravidelných sloves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B51DBD-89F3-4E2A-AFF8-6BC1034799A4}" type="presOf" srcId="{4C35D32F-0EAB-4CD7-82EE-45574DC2A586}" destId="{8BEBB6EC-1DAA-4CAC-8A25-BC0FCBD5DBD5}" srcOrd="0" destOrd="0" presId="urn:microsoft.com/office/officeart/2005/8/layout/target3"/>
    <dgm:cxn modelId="{4B455C53-794E-4881-A93B-D2FAC2BFCD20}" type="presOf" srcId="{D1B46980-6531-4606-95E6-44980827E919}" destId="{2BE915AB-18AA-4053-B92C-3BFC9ED204BB}" srcOrd="1" destOrd="0" presId="urn:microsoft.com/office/officeart/2005/8/layout/target3"/>
    <dgm:cxn modelId="{AAB5C961-A24E-4A32-8349-9DDD1B393DB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82268B-0459-4DD7-AA03-288A77ED982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07C8F6-E64A-4ACB-8EF3-7DCA10EB94C6}" type="presOf" srcId="{D1B46980-6531-4606-95E6-44980827E919}" destId="{6140AFEC-043D-4C43-A2F9-D0F5331DF3A3}" srcOrd="0" destOrd="0" presId="urn:microsoft.com/office/officeart/2005/8/layout/target3"/>
    <dgm:cxn modelId="{22FF9C67-3E31-49A6-BE43-E2B65E4E9B11}" type="presOf" srcId="{D8197B8C-B260-4A16-BDF4-0947B075E274}" destId="{5A5FFA88-C948-4069-8E93-59FA12366E83}" srcOrd="1" destOrd="0" presId="urn:microsoft.com/office/officeart/2005/8/layout/target3"/>
    <dgm:cxn modelId="{56EE7422-43FD-4B1F-974C-555419F9E60C}" type="presOf" srcId="{B651F6E3-6281-48DB-9319-2AEAFDAE7572}" destId="{619D679B-A015-4ECF-8348-D1034C574F40}" srcOrd="0" destOrd="0" presId="urn:microsoft.com/office/officeart/2005/8/layout/target3"/>
    <dgm:cxn modelId="{905896E1-B7D9-464B-82BD-1AB5BA9534CA}" type="presOf" srcId="{D8197B8C-B260-4A16-BDF4-0947B075E274}" destId="{25B08C86-7E15-44DC-BE7F-FFB55DD49D12}" srcOrd="0" destOrd="0" presId="urn:microsoft.com/office/officeart/2005/8/layout/target3"/>
    <dgm:cxn modelId="{BCF5F73A-2B4F-47FA-AD66-06D9E3AA7212}" type="presOf" srcId="{4C35D32F-0EAB-4CD7-82EE-45574DC2A586}" destId="{890E4F0B-2866-4A3F-A3C7-2A14B1797930}" srcOrd="1" destOrd="0" presId="urn:microsoft.com/office/officeart/2005/8/layout/target3"/>
    <dgm:cxn modelId="{3A35123F-ED8D-4252-965E-E45BD0F1D851}" type="presOf" srcId="{757F3AB3-0718-4624-B441-E567A8F0AB56}" destId="{333A1088-737F-45CB-B68E-254E46348037}" srcOrd="0" destOrd="0" presId="urn:microsoft.com/office/officeart/2005/8/layout/target3"/>
    <dgm:cxn modelId="{45463CAB-EFB0-4965-A0D2-DE1FE326167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F0AA680-4832-40D2-AFD1-4F720178BF01}" type="presParOf" srcId="{333A1088-737F-45CB-B68E-254E46348037}" destId="{F5ABB229-8D3B-4694-996A-96F23CF14429}" srcOrd="0" destOrd="0" presId="urn:microsoft.com/office/officeart/2005/8/layout/target3"/>
    <dgm:cxn modelId="{9BBACCD6-6903-4E86-A0E5-A5FCA953F3F7}" type="presParOf" srcId="{333A1088-737F-45CB-B68E-254E46348037}" destId="{F41139FD-01EE-4571-8B17-4FB00FC51163}" srcOrd="1" destOrd="0" presId="urn:microsoft.com/office/officeart/2005/8/layout/target3"/>
    <dgm:cxn modelId="{9CC3973E-7C17-4B4E-BFAF-3C95EC1B5BEC}" type="presParOf" srcId="{333A1088-737F-45CB-B68E-254E46348037}" destId="{D005CE8C-CC26-4C3E-AC11-E15060ECD759}" srcOrd="2" destOrd="0" presId="urn:microsoft.com/office/officeart/2005/8/layout/target3"/>
    <dgm:cxn modelId="{AA76075F-87D9-436A-AC96-51E26A387AAF}" type="presParOf" srcId="{333A1088-737F-45CB-B68E-254E46348037}" destId="{2C702D82-9B77-49B7-9568-BB8EB47C3372}" srcOrd="3" destOrd="0" presId="urn:microsoft.com/office/officeart/2005/8/layout/target3"/>
    <dgm:cxn modelId="{A6DBCC5A-90CE-4017-8BCA-559DB0726F57}" type="presParOf" srcId="{333A1088-737F-45CB-B68E-254E46348037}" destId="{A52A0455-90FF-4808-ABD0-F02540D31D5A}" srcOrd="4" destOrd="0" presId="urn:microsoft.com/office/officeart/2005/8/layout/target3"/>
    <dgm:cxn modelId="{2BE79702-FBCC-4AD4-9CCB-FD6F204BADE9}" type="presParOf" srcId="{333A1088-737F-45CB-B68E-254E46348037}" destId="{6140AFEC-043D-4C43-A2F9-D0F5331DF3A3}" srcOrd="5" destOrd="0" presId="urn:microsoft.com/office/officeart/2005/8/layout/target3"/>
    <dgm:cxn modelId="{287A057A-352A-4B08-A17A-3BC7BC141E39}" type="presParOf" srcId="{333A1088-737F-45CB-B68E-254E46348037}" destId="{9358AC05-5D7D-4327-9F80-1AD486AEA664}" srcOrd="6" destOrd="0" presId="urn:microsoft.com/office/officeart/2005/8/layout/target3"/>
    <dgm:cxn modelId="{CFDF1BB1-324B-495B-AEBC-B81279CB250C}" type="presParOf" srcId="{333A1088-737F-45CB-B68E-254E46348037}" destId="{313FC574-E1CD-4FB4-B054-0B805CE0447D}" srcOrd="7" destOrd="0" presId="urn:microsoft.com/office/officeart/2005/8/layout/target3"/>
    <dgm:cxn modelId="{AC6C0320-D72C-4FCE-94B7-ACE9F1325525}" type="presParOf" srcId="{333A1088-737F-45CB-B68E-254E46348037}" destId="{619D679B-A015-4ECF-8348-D1034C574F40}" srcOrd="8" destOrd="0" presId="urn:microsoft.com/office/officeart/2005/8/layout/target3"/>
    <dgm:cxn modelId="{0F615F87-AAA2-44E8-997D-0F7BDFA97AE9}" type="presParOf" srcId="{333A1088-737F-45CB-B68E-254E46348037}" destId="{322283A8-4A27-4CDA-BAE3-F381106A9174}" srcOrd="9" destOrd="0" presId="urn:microsoft.com/office/officeart/2005/8/layout/target3"/>
    <dgm:cxn modelId="{431CF7DA-5164-4248-A5C4-02A5720139D2}" type="presParOf" srcId="{333A1088-737F-45CB-B68E-254E46348037}" destId="{FFC9F71D-1B4F-4AD9-A4A6-86ADEFC8AF5C}" srcOrd="10" destOrd="0" presId="urn:microsoft.com/office/officeart/2005/8/layout/target3"/>
    <dgm:cxn modelId="{B33D52C0-C1B7-47E9-A3F0-FA425E02CD71}" type="presParOf" srcId="{333A1088-737F-45CB-B68E-254E46348037}" destId="{25B08C86-7E15-44DC-BE7F-FFB55DD49D12}" srcOrd="11" destOrd="0" presId="urn:microsoft.com/office/officeart/2005/8/layout/target3"/>
    <dgm:cxn modelId="{D7705F6B-153F-4B40-BBE3-D50A96281E42}" type="presParOf" srcId="{333A1088-737F-45CB-B68E-254E46348037}" destId="{76644BE8-9D7C-4C09-B250-3D10AF48CBB7}" srcOrd="12" destOrd="0" presId="urn:microsoft.com/office/officeart/2005/8/layout/target3"/>
    <dgm:cxn modelId="{12A39869-988F-404D-B572-189BABC7EE91}" type="presParOf" srcId="{333A1088-737F-45CB-B68E-254E46348037}" destId="{EE85B701-7295-41C0-BA7A-34D3756A2AE6}" srcOrd="13" destOrd="0" presId="urn:microsoft.com/office/officeart/2005/8/layout/target3"/>
    <dgm:cxn modelId="{6846142E-AC56-4BBC-9716-46ABA3BE791B}" type="presParOf" srcId="{333A1088-737F-45CB-B68E-254E46348037}" destId="{8BEBB6EC-1DAA-4CAC-8A25-BC0FCBD5DBD5}" srcOrd="14" destOrd="0" presId="urn:microsoft.com/office/officeart/2005/8/layout/target3"/>
    <dgm:cxn modelId="{F2E77567-F5CA-4035-AB62-4F16932AE75A}" type="presParOf" srcId="{333A1088-737F-45CB-B68E-254E46348037}" destId="{AED2198E-93D5-4001-81B4-73124B309672}" srcOrd="15" destOrd="0" presId="urn:microsoft.com/office/officeart/2005/8/layout/target3"/>
    <dgm:cxn modelId="{4D03E635-F696-44DA-85B0-682618B51BE2}" type="presParOf" srcId="{333A1088-737F-45CB-B68E-254E46348037}" destId="{2BE915AB-18AA-4053-B92C-3BFC9ED204BB}" srcOrd="16" destOrd="0" presId="urn:microsoft.com/office/officeart/2005/8/layout/target3"/>
    <dgm:cxn modelId="{007BA708-ADFE-44B0-9CFB-A883B084E16D}" type="presParOf" srcId="{333A1088-737F-45CB-B68E-254E46348037}" destId="{6BB5E863-4638-4E1D-BFDE-399D028AC4ED}" srcOrd="17" destOrd="0" presId="urn:microsoft.com/office/officeart/2005/8/layout/target3"/>
    <dgm:cxn modelId="{D70AF36A-8382-4473-9470-B9D19601D528}" type="presParOf" srcId="{333A1088-737F-45CB-B68E-254E46348037}" destId="{5A5FFA88-C948-4069-8E93-59FA12366E83}" srcOrd="18" destOrd="0" presId="urn:microsoft.com/office/officeart/2005/8/layout/target3"/>
    <dgm:cxn modelId="{EFB8104E-C75B-48D6-9B1B-ED350A62B44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VY_32_INOVACE_10_ Německý jazyk </a:t>
          </a:r>
          <a:r>
            <a:rPr lang="cs-CZ" sz="2000" kern="1200" dirty="0" smtClean="0"/>
            <a:t>7.-</a:t>
          </a:r>
          <a:r>
            <a:rPr lang="cs-CZ" sz="2000" kern="1200" dirty="0" smtClean="0"/>
            <a:t>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Časování pravidelných sloves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D8CD312B-AEBD-4359-B6DF-FEF4626C0B8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1378262B-3405-4FD5-97B2-6A8B2364701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44932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39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02720"/>
            <a:ext cx="728917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Žáci se v této prezentaci nejdříve seznámí s časováním pravidelných </a:t>
            </a:r>
          </a:p>
          <a:p>
            <a:r>
              <a:rPr lang="cs-CZ" dirty="0" smtClean="0"/>
              <a:t>sloves a jeho výjimkami.</a:t>
            </a:r>
          </a:p>
          <a:p>
            <a:r>
              <a:rPr lang="cs-CZ" dirty="0" smtClean="0"/>
              <a:t>Poté si toto gramatické učivo procvičí a upevní.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371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6556" y="566424"/>
            <a:ext cx="7455031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ČASOVÁNÍ PRAVIDELNÝCH SLOVES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0071" y="1556792"/>
            <a:ext cx="7225055" cy="64633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Infinitiv většiny německých sloves má koncovku </a:t>
            </a:r>
            <a:r>
              <a:rPr lang="cs-CZ" b="1" dirty="0" smtClean="0">
                <a:solidFill>
                  <a:srgbClr val="FF0000"/>
                </a:solidFill>
              </a:rPr>
              <a:t>- en</a:t>
            </a:r>
            <a:r>
              <a:rPr lang="cs-CZ" b="1" dirty="0" smtClean="0"/>
              <a:t> </a:t>
            </a:r>
            <a:r>
              <a:rPr lang="cs-CZ" dirty="0"/>
              <a:t>(</a:t>
            </a:r>
            <a:r>
              <a:rPr lang="cs-CZ" dirty="0" err="1"/>
              <a:t>kommen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Po odtržení koncovky – en přidáváme k slovesnému kmeni koncovky: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35896" y="2397405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komm</a:t>
            </a:r>
            <a:r>
              <a:rPr lang="cs-CZ" sz="2800" b="1" dirty="0" err="1" smtClean="0">
                <a:solidFill>
                  <a:srgbClr val="FF0000"/>
                </a:solidFill>
              </a:rPr>
              <a:t>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67794" y="3429000"/>
            <a:ext cx="3321166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komm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komm</a:t>
            </a:r>
            <a:r>
              <a:rPr lang="cs-CZ" sz="2800" b="1" dirty="0" err="1" smtClean="0">
                <a:solidFill>
                  <a:srgbClr val="FF0000"/>
                </a:solidFill>
              </a:rPr>
              <a:t>st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/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er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, es </a:t>
            </a:r>
            <a:r>
              <a:rPr lang="cs-CZ" sz="2800" dirty="0" err="1" smtClean="0"/>
              <a:t>komm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3429000"/>
            <a:ext cx="3241593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1.wir </a:t>
            </a:r>
            <a:r>
              <a:rPr lang="cs-CZ" sz="2800" dirty="0" err="1" smtClean="0"/>
              <a:t>komm</a:t>
            </a:r>
            <a:r>
              <a:rPr lang="cs-CZ" sz="2800" b="1" dirty="0" err="1" smtClean="0">
                <a:solidFill>
                  <a:srgbClr val="FF0000"/>
                </a:solidFill>
              </a:rPr>
              <a:t>en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dirty="0" smtClean="0"/>
          </a:p>
          <a:p>
            <a:r>
              <a:rPr lang="cs-CZ" sz="2800" dirty="0" smtClean="0"/>
              <a:t>2.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komm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dirty="0" smtClean="0"/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sie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komm</a:t>
            </a:r>
            <a:r>
              <a:rPr lang="cs-CZ" sz="2800" b="1" dirty="0" err="1" smtClean="0">
                <a:solidFill>
                  <a:srgbClr val="FF0000"/>
                </a:solidFill>
              </a:rPr>
              <a:t>en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2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39" y="1108417"/>
            <a:ext cx="6392647" cy="120032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Méně často končí slovesa na </a:t>
            </a:r>
            <a:r>
              <a:rPr lang="cs-CZ" sz="2400" b="1" dirty="0" smtClean="0">
                <a:solidFill>
                  <a:srgbClr val="FF0000"/>
                </a:solidFill>
              </a:rPr>
              <a:t>– n </a:t>
            </a:r>
            <a:r>
              <a:rPr lang="cs-CZ" sz="2400" dirty="0" smtClean="0"/>
              <a:t>(</a:t>
            </a:r>
            <a:r>
              <a:rPr lang="cs-CZ" sz="2400" dirty="0" err="1" smtClean="0"/>
              <a:t>wandern</a:t>
            </a:r>
            <a:r>
              <a:rPr lang="cs-CZ" sz="2400" dirty="0" smtClean="0"/>
              <a:t>). </a:t>
            </a:r>
          </a:p>
          <a:p>
            <a:r>
              <a:rPr lang="cs-CZ" sz="2400" dirty="0" smtClean="0"/>
              <a:t>Tato slovesa mají v 1. a 3. osobě množ. čísla </a:t>
            </a:r>
          </a:p>
          <a:p>
            <a:r>
              <a:rPr lang="cs-CZ" sz="2400" dirty="0" smtClean="0"/>
              <a:t>koncovku </a:t>
            </a:r>
            <a:r>
              <a:rPr lang="cs-CZ" sz="2400" b="1" dirty="0" smtClean="0">
                <a:solidFill>
                  <a:srgbClr val="0070C0"/>
                </a:solidFill>
              </a:rPr>
              <a:t>– n</a:t>
            </a:r>
            <a:r>
              <a:rPr lang="cs-CZ" sz="2400" dirty="0" smtClean="0"/>
              <a:t>, nikoliv – en.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44735" y="2580357"/>
            <a:ext cx="1585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wander</a:t>
            </a:r>
            <a:r>
              <a:rPr lang="cs-CZ" sz="2800" b="1" dirty="0" err="1" smtClean="0">
                <a:solidFill>
                  <a:srgbClr val="FF0000"/>
                </a:solidFill>
              </a:rPr>
              <a:t>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488248"/>
            <a:ext cx="3449406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wander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wander</a:t>
            </a:r>
            <a:r>
              <a:rPr lang="cs-CZ" sz="2800" b="1" dirty="0" err="1" smtClean="0">
                <a:solidFill>
                  <a:srgbClr val="FF0000"/>
                </a:solidFill>
              </a:rPr>
              <a:t>st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er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, es </a:t>
            </a:r>
            <a:r>
              <a:rPr lang="cs-CZ" sz="2800" dirty="0" err="1" smtClean="0"/>
              <a:t>wander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3501008"/>
            <a:ext cx="3587842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wander</a:t>
            </a:r>
            <a:r>
              <a:rPr lang="cs-CZ" sz="2800" b="1" dirty="0" err="1" smtClean="0">
                <a:solidFill>
                  <a:srgbClr val="0070C0"/>
                </a:solidFill>
              </a:rPr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!!!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wander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sie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wander</a:t>
            </a:r>
            <a:r>
              <a:rPr lang="cs-CZ" sz="2800" b="1" dirty="0" err="1" smtClean="0">
                <a:solidFill>
                  <a:srgbClr val="0070C0"/>
                </a:solidFill>
              </a:rPr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!!!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105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210902" cy="193899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 končící v slovesném kmeni na </a:t>
            </a:r>
            <a:r>
              <a:rPr lang="cs-CZ" sz="2400" b="1" dirty="0" smtClean="0">
                <a:solidFill>
                  <a:srgbClr val="FF0000"/>
                </a:solidFill>
              </a:rPr>
              <a:t>– t</a:t>
            </a:r>
            <a:r>
              <a:rPr lang="cs-CZ" sz="2400" b="1" dirty="0" smtClean="0"/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reiten</a:t>
            </a:r>
            <a:r>
              <a:rPr lang="cs-CZ" sz="2400" dirty="0" smtClean="0"/>
              <a:t>) </a:t>
            </a:r>
          </a:p>
          <a:p>
            <a:r>
              <a:rPr lang="cs-CZ" sz="2400" dirty="0" smtClean="0"/>
              <a:t>nebo </a:t>
            </a:r>
            <a:r>
              <a:rPr lang="cs-CZ" sz="2400" b="1" dirty="0" smtClean="0">
                <a:solidFill>
                  <a:srgbClr val="FF0000"/>
                </a:solidFill>
              </a:rPr>
              <a:t>– d</a:t>
            </a:r>
            <a:r>
              <a:rPr lang="cs-CZ" sz="2400" b="1" dirty="0" smtClean="0"/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baden</a:t>
            </a:r>
            <a:r>
              <a:rPr lang="cs-CZ" sz="2400" dirty="0" smtClean="0"/>
              <a:t>).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U těchto sloves vkládáme v 2. a 3. osobě jednotného čísla</a:t>
            </a:r>
          </a:p>
          <a:p>
            <a:r>
              <a:rPr lang="cs-CZ" sz="2400" dirty="0" smtClean="0"/>
              <a:t> a v 2. osobě množného čísla  </a:t>
            </a:r>
            <a:r>
              <a:rPr lang="cs-CZ" sz="2400" b="1" dirty="0" smtClean="0">
                <a:solidFill>
                  <a:srgbClr val="0070C0"/>
                </a:solidFill>
              </a:rPr>
              <a:t>- 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18494" y="2780928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reiten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97340" y="3573015"/>
            <a:ext cx="3449406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reit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reit</a:t>
            </a:r>
            <a:r>
              <a:rPr lang="cs-CZ" sz="2800" b="1" dirty="0" err="1" smtClean="0">
                <a:solidFill>
                  <a:srgbClr val="0070C0"/>
                </a:solidFill>
              </a:rPr>
              <a:t>e</a:t>
            </a:r>
            <a:r>
              <a:rPr lang="cs-CZ" sz="2800" b="1" dirty="0" err="1" smtClean="0">
                <a:solidFill>
                  <a:srgbClr val="FF0000"/>
                </a:solidFill>
              </a:rPr>
              <a:t>st</a:t>
            </a:r>
            <a:r>
              <a:rPr lang="cs-CZ" sz="2800" b="1" dirty="0" smtClean="0">
                <a:solidFill>
                  <a:srgbClr val="FF0000"/>
                </a:solidFill>
              </a:rPr>
              <a:t> !!!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er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, es </a:t>
            </a:r>
            <a:r>
              <a:rPr lang="cs-CZ" sz="2800" dirty="0" err="1" smtClean="0"/>
              <a:t>reit</a:t>
            </a:r>
            <a:r>
              <a:rPr lang="cs-CZ" sz="2800" b="1" dirty="0" err="1" smtClean="0">
                <a:solidFill>
                  <a:srgbClr val="0070C0"/>
                </a:solidFill>
              </a:rPr>
              <a:t>e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!!!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3573016"/>
            <a:ext cx="2709396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reit</a:t>
            </a:r>
            <a:r>
              <a:rPr lang="cs-CZ" sz="2800" b="1" dirty="0" err="1" smtClean="0">
                <a:solidFill>
                  <a:srgbClr val="FF0000"/>
                </a:solidFill>
              </a:rPr>
              <a:t>en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reit</a:t>
            </a:r>
            <a:r>
              <a:rPr lang="cs-CZ" sz="2800" b="1" dirty="0" err="1" smtClean="0">
                <a:solidFill>
                  <a:srgbClr val="0070C0"/>
                </a:solidFill>
              </a:rPr>
              <a:t>e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 !!!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sie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reit</a:t>
            </a:r>
            <a:r>
              <a:rPr lang="cs-CZ" sz="2800" b="1" dirty="0" err="1" smtClean="0">
                <a:solidFill>
                  <a:srgbClr val="FF0000"/>
                </a:solidFill>
              </a:rPr>
              <a:t>en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20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6755375" cy="221599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 končící v slovesném kmeni na sykavku </a:t>
            </a:r>
          </a:p>
          <a:p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– s, - ß, - z </a:t>
            </a:r>
            <a:r>
              <a:rPr lang="cs-CZ" sz="2400" dirty="0" smtClean="0"/>
              <a:t>(</a:t>
            </a:r>
            <a:r>
              <a:rPr lang="cs-CZ" sz="2400" dirty="0" err="1" smtClean="0"/>
              <a:t>heißen</a:t>
            </a:r>
            <a:r>
              <a:rPr lang="cs-CZ" sz="2400" dirty="0" smtClean="0"/>
              <a:t>, </a:t>
            </a:r>
            <a:r>
              <a:rPr lang="cs-CZ" sz="2400" dirty="0" err="1" smtClean="0"/>
              <a:t>tanzen</a:t>
            </a:r>
            <a:r>
              <a:rPr lang="cs-CZ" sz="2400" dirty="0" smtClean="0"/>
              <a:t>).</a:t>
            </a:r>
          </a:p>
          <a:p>
            <a:endParaRPr lang="cs-CZ" sz="2400" dirty="0"/>
          </a:p>
          <a:p>
            <a:r>
              <a:rPr lang="cs-CZ" sz="2400" dirty="0" smtClean="0"/>
              <a:t>Ve 2. osobě jednotného čísla nepřidáváme </a:t>
            </a:r>
          </a:p>
          <a:p>
            <a:r>
              <a:rPr lang="cs-CZ" sz="2400" dirty="0" smtClean="0"/>
              <a:t>koncovku  -st, ale pouze </a:t>
            </a:r>
            <a:r>
              <a:rPr lang="cs-CZ" sz="2400" b="1" dirty="0" smtClean="0">
                <a:solidFill>
                  <a:srgbClr val="0070C0"/>
                </a:solidFill>
              </a:rPr>
              <a:t>– t</a:t>
            </a:r>
            <a:r>
              <a:rPr lang="cs-CZ" sz="2400" b="1" dirty="0" smtClean="0"/>
              <a:t>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82691" y="3140968"/>
            <a:ext cx="1284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tanz</a:t>
            </a:r>
            <a:r>
              <a:rPr lang="cs-CZ" sz="2800" b="1" dirty="0" err="1" smtClean="0">
                <a:solidFill>
                  <a:srgbClr val="FF0000"/>
                </a:solidFill>
              </a:rPr>
              <a:t>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6339" y="4077072"/>
            <a:ext cx="2947666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tanz</a:t>
            </a:r>
            <a:r>
              <a:rPr lang="cs-CZ" sz="2800" dirty="0" err="1" smtClean="0">
                <a:solidFill>
                  <a:srgbClr val="FF0000"/>
                </a:solidFill>
              </a:rPr>
              <a:t>e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tanz</a:t>
            </a:r>
            <a:r>
              <a:rPr lang="cs-CZ" sz="2800" b="1" dirty="0" err="1" smtClean="0">
                <a:solidFill>
                  <a:srgbClr val="0070C0"/>
                </a:solidFill>
              </a:rPr>
              <a:t>t</a:t>
            </a:r>
            <a:r>
              <a:rPr lang="cs-CZ" sz="2800" b="1" dirty="0" smtClean="0">
                <a:solidFill>
                  <a:srgbClr val="0070C0"/>
                </a:solidFill>
              </a:rPr>
              <a:t> !!!</a:t>
            </a: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/>
              <a:t>er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, es </a:t>
            </a:r>
            <a:r>
              <a:rPr lang="cs-CZ" sz="2800" dirty="0" err="1" smtClean="0"/>
              <a:t>tanz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3599" y="4077072"/>
            <a:ext cx="2888932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tanz</a:t>
            </a:r>
            <a:r>
              <a:rPr lang="cs-CZ" sz="2800" dirty="0" err="1" smtClean="0">
                <a:solidFill>
                  <a:srgbClr val="FF0000"/>
                </a:solidFill>
              </a:rPr>
              <a:t>en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tanz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/>
              <a:t>sie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tanz</a:t>
            </a:r>
            <a:r>
              <a:rPr lang="cs-CZ" sz="2800" dirty="0" err="1" smtClean="0">
                <a:solidFill>
                  <a:srgbClr val="FF0000"/>
                </a:solidFill>
              </a:rPr>
              <a:t>en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25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22173"/>
            <a:ext cx="7731604" cy="120032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 končící v infinitivu na </a:t>
            </a:r>
            <a:r>
              <a:rPr lang="cs-CZ" sz="2400" b="1" dirty="0" smtClean="0">
                <a:solidFill>
                  <a:srgbClr val="FF0000"/>
                </a:solidFill>
              </a:rPr>
              <a:t>– </a:t>
            </a:r>
            <a:r>
              <a:rPr lang="cs-CZ" sz="2400" b="1" dirty="0" err="1" smtClean="0">
                <a:solidFill>
                  <a:srgbClr val="FF0000"/>
                </a:solidFill>
              </a:rPr>
              <a:t>eln</a:t>
            </a:r>
            <a:r>
              <a:rPr lang="cs-CZ" sz="2400" dirty="0"/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basteln</a:t>
            </a:r>
            <a:r>
              <a:rPr lang="cs-CZ" sz="2400" dirty="0" smtClean="0"/>
              <a:t>, </a:t>
            </a:r>
            <a:r>
              <a:rPr lang="cs-CZ" sz="2400" dirty="0" err="1" smtClean="0"/>
              <a:t>angeln</a:t>
            </a:r>
            <a:r>
              <a:rPr lang="cs-CZ" sz="2400" dirty="0" smtClean="0"/>
              <a:t>).</a:t>
            </a:r>
          </a:p>
          <a:p>
            <a:endParaRPr lang="cs-CZ" sz="2400" dirty="0"/>
          </a:p>
          <a:p>
            <a:r>
              <a:rPr lang="cs-CZ" sz="2400" dirty="0" smtClean="0"/>
              <a:t>V 1. osobě jednotného čísla se vypouští nepřízvučné </a:t>
            </a:r>
            <a:r>
              <a:rPr lang="cs-CZ" sz="2400" b="1" dirty="0" smtClean="0">
                <a:solidFill>
                  <a:srgbClr val="0070C0"/>
                </a:solidFill>
              </a:rPr>
              <a:t>e</a:t>
            </a:r>
            <a:r>
              <a:rPr lang="cs-CZ" sz="2400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2007" y="2387001"/>
            <a:ext cx="12859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angel</a:t>
            </a:r>
            <a:r>
              <a:rPr lang="cs-CZ" sz="2800" b="1" dirty="0" err="1" smtClean="0">
                <a:solidFill>
                  <a:srgbClr val="FF0000"/>
                </a:solidFill>
              </a:rPr>
              <a:t>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351352"/>
            <a:ext cx="3170483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angl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b="1" dirty="0" smtClean="0">
                <a:solidFill>
                  <a:srgbClr val="FF0000"/>
                </a:solidFill>
              </a:rPr>
              <a:t> !!!</a:t>
            </a: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angel</a:t>
            </a:r>
            <a:r>
              <a:rPr lang="cs-CZ" sz="2800" b="1" dirty="0" err="1" smtClean="0">
                <a:solidFill>
                  <a:srgbClr val="FF0000"/>
                </a:solidFill>
              </a:rPr>
              <a:t>st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/>
              <a:t>er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, es </a:t>
            </a:r>
            <a:r>
              <a:rPr lang="cs-CZ" sz="2800" dirty="0" err="1" smtClean="0"/>
              <a:t>angel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351352"/>
            <a:ext cx="2909771" cy="224676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angel</a:t>
            </a:r>
            <a:r>
              <a:rPr lang="cs-CZ" sz="2800" b="1" dirty="0" err="1" smtClean="0">
                <a:solidFill>
                  <a:srgbClr val="FF0000"/>
                </a:solidFill>
              </a:rPr>
              <a:t>n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angel</a:t>
            </a:r>
            <a:r>
              <a:rPr lang="cs-CZ" sz="2800" b="1" dirty="0" err="1" smtClean="0">
                <a:solidFill>
                  <a:srgbClr val="FF0000"/>
                </a:solidFill>
              </a:rPr>
              <a:t>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/>
              <a:t>sie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angel</a:t>
            </a:r>
            <a:r>
              <a:rPr lang="cs-CZ" sz="2800" b="1" dirty="0" err="1" smtClean="0">
                <a:solidFill>
                  <a:srgbClr val="FF0000"/>
                </a:solidFill>
              </a:rPr>
              <a:t>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033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340768"/>
            <a:ext cx="164660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mal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reit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kletter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fotografier</a:t>
            </a: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angel</a:t>
            </a:r>
            <a:endParaRPr lang="cs-CZ" dirty="0" smtClean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tanz</a:t>
            </a:r>
            <a:endParaRPr lang="cs-CZ" dirty="0" smtClean="0"/>
          </a:p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koch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spiel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wander</a:t>
            </a:r>
            <a:endParaRPr lang="cs-CZ" dirty="0" smtClean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chatt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bastel</a:t>
            </a:r>
            <a:endParaRPr lang="cs-CZ" dirty="0" smtClean="0"/>
          </a:p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lach</a:t>
            </a: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endParaRPr lang="cs-CZ" dirty="0" smtClean="0"/>
          </a:p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turn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schwimm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539388"/>
            <a:ext cx="259558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koncovky sloves: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86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340768"/>
            <a:ext cx="187743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mal</a:t>
            </a:r>
            <a:r>
              <a:rPr lang="cs-CZ" dirty="0" err="1" smtClean="0">
                <a:solidFill>
                  <a:srgbClr val="FF0000"/>
                </a:solidFill>
              </a:rPr>
              <a:t>st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reit</a:t>
            </a:r>
            <a:r>
              <a:rPr lang="cs-CZ" dirty="0" err="1" smtClean="0">
                <a:solidFill>
                  <a:srgbClr val="FF0000"/>
                </a:solidFill>
              </a:rPr>
              <a:t>et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kletter</a:t>
            </a:r>
            <a:r>
              <a:rPr lang="cs-CZ" dirty="0" err="1" smtClean="0">
                <a:solidFill>
                  <a:srgbClr val="FF0000"/>
                </a:solidFill>
              </a:rPr>
              <a:t>n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fotografier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angl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endParaRPr lang="cs-CZ" dirty="0" smtClean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tanz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koch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spiel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, en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wander</a:t>
            </a:r>
            <a:r>
              <a:rPr lang="cs-CZ" dirty="0" err="1" smtClean="0">
                <a:solidFill>
                  <a:srgbClr val="FF0000"/>
                </a:solidFill>
              </a:rPr>
              <a:t>n</a:t>
            </a:r>
            <a:endParaRPr lang="cs-CZ" dirty="0" smtClean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chatt</a:t>
            </a:r>
            <a:r>
              <a:rPr lang="cs-CZ" dirty="0" err="1" smtClean="0">
                <a:solidFill>
                  <a:srgbClr val="FF0000"/>
                </a:solidFill>
              </a:rPr>
              <a:t>est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bastel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lach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endParaRPr lang="cs-CZ" dirty="0" smtClean="0"/>
          </a:p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err="1" smtClean="0">
                <a:solidFill>
                  <a:srgbClr val="FF0000"/>
                </a:solidFill>
              </a:rPr>
              <a:t>et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turn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schwimm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21022"/>
            <a:ext cx="2676525" cy="487363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6848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64088" y="1322013"/>
            <a:ext cx="154401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malst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reitet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klettern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fotografieren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angle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tanzt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kocht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spielt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wandern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chattest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bastelt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lacht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singe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arbeitet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turnen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schwimmt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662721"/>
            <a:ext cx="153118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osoby: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60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340768"/>
            <a:ext cx="271106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B050"/>
                </a:solidFill>
              </a:rPr>
              <a:t>du</a:t>
            </a:r>
            <a:r>
              <a:rPr lang="cs-CZ" dirty="0" smtClean="0"/>
              <a:t> </a:t>
            </a:r>
            <a:r>
              <a:rPr lang="cs-CZ" dirty="0" err="1" smtClean="0"/>
              <a:t>malst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es, </a:t>
            </a:r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reitet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wir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klettern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wir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fotografieren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ich</a:t>
            </a:r>
            <a:r>
              <a:rPr lang="cs-CZ" dirty="0" smtClean="0"/>
              <a:t> </a:t>
            </a:r>
            <a:r>
              <a:rPr lang="cs-CZ" dirty="0" err="1" smtClean="0"/>
              <a:t>angle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du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es, </a:t>
            </a:r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tanzt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es</a:t>
            </a:r>
            <a:r>
              <a:rPr lang="cs-CZ" dirty="0" smtClean="0"/>
              <a:t> </a:t>
            </a:r>
            <a:r>
              <a:rPr lang="cs-CZ" dirty="0" err="1" smtClean="0"/>
              <a:t>kocht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es, </a:t>
            </a:r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spielt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wir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wandern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du</a:t>
            </a:r>
            <a:r>
              <a:rPr lang="cs-CZ" dirty="0" smtClean="0"/>
              <a:t> </a:t>
            </a:r>
            <a:r>
              <a:rPr lang="cs-CZ" dirty="0" err="1" smtClean="0"/>
              <a:t>chattest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es, </a:t>
            </a:r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bastelt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es </a:t>
            </a:r>
            <a:r>
              <a:rPr lang="cs-CZ" dirty="0" err="1" smtClean="0"/>
              <a:t>lacht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ich</a:t>
            </a:r>
            <a:r>
              <a:rPr lang="cs-CZ" dirty="0" smtClean="0"/>
              <a:t> </a:t>
            </a:r>
            <a:r>
              <a:rPr lang="cs-CZ" dirty="0" err="1" smtClean="0"/>
              <a:t>singe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es </a:t>
            </a:r>
            <a:r>
              <a:rPr lang="cs-CZ" dirty="0" err="1" smtClean="0"/>
              <a:t>arbeitet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wir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/>
              <a:t> </a:t>
            </a:r>
            <a:r>
              <a:rPr lang="cs-CZ" dirty="0" err="1" smtClean="0"/>
              <a:t>turnen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, es, </a:t>
            </a:r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schwimmt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836712"/>
            <a:ext cx="153118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osoby: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41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20688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1376343"/>
            <a:ext cx="1774845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maluješ</a:t>
            </a:r>
          </a:p>
          <a:p>
            <a:r>
              <a:rPr lang="cs-CZ" dirty="0" smtClean="0"/>
              <a:t>jezdí na koni</a:t>
            </a:r>
          </a:p>
          <a:p>
            <a:r>
              <a:rPr lang="cs-CZ" dirty="0" smtClean="0"/>
              <a:t>šplháme</a:t>
            </a:r>
          </a:p>
          <a:p>
            <a:r>
              <a:rPr lang="cs-CZ" dirty="0" smtClean="0"/>
              <a:t>fotografujete</a:t>
            </a:r>
          </a:p>
          <a:p>
            <a:r>
              <a:rPr lang="cs-CZ" dirty="0" smtClean="0"/>
              <a:t>chytám ryby</a:t>
            </a:r>
          </a:p>
          <a:p>
            <a:r>
              <a:rPr lang="cs-CZ" dirty="0"/>
              <a:t>t</a:t>
            </a:r>
            <a:r>
              <a:rPr lang="cs-CZ" dirty="0" smtClean="0"/>
              <a:t>ančíš</a:t>
            </a:r>
          </a:p>
          <a:p>
            <a:r>
              <a:rPr lang="cs-CZ" dirty="0" smtClean="0"/>
              <a:t>vaříte</a:t>
            </a:r>
          </a:p>
          <a:p>
            <a:r>
              <a:rPr lang="cs-CZ" dirty="0" smtClean="0"/>
              <a:t>hraje</a:t>
            </a:r>
          </a:p>
          <a:p>
            <a:r>
              <a:rPr lang="cs-CZ" dirty="0" smtClean="0"/>
              <a:t>chodíte na túry</a:t>
            </a:r>
          </a:p>
          <a:p>
            <a:r>
              <a:rPr lang="cs-CZ" dirty="0" smtClean="0"/>
              <a:t>chatuješ</a:t>
            </a:r>
          </a:p>
          <a:p>
            <a:r>
              <a:rPr lang="cs-CZ" dirty="0" smtClean="0"/>
              <a:t>kutí</a:t>
            </a:r>
          </a:p>
          <a:p>
            <a:r>
              <a:rPr lang="cs-CZ" dirty="0" smtClean="0"/>
              <a:t>smějete se</a:t>
            </a:r>
          </a:p>
          <a:p>
            <a:r>
              <a:rPr lang="cs-CZ" dirty="0" smtClean="0"/>
              <a:t>zpívám</a:t>
            </a:r>
          </a:p>
          <a:p>
            <a:r>
              <a:rPr lang="cs-CZ" dirty="0" smtClean="0"/>
              <a:t>pracujete</a:t>
            </a:r>
          </a:p>
          <a:p>
            <a:r>
              <a:rPr lang="cs-CZ" dirty="0" smtClean="0"/>
              <a:t>cvičíme</a:t>
            </a:r>
          </a:p>
          <a:p>
            <a:r>
              <a:rPr lang="cs-CZ" dirty="0" smtClean="0"/>
              <a:t>plave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464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0609" y="879103"/>
            <a:ext cx="22622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Text je dílem autora.</a:t>
            </a:r>
          </a:p>
          <a:p>
            <a:endParaRPr lang="cs-CZ" dirty="0"/>
          </a:p>
          <a:p>
            <a:r>
              <a:rPr lang="cs-CZ" dirty="0" smtClean="0"/>
              <a:t>18</a:t>
            </a:r>
            <a:r>
              <a:rPr lang="cs-CZ" dirty="0" smtClean="0"/>
              <a:t>. </a:t>
            </a:r>
            <a:r>
              <a:rPr lang="cs-CZ" smtClean="0"/>
              <a:t>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38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565</Words>
  <Application>Microsoft Office PowerPoint</Application>
  <PresentationFormat>Předvádění na obrazovce (4:3)</PresentationFormat>
  <Paragraphs>171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18</cp:revision>
  <dcterms:created xsi:type="dcterms:W3CDTF">2012-06-18T18:31:43Z</dcterms:created>
  <dcterms:modified xsi:type="dcterms:W3CDTF">2012-12-11T20:41:49Z</dcterms:modified>
</cp:coreProperties>
</file>