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VY_32_INOVACE_14_ </a:t>
          </a:r>
          <a:r>
            <a:rPr lang="cs-CZ" sz="2000" dirty="0" smtClean="0"/>
            <a:t>Německý jazyk </a:t>
          </a:r>
          <a:r>
            <a:rPr lang="cs-CZ" sz="2000" dirty="0" smtClean="0"/>
            <a:t>7.-</a:t>
          </a:r>
          <a:r>
            <a:rPr lang="cs-CZ" sz="2000" dirty="0" smtClean="0"/>
            <a:t>9. </a:t>
          </a:r>
          <a:r>
            <a:rPr lang="cs-CZ" sz="2000" dirty="0" smtClean="0"/>
            <a:t>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Haben+4.pád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ČÍSL.O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1451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3E5E8A9-489B-426D-B350-38CA071177A6}" type="presOf" srcId="{D1B46980-6531-4606-95E6-44980827E919}" destId="{6140AFEC-043D-4C43-A2F9-D0F5331DF3A3}" srcOrd="0" destOrd="0" presId="urn:microsoft.com/office/officeart/2005/8/layout/target3"/>
    <dgm:cxn modelId="{F720B66B-0B34-4B3F-B0FF-711154043AB7}" type="presOf" srcId="{4C35D32F-0EAB-4CD7-82EE-45574DC2A586}" destId="{890E4F0B-2866-4A3F-A3C7-2A14B1797930}" srcOrd="1" destOrd="0" presId="urn:microsoft.com/office/officeart/2005/8/layout/target3"/>
    <dgm:cxn modelId="{E7AA491C-E32C-4D83-9436-CC2E1E6C0FDE}" type="presOf" srcId="{4C35D32F-0EAB-4CD7-82EE-45574DC2A586}" destId="{8BEBB6EC-1DAA-4CAC-8A25-BC0FCBD5DBD5}" srcOrd="0" destOrd="0" presId="urn:microsoft.com/office/officeart/2005/8/layout/target3"/>
    <dgm:cxn modelId="{2A1B7801-96F8-4D39-A0D8-EE43857F098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41BF0E8-AA6E-4C74-9FA6-D70BAFDB38CB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9FEE601-99E7-4D7E-AE2D-D08AC304B031}" type="presOf" srcId="{B651F6E3-6281-48DB-9319-2AEAFDAE7572}" destId="{619D679B-A015-4ECF-8348-D1034C574F40}" srcOrd="0" destOrd="0" presId="urn:microsoft.com/office/officeart/2005/8/layout/target3"/>
    <dgm:cxn modelId="{1933B780-FE54-46FD-8A9D-08213F82A440}" type="presOf" srcId="{D1B46980-6531-4606-95E6-44980827E919}" destId="{2BE915AB-18AA-4053-B92C-3BFC9ED204BB}" srcOrd="1" destOrd="0" presId="urn:microsoft.com/office/officeart/2005/8/layout/target3"/>
    <dgm:cxn modelId="{A2165241-1F41-4498-AE5A-1CE180E76C10}" type="presOf" srcId="{D1D4F407-5343-4D3F-B5B9-D407B03CAEB4}" destId="{D005CE8C-CC26-4C3E-AC11-E15060ECD759}" srcOrd="0" destOrd="0" presId="urn:microsoft.com/office/officeart/2005/8/layout/target3"/>
    <dgm:cxn modelId="{2B59199D-7501-4A0E-990E-CA1B6170ADFA}" type="presOf" srcId="{B651F6E3-6281-48DB-9319-2AEAFDAE7572}" destId="{6BB5E863-4638-4E1D-BFDE-399D028AC4ED}" srcOrd="1" destOrd="0" presId="urn:microsoft.com/office/officeart/2005/8/layout/target3"/>
    <dgm:cxn modelId="{E32303AB-247B-4002-A4CC-6BB2BDFFA2D3}" type="presOf" srcId="{D8197B8C-B260-4A16-BDF4-0947B075E274}" destId="{5A5FFA88-C948-4069-8E93-59FA12366E83}" srcOrd="1" destOrd="0" presId="urn:microsoft.com/office/officeart/2005/8/layout/target3"/>
    <dgm:cxn modelId="{6BD3170B-3D5C-4EE4-8D2F-23D6D71DD36F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4599411-9729-495B-9D7C-E91118D815CC}" type="presParOf" srcId="{333A1088-737F-45CB-B68E-254E46348037}" destId="{F5ABB229-8D3B-4694-996A-96F23CF14429}" srcOrd="0" destOrd="0" presId="urn:microsoft.com/office/officeart/2005/8/layout/target3"/>
    <dgm:cxn modelId="{7EE35DE2-FAC9-4BC1-8C42-908BA8FDD7BE}" type="presParOf" srcId="{333A1088-737F-45CB-B68E-254E46348037}" destId="{F41139FD-01EE-4571-8B17-4FB00FC51163}" srcOrd="1" destOrd="0" presId="urn:microsoft.com/office/officeart/2005/8/layout/target3"/>
    <dgm:cxn modelId="{4DBC49A6-0F94-4FEB-8C55-8BCDA83C95B8}" type="presParOf" srcId="{333A1088-737F-45CB-B68E-254E46348037}" destId="{D005CE8C-CC26-4C3E-AC11-E15060ECD759}" srcOrd="2" destOrd="0" presId="urn:microsoft.com/office/officeart/2005/8/layout/target3"/>
    <dgm:cxn modelId="{1F226C83-AC05-4E1B-A962-43EAF5F83B9C}" type="presParOf" srcId="{333A1088-737F-45CB-B68E-254E46348037}" destId="{2C702D82-9B77-49B7-9568-BB8EB47C3372}" srcOrd="3" destOrd="0" presId="urn:microsoft.com/office/officeart/2005/8/layout/target3"/>
    <dgm:cxn modelId="{2E72C315-A246-4EF3-A06C-565A239E5C51}" type="presParOf" srcId="{333A1088-737F-45CB-B68E-254E46348037}" destId="{A52A0455-90FF-4808-ABD0-F02540D31D5A}" srcOrd="4" destOrd="0" presId="urn:microsoft.com/office/officeart/2005/8/layout/target3"/>
    <dgm:cxn modelId="{9AAAFA77-68FC-4F50-A244-9528BC99EB55}" type="presParOf" srcId="{333A1088-737F-45CB-B68E-254E46348037}" destId="{6140AFEC-043D-4C43-A2F9-D0F5331DF3A3}" srcOrd="5" destOrd="0" presId="urn:microsoft.com/office/officeart/2005/8/layout/target3"/>
    <dgm:cxn modelId="{00C4F108-A708-4720-B7F5-28922F8ACC3C}" type="presParOf" srcId="{333A1088-737F-45CB-B68E-254E46348037}" destId="{9358AC05-5D7D-4327-9F80-1AD486AEA664}" srcOrd="6" destOrd="0" presId="urn:microsoft.com/office/officeart/2005/8/layout/target3"/>
    <dgm:cxn modelId="{6B1C8FDA-C24A-4381-A3A2-05C71832758E}" type="presParOf" srcId="{333A1088-737F-45CB-B68E-254E46348037}" destId="{313FC574-E1CD-4FB4-B054-0B805CE0447D}" srcOrd="7" destOrd="0" presId="urn:microsoft.com/office/officeart/2005/8/layout/target3"/>
    <dgm:cxn modelId="{7E27E206-1914-42A4-80E2-3394E583FFD2}" type="presParOf" srcId="{333A1088-737F-45CB-B68E-254E46348037}" destId="{619D679B-A015-4ECF-8348-D1034C574F40}" srcOrd="8" destOrd="0" presId="urn:microsoft.com/office/officeart/2005/8/layout/target3"/>
    <dgm:cxn modelId="{3BE23039-3000-445D-B475-90753633577B}" type="presParOf" srcId="{333A1088-737F-45CB-B68E-254E46348037}" destId="{322283A8-4A27-4CDA-BAE3-F381106A9174}" srcOrd="9" destOrd="0" presId="urn:microsoft.com/office/officeart/2005/8/layout/target3"/>
    <dgm:cxn modelId="{4E3BA4BC-4539-4DF2-94EE-2356272ABD39}" type="presParOf" srcId="{333A1088-737F-45CB-B68E-254E46348037}" destId="{FFC9F71D-1B4F-4AD9-A4A6-86ADEFC8AF5C}" srcOrd="10" destOrd="0" presId="urn:microsoft.com/office/officeart/2005/8/layout/target3"/>
    <dgm:cxn modelId="{0A5DBA05-314C-498A-A273-6064621E0A8C}" type="presParOf" srcId="{333A1088-737F-45CB-B68E-254E46348037}" destId="{25B08C86-7E15-44DC-BE7F-FFB55DD49D12}" srcOrd="11" destOrd="0" presId="urn:microsoft.com/office/officeart/2005/8/layout/target3"/>
    <dgm:cxn modelId="{7E4F2A38-D8DF-4ACF-BABF-266FBF6280A5}" type="presParOf" srcId="{333A1088-737F-45CB-B68E-254E46348037}" destId="{76644BE8-9D7C-4C09-B250-3D10AF48CBB7}" srcOrd="12" destOrd="0" presId="urn:microsoft.com/office/officeart/2005/8/layout/target3"/>
    <dgm:cxn modelId="{1DE4F48F-BCEE-4F82-9BAE-0ED5B366CC6D}" type="presParOf" srcId="{333A1088-737F-45CB-B68E-254E46348037}" destId="{EE85B701-7295-41C0-BA7A-34D3756A2AE6}" srcOrd="13" destOrd="0" presId="urn:microsoft.com/office/officeart/2005/8/layout/target3"/>
    <dgm:cxn modelId="{CA032C51-C4E8-4423-9092-18F596843E59}" type="presParOf" srcId="{333A1088-737F-45CB-B68E-254E46348037}" destId="{8BEBB6EC-1DAA-4CAC-8A25-BC0FCBD5DBD5}" srcOrd="14" destOrd="0" presId="urn:microsoft.com/office/officeart/2005/8/layout/target3"/>
    <dgm:cxn modelId="{48DDE993-4F7F-4250-8AC6-2DE92F66ED95}" type="presParOf" srcId="{333A1088-737F-45CB-B68E-254E46348037}" destId="{AED2198E-93D5-4001-81B4-73124B309672}" srcOrd="15" destOrd="0" presId="urn:microsoft.com/office/officeart/2005/8/layout/target3"/>
    <dgm:cxn modelId="{7EC37FE2-2CFF-404F-B8D0-7B25BB021FC6}" type="presParOf" srcId="{333A1088-737F-45CB-B68E-254E46348037}" destId="{2BE915AB-18AA-4053-B92C-3BFC9ED204BB}" srcOrd="16" destOrd="0" presId="urn:microsoft.com/office/officeart/2005/8/layout/target3"/>
    <dgm:cxn modelId="{C51F5C36-E888-4EE7-822B-63E8CDE2A8CA}" type="presParOf" srcId="{333A1088-737F-45CB-B68E-254E46348037}" destId="{6BB5E863-4638-4E1D-BFDE-399D028AC4ED}" srcOrd="17" destOrd="0" presId="urn:microsoft.com/office/officeart/2005/8/layout/target3"/>
    <dgm:cxn modelId="{2A234DE6-C921-4745-8EE5-7527E3FB65BD}" type="presParOf" srcId="{333A1088-737F-45CB-B68E-254E46348037}" destId="{5A5FFA88-C948-4069-8E93-59FA12366E83}" srcOrd="18" destOrd="0" presId="urn:microsoft.com/office/officeart/2005/8/layout/target3"/>
    <dgm:cxn modelId="{05B28B43-7332-4C74-93A5-2FBCEB2BAEB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VY_32_INOVACE_14_ </a:t>
          </a:r>
          <a:r>
            <a:rPr lang="cs-CZ" sz="2000" kern="1200" dirty="0" smtClean="0"/>
            <a:t>Německý jazyk </a:t>
          </a:r>
          <a:r>
            <a:rPr lang="cs-CZ" sz="2000" kern="1200" dirty="0" smtClean="0"/>
            <a:t>7.-</a:t>
          </a:r>
          <a:r>
            <a:rPr lang="cs-CZ" sz="2000" kern="1200" dirty="0" smtClean="0"/>
            <a:t>9. </a:t>
          </a:r>
          <a:r>
            <a:rPr lang="cs-CZ" sz="2000" kern="1200" dirty="0" smtClean="0"/>
            <a:t>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96146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Haben+4.pád</a:t>
          </a:r>
          <a:endParaRPr lang="cs-CZ" sz="2000" kern="1200" dirty="0"/>
        </a:p>
      </dsp:txBody>
      <dsp:txXfrm>
        <a:off x="1273857" y="1296146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ČÍSL.O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AA33CC-2233-4FCD-83F1-0CC7D8FDF473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053C1C-A76B-401A-8C12-F416AAFC0E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6196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053C1C-A76B-401A-8C12-F416AAFC0E4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5385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E9742ED-0FA8-4A8E-B5C0-931B11BFE6DC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DCB8479-8E02-4A54-BD73-6A202CC1D3D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742ED-0FA8-4A8E-B5C0-931B11BFE6DC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B8479-8E02-4A54-BD73-6A202CC1D3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E9742ED-0FA8-4A8E-B5C0-931B11BFE6DC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DCB8479-8E02-4A54-BD73-6A202CC1D3D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742ED-0FA8-4A8E-B5C0-931B11BFE6DC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DCB8479-8E02-4A54-BD73-6A202CC1D3D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742ED-0FA8-4A8E-B5C0-931B11BFE6DC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DCB8479-8E02-4A54-BD73-6A202CC1D3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742ED-0FA8-4A8E-B5C0-931B11BFE6DC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B8479-8E02-4A54-BD73-6A202CC1D3D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742ED-0FA8-4A8E-B5C0-931B11BFE6DC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B8479-8E02-4A54-BD73-6A202CC1D3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E9742ED-0FA8-4A8E-B5C0-931B11BFE6DC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DCB8479-8E02-4A54-BD73-6A202CC1D3D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E9742ED-0FA8-4A8E-B5C0-931B11BFE6DC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DCB8479-8E02-4A54-BD73-6A202CC1D3D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742ED-0FA8-4A8E-B5C0-931B11BFE6DC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B8479-8E02-4A54-BD73-6A202CC1D3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742ED-0FA8-4A8E-B5C0-931B11BFE6DC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B8479-8E02-4A54-BD73-6A202CC1D3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5E9742ED-0FA8-4A8E-B5C0-931B11BFE6DC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5DCB8479-8E02-4A54-BD73-6A202CC1D3D9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jpeg"/><Relationship Id="rId5" Type="http://schemas.openxmlformats.org/officeDocument/2006/relationships/image" Target="../media/image6.wmf"/><Relationship Id="rId15" Type="http://schemas.openxmlformats.org/officeDocument/2006/relationships/image" Target="../media/image16.jpeg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160654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8584904" cy="10031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945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313404"/>
            <a:ext cx="641412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r>
              <a:rPr lang="cs-CZ" dirty="0" smtClean="0"/>
              <a:t>Prezentace je určena k zopakování časování slovesa </a:t>
            </a:r>
            <a:r>
              <a:rPr lang="cs-CZ" dirty="0" err="1" smtClean="0"/>
              <a:t>haben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Seznamuje žáky s požíváním neurčitého členu ve 4. pádě.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5844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611567"/>
            <a:ext cx="762433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8800" dirty="0" smtClean="0"/>
              <a:t>HABEN + 4. PÁD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194018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956627"/>
            <a:ext cx="2858475" cy="1200329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7200" dirty="0" err="1" smtClean="0"/>
              <a:t>hab</a:t>
            </a:r>
            <a:r>
              <a:rPr lang="cs-CZ" sz="7200" dirty="0" err="1" smtClean="0">
                <a:solidFill>
                  <a:srgbClr val="FF0000"/>
                </a:solidFill>
              </a:rPr>
              <a:t>en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3717032"/>
            <a:ext cx="303397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/>
              <a:t>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hab</a:t>
            </a:r>
            <a:r>
              <a:rPr lang="cs-CZ" sz="3200" dirty="0" err="1" smtClean="0">
                <a:solidFill>
                  <a:srgbClr val="FF0000"/>
                </a:solidFill>
              </a:rPr>
              <a:t>e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00B050"/>
                </a:solidFill>
              </a:rPr>
              <a:t>ha</a:t>
            </a:r>
            <a:r>
              <a:rPr lang="cs-CZ" sz="3200" dirty="0" err="1" smtClean="0">
                <a:solidFill>
                  <a:srgbClr val="FF0000"/>
                </a:solidFill>
              </a:rPr>
              <a:t>st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3200" dirty="0" smtClean="0"/>
              <a:t> </a:t>
            </a:r>
            <a:r>
              <a:rPr lang="cs-CZ" sz="3200" dirty="0" err="1" smtClean="0"/>
              <a:t>er</a:t>
            </a:r>
            <a:r>
              <a:rPr lang="cs-CZ" sz="3200" dirty="0" smtClean="0"/>
              <a:t>, </a:t>
            </a:r>
            <a:r>
              <a:rPr lang="cs-CZ" sz="3200" dirty="0" err="1" smtClean="0"/>
              <a:t>sie</a:t>
            </a:r>
            <a:r>
              <a:rPr lang="cs-CZ" sz="3200" dirty="0" smtClean="0"/>
              <a:t>, es </a:t>
            </a:r>
            <a:r>
              <a:rPr lang="cs-CZ" sz="3200" dirty="0" err="1" smtClean="0">
                <a:solidFill>
                  <a:srgbClr val="00B050"/>
                </a:solidFill>
              </a:rPr>
              <a:t>ha</a:t>
            </a:r>
            <a:r>
              <a:rPr lang="cs-CZ" sz="3200" dirty="0" err="1" smtClean="0">
                <a:solidFill>
                  <a:srgbClr val="FF0000"/>
                </a:solidFill>
              </a:rPr>
              <a:t>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2039" y="3717032"/>
            <a:ext cx="318843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1. </a:t>
            </a: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hab</a:t>
            </a:r>
            <a:r>
              <a:rPr lang="cs-CZ" sz="3200" dirty="0" err="1" smtClean="0">
                <a:solidFill>
                  <a:srgbClr val="FF0000"/>
                </a:solidFill>
              </a:rPr>
              <a:t>en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smtClean="0"/>
              <a:t>2. </a:t>
            </a:r>
            <a:r>
              <a:rPr lang="cs-CZ" sz="3200" dirty="0" err="1" smtClean="0"/>
              <a:t>ihr</a:t>
            </a:r>
            <a:r>
              <a:rPr lang="cs-CZ" sz="3200" dirty="0" smtClean="0"/>
              <a:t> </a:t>
            </a:r>
            <a:r>
              <a:rPr lang="cs-CZ" sz="3200" dirty="0" err="1" smtClean="0"/>
              <a:t>hab</a:t>
            </a:r>
            <a:r>
              <a:rPr lang="cs-CZ" sz="3200" dirty="0" err="1" smtClean="0">
                <a:solidFill>
                  <a:srgbClr val="FF0000"/>
                </a:solidFill>
              </a:rPr>
              <a:t>t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smtClean="0"/>
              <a:t>3. </a:t>
            </a:r>
            <a:r>
              <a:rPr lang="cs-CZ" sz="3200" dirty="0" err="1" smtClean="0"/>
              <a:t>sie</a:t>
            </a:r>
            <a:r>
              <a:rPr lang="cs-CZ" sz="3200" dirty="0" smtClean="0"/>
              <a:t>,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hab</a:t>
            </a:r>
            <a:r>
              <a:rPr lang="cs-CZ" sz="3200" dirty="0" err="1" smtClean="0">
                <a:solidFill>
                  <a:srgbClr val="FF0000"/>
                </a:solidFill>
              </a:rPr>
              <a:t>en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688295"/>
            <a:ext cx="85365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Časuje se nepravidelně, ve 2. a 3. osobě jednot. čísla mizí  </a:t>
            </a:r>
            <a:r>
              <a:rPr lang="cs-CZ" sz="2400" b="1" dirty="0" smtClean="0"/>
              <a:t>b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9919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764704"/>
            <a:ext cx="408477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NEURČITÝ ČLEN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628800"/>
            <a:ext cx="77485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Neurčitý člen můžeme překládat jako "nějaký, nějaká, </a:t>
            </a:r>
          </a:p>
          <a:p>
            <a:r>
              <a:rPr lang="cs-CZ" sz="2400" dirty="0" smtClean="0"/>
              <a:t>nějaké" nebo i číslovkou "jeden, jedna, jedno„.</a:t>
            </a:r>
          </a:p>
          <a:p>
            <a:r>
              <a:rPr lang="cs-CZ" sz="2400" dirty="0" smtClean="0"/>
              <a:t>V množném čísle se neurčitý člen nepoužívá.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444187"/>
            <a:ext cx="7587333" cy="2308324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cs-CZ" sz="2400" b="1" dirty="0"/>
              <a:t>r</a:t>
            </a:r>
            <a:r>
              <a:rPr lang="cs-CZ" sz="2400" b="1" dirty="0" smtClean="0"/>
              <a:t>od            M                               Ž                              S</a:t>
            </a:r>
          </a:p>
          <a:p>
            <a:endParaRPr lang="cs-CZ" sz="2400" b="1" dirty="0"/>
          </a:p>
          <a:p>
            <a:pPr marL="342900" indent="-342900">
              <a:buAutoNum type="arabicPeriod"/>
            </a:pPr>
            <a:r>
              <a:rPr lang="cs-CZ" sz="2400" b="1" dirty="0" smtClean="0"/>
              <a:t>             </a:t>
            </a:r>
            <a:r>
              <a:rPr lang="cs-CZ" sz="2400" b="1" dirty="0" err="1" smtClean="0">
                <a:solidFill>
                  <a:srgbClr val="0070C0"/>
                </a:solidFill>
              </a:rPr>
              <a:t>ein</a:t>
            </a:r>
            <a:r>
              <a:rPr lang="cs-CZ" sz="2400" b="1" dirty="0" smtClean="0">
                <a:solidFill>
                  <a:srgbClr val="0070C0"/>
                </a:solidFill>
              </a:rPr>
              <a:t>                            </a:t>
            </a:r>
            <a:r>
              <a:rPr lang="cs-CZ" sz="2400" b="1" dirty="0" err="1" smtClean="0">
                <a:solidFill>
                  <a:srgbClr val="0070C0"/>
                </a:solidFill>
              </a:rPr>
              <a:t>eine</a:t>
            </a:r>
            <a:r>
              <a:rPr lang="cs-CZ" sz="2400" b="1" dirty="0" smtClean="0">
                <a:solidFill>
                  <a:srgbClr val="0070C0"/>
                </a:solidFill>
              </a:rPr>
              <a:t>                       </a:t>
            </a:r>
            <a:r>
              <a:rPr lang="cs-CZ" sz="2400" b="1" dirty="0" err="1" smtClean="0">
                <a:solidFill>
                  <a:srgbClr val="0070C0"/>
                </a:solidFill>
              </a:rPr>
              <a:t>ein</a:t>
            </a:r>
            <a:endParaRPr lang="cs-CZ" sz="2400" b="1" dirty="0">
              <a:solidFill>
                <a:srgbClr val="0070C0"/>
              </a:solidFill>
            </a:endParaRPr>
          </a:p>
          <a:p>
            <a:pPr marL="342900" indent="-342900">
              <a:buAutoNum type="arabicPeriod"/>
            </a:pPr>
            <a:r>
              <a:rPr lang="cs-CZ" sz="2400" b="1" dirty="0" smtClean="0"/>
              <a:t>             </a:t>
            </a:r>
            <a:r>
              <a:rPr lang="cs-CZ" sz="2400" b="1" dirty="0" err="1" smtClean="0"/>
              <a:t>eines</a:t>
            </a:r>
            <a:r>
              <a:rPr lang="cs-CZ" sz="2400" b="1" dirty="0" smtClean="0"/>
              <a:t>                        </a:t>
            </a:r>
            <a:r>
              <a:rPr lang="cs-CZ" sz="2400" b="1" dirty="0" err="1" smtClean="0"/>
              <a:t>einer</a:t>
            </a:r>
            <a:r>
              <a:rPr lang="cs-CZ" sz="2400" b="1" dirty="0" smtClean="0"/>
              <a:t>                     </a:t>
            </a:r>
            <a:r>
              <a:rPr lang="cs-CZ" sz="2400" b="1" dirty="0" err="1" smtClean="0"/>
              <a:t>eines</a:t>
            </a:r>
            <a:endParaRPr lang="cs-CZ" sz="2400" b="1" dirty="0" smtClean="0"/>
          </a:p>
          <a:p>
            <a:pPr marL="342900" indent="-342900">
              <a:buAutoNum type="arabicPeriod"/>
            </a:pPr>
            <a:r>
              <a:rPr lang="cs-CZ" sz="2400" b="1" dirty="0" smtClean="0"/>
              <a:t>             </a:t>
            </a:r>
            <a:r>
              <a:rPr lang="cs-CZ" sz="2400" b="1" dirty="0" err="1" smtClean="0">
                <a:solidFill>
                  <a:srgbClr val="00B050"/>
                </a:solidFill>
              </a:rPr>
              <a:t>einem</a:t>
            </a:r>
            <a:r>
              <a:rPr lang="cs-CZ" sz="2400" b="1" dirty="0" smtClean="0">
                <a:solidFill>
                  <a:srgbClr val="00B050"/>
                </a:solidFill>
              </a:rPr>
              <a:t>                      </a:t>
            </a:r>
            <a:r>
              <a:rPr lang="cs-CZ" sz="2400" b="1" dirty="0" err="1" smtClean="0">
                <a:solidFill>
                  <a:srgbClr val="00B050"/>
                </a:solidFill>
              </a:rPr>
              <a:t>einer</a:t>
            </a:r>
            <a:r>
              <a:rPr lang="cs-CZ" sz="2400" b="1" dirty="0" smtClean="0">
                <a:solidFill>
                  <a:srgbClr val="00B050"/>
                </a:solidFill>
              </a:rPr>
              <a:t>                     </a:t>
            </a:r>
            <a:r>
              <a:rPr lang="cs-CZ" sz="2400" b="1" dirty="0" err="1" smtClean="0">
                <a:solidFill>
                  <a:srgbClr val="00B050"/>
                </a:solidFill>
              </a:rPr>
              <a:t>einem</a:t>
            </a:r>
            <a:endParaRPr lang="cs-CZ" sz="2400" b="1" dirty="0">
              <a:solidFill>
                <a:srgbClr val="00B050"/>
              </a:solidFill>
            </a:endParaRPr>
          </a:p>
          <a:p>
            <a:pPr marL="342900" indent="-342900">
              <a:buAutoNum type="arabicPeriod"/>
            </a:pPr>
            <a:r>
              <a:rPr lang="cs-CZ" sz="2400" b="1" dirty="0" smtClean="0"/>
              <a:t>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einen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eine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ein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454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2819" y="1052736"/>
            <a:ext cx="6843605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Mám psa. </a:t>
            </a:r>
          </a:p>
          <a:p>
            <a:r>
              <a:rPr lang="cs-CZ" sz="2800" dirty="0" smtClean="0"/>
              <a:t>Mám   </a:t>
            </a:r>
            <a:r>
              <a:rPr lang="cs-CZ" sz="2800" dirty="0" err="1" smtClean="0"/>
              <a:t>koho,co</a:t>
            </a:r>
            <a:r>
              <a:rPr lang="cs-CZ" sz="2800" dirty="0" smtClean="0"/>
              <a:t>?                      </a:t>
            </a:r>
            <a:r>
              <a:rPr lang="cs-CZ" sz="2800" dirty="0" smtClean="0">
                <a:solidFill>
                  <a:srgbClr val="FF0000"/>
                </a:solidFill>
              </a:rPr>
              <a:t>4. pád</a:t>
            </a:r>
          </a:p>
          <a:p>
            <a:r>
              <a:rPr lang="cs-CZ" sz="2800" dirty="0" smtClean="0"/>
              <a:t>der </a:t>
            </a:r>
            <a:r>
              <a:rPr lang="cs-CZ" sz="2800" dirty="0" err="1" smtClean="0"/>
              <a:t>Hund</a:t>
            </a:r>
            <a:r>
              <a:rPr lang="cs-CZ" sz="2800" dirty="0" smtClean="0"/>
              <a:t>  - rod mužský                   </a:t>
            </a:r>
            <a:r>
              <a:rPr lang="cs-CZ" sz="2800" dirty="0" err="1" smtClean="0">
                <a:solidFill>
                  <a:srgbClr val="FF0000"/>
                </a:solidFill>
              </a:rPr>
              <a:t>einen</a:t>
            </a:r>
            <a:endParaRPr lang="cs-CZ" sz="2800" dirty="0" smtClean="0">
              <a:solidFill>
                <a:srgbClr val="FF0000"/>
              </a:solidFill>
            </a:endParaRPr>
          </a:p>
          <a:p>
            <a:endParaRPr lang="cs-CZ" sz="4800" dirty="0" smtClean="0"/>
          </a:p>
          <a:p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habe</a:t>
            </a:r>
            <a:r>
              <a:rPr lang="cs-CZ" sz="4800" dirty="0" smtClean="0"/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einen</a:t>
            </a:r>
            <a:r>
              <a:rPr lang="cs-CZ" sz="4800" dirty="0" smtClean="0"/>
              <a:t> </a:t>
            </a:r>
            <a:r>
              <a:rPr lang="cs-CZ" sz="4800" dirty="0" err="1" smtClean="0"/>
              <a:t>Hund</a:t>
            </a:r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3" name="Šipka doprava 2"/>
          <p:cNvSpPr/>
          <p:nvPr/>
        </p:nvSpPr>
        <p:spPr>
          <a:xfrm>
            <a:off x="4427984" y="1908417"/>
            <a:ext cx="860340" cy="38891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5508104" y="2331054"/>
            <a:ext cx="864096" cy="369488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3181" y="5301208"/>
            <a:ext cx="4536505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/>
              <a:t>    </a:t>
            </a:r>
            <a:r>
              <a:rPr lang="cs-CZ" b="1" dirty="0" err="1" smtClean="0">
                <a:solidFill>
                  <a:srgbClr val="0070C0"/>
                </a:solidFill>
              </a:rPr>
              <a:t>ein</a:t>
            </a:r>
            <a:r>
              <a:rPr lang="cs-CZ" b="1" dirty="0" smtClean="0">
                <a:solidFill>
                  <a:srgbClr val="0070C0"/>
                </a:solidFill>
              </a:rPr>
              <a:t>                    </a:t>
            </a:r>
            <a:r>
              <a:rPr lang="cs-CZ" b="1" dirty="0" err="1" smtClean="0">
                <a:solidFill>
                  <a:srgbClr val="0070C0"/>
                </a:solidFill>
              </a:rPr>
              <a:t>eine</a:t>
            </a:r>
            <a:r>
              <a:rPr lang="cs-CZ" b="1" dirty="0" smtClean="0">
                <a:solidFill>
                  <a:srgbClr val="0070C0"/>
                </a:solidFill>
              </a:rPr>
              <a:t>              </a:t>
            </a:r>
            <a:r>
              <a:rPr lang="cs-CZ" b="1" dirty="0" err="1" smtClean="0">
                <a:solidFill>
                  <a:srgbClr val="0070C0"/>
                </a:solidFill>
              </a:rPr>
              <a:t>ein</a:t>
            </a:r>
            <a:endParaRPr lang="cs-CZ" b="1" dirty="0" smtClean="0">
              <a:solidFill>
                <a:srgbClr val="0070C0"/>
              </a:solidFill>
            </a:endParaRPr>
          </a:p>
          <a:p>
            <a:pPr marL="342900" indent="-342900">
              <a:buAutoNum type="arabicPeriod"/>
            </a:pPr>
            <a:r>
              <a:rPr lang="cs-CZ" b="1" dirty="0" smtClean="0"/>
              <a:t>    </a:t>
            </a:r>
            <a:r>
              <a:rPr lang="cs-CZ" b="1" dirty="0" err="1" smtClean="0"/>
              <a:t>eines</a:t>
            </a:r>
            <a:r>
              <a:rPr lang="cs-CZ" b="1" dirty="0" smtClean="0"/>
              <a:t>                </a:t>
            </a:r>
            <a:r>
              <a:rPr lang="cs-CZ" b="1" dirty="0" err="1" smtClean="0"/>
              <a:t>einer</a:t>
            </a:r>
            <a:r>
              <a:rPr lang="cs-CZ" b="1" dirty="0" smtClean="0"/>
              <a:t>            </a:t>
            </a:r>
            <a:r>
              <a:rPr lang="cs-CZ" b="1" dirty="0" err="1" smtClean="0"/>
              <a:t>eines</a:t>
            </a:r>
            <a:endParaRPr lang="cs-CZ" b="1" dirty="0" smtClean="0"/>
          </a:p>
          <a:p>
            <a:pPr marL="342900" indent="-342900">
              <a:buAutoNum type="arabicPeriod"/>
            </a:pPr>
            <a:r>
              <a:rPr lang="cs-CZ" b="1" dirty="0" smtClean="0"/>
              <a:t>    </a:t>
            </a:r>
            <a:r>
              <a:rPr lang="cs-CZ" b="1" dirty="0" err="1" smtClean="0">
                <a:solidFill>
                  <a:srgbClr val="00B050"/>
                </a:solidFill>
              </a:rPr>
              <a:t>einem</a:t>
            </a:r>
            <a:r>
              <a:rPr lang="cs-CZ" b="1" dirty="0" smtClean="0">
                <a:solidFill>
                  <a:srgbClr val="00B050"/>
                </a:solidFill>
              </a:rPr>
              <a:t>              </a:t>
            </a:r>
            <a:r>
              <a:rPr lang="cs-CZ" b="1" dirty="0" err="1" smtClean="0">
                <a:solidFill>
                  <a:srgbClr val="00B050"/>
                </a:solidFill>
              </a:rPr>
              <a:t>einer</a:t>
            </a:r>
            <a:r>
              <a:rPr lang="cs-CZ" b="1" dirty="0" smtClean="0">
                <a:solidFill>
                  <a:srgbClr val="00B050"/>
                </a:solidFill>
              </a:rPr>
              <a:t>             </a:t>
            </a:r>
            <a:r>
              <a:rPr lang="cs-CZ" b="1" dirty="0" err="1" smtClean="0">
                <a:solidFill>
                  <a:srgbClr val="00B050"/>
                </a:solidFill>
              </a:rPr>
              <a:t>einem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342900" indent="-342900">
              <a:buAutoNum type="arabicPeriod"/>
            </a:pPr>
            <a:r>
              <a:rPr lang="cs-CZ" b="1" dirty="0" smtClean="0"/>
              <a:t>    </a:t>
            </a:r>
            <a:r>
              <a:rPr lang="cs-CZ" b="1" dirty="0" err="1" smtClean="0">
                <a:solidFill>
                  <a:srgbClr val="FF0000"/>
                </a:solidFill>
              </a:rPr>
              <a:t>einen</a:t>
            </a:r>
            <a:r>
              <a:rPr lang="cs-CZ" b="1" dirty="0" smtClean="0">
                <a:solidFill>
                  <a:srgbClr val="FF0000"/>
                </a:solidFill>
              </a:rPr>
              <a:t>                </a:t>
            </a:r>
            <a:r>
              <a:rPr lang="cs-CZ" b="1" dirty="0" err="1" smtClean="0">
                <a:solidFill>
                  <a:srgbClr val="FF0000"/>
                </a:solidFill>
              </a:rPr>
              <a:t>eine</a:t>
            </a:r>
            <a:r>
              <a:rPr lang="cs-CZ" b="1" dirty="0" smtClean="0">
                <a:solidFill>
                  <a:srgbClr val="FF0000"/>
                </a:solidFill>
              </a:rPr>
              <a:t>              </a:t>
            </a:r>
            <a:r>
              <a:rPr lang="cs-CZ" b="1" dirty="0" err="1" smtClean="0">
                <a:solidFill>
                  <a:srgbClr val="FF0000"/>
                </a:solidFill>
              </a:rPr>
              <a:t>ein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334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5301208"/>
            <a:ext cx="4572000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marL="342900" lvl="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    </a:t>
            </a:r>
            <a:r>
              <a:rPr lang="cs-CZ" b="1" dirty="0" err="1" smtClean="0">
                <a:solidFill>
                  <a:srgbClr val="0070C0"/>
                </a:solidFill>
              </a:rPr>
              <a:t>ein</a:t>
            </a:r>
            <a:r>
              <a:rPr lang="cs-CZ" b="1" dirty="0" smtClean="0">
                <a:solidFill>
                  <a:srgbClr val="0070C0"/>
                </a:solidFill>
              </a:rPr>
              <a:t>                    </a:t>
            </a:r>
            <a:r>
              <a:rPr lang="cs-CZ" b="1" dirty="0" err="1">
                <a:solidFill>
                  <a:srgbClr val="0070C0"/>
                </a:solidFill>
              </a:rPr>
              <a:t>eine</a:t>
            </a:r>
            <a:r>
              <a:rPr lang="cs-CZ" b="1" dirty="0">
                <a:solidFill>
                  <a:srgbClr val="0070C0"/>
                </a:solidFill>
              </a:rPr>
              <a:t>              </a:t>
            </a:r>
            <a:r>
              <a:rPr lang="cs-CZ" b="1" dirty="0" err="1">
                <a:solidFill>
                  <a:srgbClr val="0070C0"/>
                </a:solidFill>
              </a:rPr>
              <a:t>ein</a:t>
            </a:r>
            <a:endParaRPr lang="cs-CZ" b="1" dirty="0">
              <a:solidFill>
                <a:srgbClr val="0070C0"/>
              </a:solidFill>
            </a:endParaRPr>
          </a:p>
          <a:p>
            <a:pPr marL="342900" lvl="0" indent="-342900">
              <a:buFontTx/>
              <a:buAutoNum type="arabicPeriod"/>
            </a:pPr>
            <a:r>
              <a:rPr lang="cs-CZ" b="1" dirty="0">
                <a:solidFill>
                  <a:prstClr val="black"/>
                </a:solidFill>
              </a:rPr>
              <a:t>    </a:t>
            </a:r>
            <a:r>
              <a:rPr lang="cs-CZ" b="1" dirty="0" err="1">
                <a:solidFill>
                  <a:prstClr val="black"/>
                </a:solidFill>
              </a:rPr>
              <a:t>eines</a:t>
            </a:r>
            <a:r>
              <a:rPr lang="cs-CZ" b="1" dirty="0">
                <a:solidFill>
                  <a:prstClr val="black"/>
                </a:solidFill>
              </a:rPr>
              <a:t>                </a:t>
            </a:r>
            <a:r>
              <a:rPr lang="cs-CZ" b="1" dirty="0" err="1">
                <a:solidFill>
                  <a:prstClr val="black"/>
                </a:solidFill>
              </a:rPr>
              <a:t>einer</a:t>
            </a:r>
            <a:r>
              <a:rPr lang="cs-CZ" b="1" dirty="0">
                <a:solidFill>
                  <a:prstClr val="black"/>
                </a:solidFill>
              </a:rPr>
              <a:t>            </a:t>
            </a:r>
            <a:r>
              <a:rPr lang="cs-CZ" b="1" dirty="0" err="1">
                <a:solidFill>
                  <a:prstClr val="black"/>
                </a:solidFill>
              </a:rPr>
              <a:t>eines</a:t>
            </a:r>
            <a:endParaRPr lang="cs-CZ" b="1" dirty="0">
              <a:solidFill>
                <a:prstClr val="black"/>
              </a:solidFill>
            </a:endParaRPr>
          </a:p>
          <a:p>
            <a:pPr marL="342900" lvl="0" indent="-342900">
              <a:buFontTx/>
              <a:buAutoNum type="arabicPeriod"/>
            </a:pPr>
            <a:r>
              <a:rPr lang="cs-CZ" b="1" dirty="0">
                <a:solidFill>
                  <a:prstClr val="black"/>
                </a:solidFill>
              </a:rPr>
              <a:t>    </a:t>
            </a:r>
            <a:r>
              <a:rPr lang="cs-CZ" b="1" dirty="0" err="1">
                <a:solidFill>
                  <a:srgbClr val="00B050"/>
                </a:solidFill>
              </a:rPr>
              <a:t>einem</a:t>
            </a:r>
            <a:r>
              <a:rPr lang="cs-CZ" b="1" dirty="0">
                <a:solidFill>
                  <a:srgbClr val="00B050"/>
                </a:solidFill>
              </a:rPr>
              <a:t>              </a:t>
            </a:r>
            <a:r>
              <a:rPr lang="cs-CZ" b="1" dirty="0" err="1">
                <a:solidFill>
                  <a:srgbClr val="00B050"/>
                </a:solidFill>
              </a:rPr>
              <a:t>einer</a:t>
            </a:r>
            <a:r>
              <a:rPr lang="cs-CZ" b="1" dirty="0">
                <a:solidFill>
                  <a:srgbClr val="00B050"/>
                </a:solidFill>
              </a:rPr>
              <a:t>             </a:t>
            </a:r>
            <a:r>
              <a:rPr lang="cs-CZ" b="1" dirty="0" err="1">
                <a:solidFill>
                  <a:srgbClr val="00B050"/>
                </a:solidFill>
              </a:rPr>
              <a:t>einem</a:t>
            </a:r>
            <a:endParaRPr lang="cs-CZ" b="1" dirty="0">
              <a:solidFill>
                <a:srgbClr val="00B050"/>
              </a:solidFill>
            </a:endParaRPr>
          </a:p>
          <a:p>
            <a:pPr marL="342900" lvl="0" indent="-342900">
              <a:buFontTx/>
              <a:buAutoNum type="arabicPeriod"/>
            </a:pPr>
            <a:r>
              <a:rPr lang="cs-CZ" b="1" dirty="0">
                <a:solidFill>
                  <a:prstClr val="black"/>
                </a:solidFill>
              </a:rPr>
              <a:t>    </a:t>
            </a:r>
            <a:r>
              <a:rPr lang="cs-CZ" b="1" dirty="0" err="1">
                <a:solidFill>
                  <a:srgbClr val="FF0000"/>
                </a:solidFill>
              </a:rPr>
              <a:t>einen</a:t>
            </a:r>
            <a:r>
              <a:rPr lang="cs-CZ" b="1" dirty="0">
                <a:solidFill>
                  <a:srgbClr val="FF0000"/>
                </a:solidFill>
              </a:rPr>
              <a:t>                </a:t>
            </a:r>
            <a:r>
              <a:rPr lang="cs-CZ" b="1" dirty="0" err="1">
                <a:solidFill>
                  <a:srgbClr val="FF0000"/>
                </a:solidFill>
              </a:rPr>
              <a:t>eine</a:t>
            </a:r>
            <a:r>
              <a:rPr lang="cs-CZ" b="1" dirty="0">
                <a:solidFill>
                  <a:srgbClr val="FF0000"/>
                </a:solidFill>
              </a:rPr>
              <a:t>              </a:t>
            </a:r>
            <a:r>
              <a:rPr lang="cs-CZ" b="1" dirty="0" err="1">
                <a:solidFill>
                  <a:srgbClr val="FF0000"/>
                </a:solidFill>
              </a:rPr>
              <a:t>ein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48995" y="889222"/>
            <a:ext cx="621285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Mají kočku.</a:t>
            </a:r>
            <a:endParaRPr lang="cs-CZ" dirty="0"/>
          </a:p>
          <a:p>
            <a:r>
              <a:rPr lang="cs-CZ" sz="4800" dirty="0" err="1" smtClean="0"/>
              <a:t>Sie</a:t>
            </a:r>
            <a:r>
              <a:rPr lang="cs-CZ" sz="4800" dirty="0" smtClean="0"/>
              <a:t> </a:t>
            </a:r>
            <a:r>
              <a:rPr lang="cs-CZ" sz="4800" dirty="0" err="1" smtClean="0"/>
              <a:t>haben</a:t>
            </a:r>
            <a:r>
              <a:rPr lang="cs-CZ" sz="4800" dirty="0" smtClean="0"/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eine</a:t>
            </a:r>
            <a:r>
              <a:rPr lang="cs-CZ" sz="4800" dirty="0" smtClean="0"/>
              <a:t> </a:t>
            </a:r>
            <a:r>
              <a:rPr lang="cs-CZ" sz="4800" dirty="0" err="1" smtClean="0"/>
              <a:t>Katze</a:t>
            </a:r>
            <a:r>
              <a:rPr lang="cs-CZ" sz="4800" dirty="0" smtClean="0"/>
              <a:t>.</a:t>
            </a:r>
          </a:p>
          <a:p>
            <a:endParaRPr lang="cs-CZ" sz="4800" dirty="0"/>
          </a:p>
          <a:p>
            <a:r>
              <a:rPr lang="cs-CZ" sz="4800" dirty="0" smtClean="0"/>
              <a:t>Má auto.</a:t>
            </a:r>
          </a:p>
          <a:p>
            <a:r>
              <a:rPr lang="cs-CZ" sz="4800" dirty="0" smtClean="0"/>
              <a:t>Er </a:t>
            </a:r>
            <a:r>
              <a:rPr lang="cs-CZ" sz="4800" dirty="0" err="1" smtClean="0"/>
              <a:t>hat</a:t>
            </a:r>
            <a:r>
              <a:rPr lang="cs-CZ" sz="4800" dirty="0" smtClean="0"/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ein</a:t>
            </a:r>
            <a:r>
              <a:rPr lang="cs-CZ" sz="4800" dirty="0" smtClean="0"/>
              <a:t> Auto.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830490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8DP\AppData\Local\Microsoft\Windows\Temporary Internet Files\Content.IE5\C34S8IWG\MP900427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107" y="1181087"/>
            <a:ext cx="1296144" cy="941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P\AppData\Local\Microsoft\Windows\Temporary Internet Files\Content.IE5\X2U9QJMX\MP900444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9166" y="1211054"/>
            <a:ext cx="864096" cy="1133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P\AppData\Local\Microsoft\Windows\Temporary Internet Files\Content.IE5\X2U9QJMX\MC9002950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4452" y="3180014"/>
            <a:ext cx="1139716" cy="101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P\AppData\Local\Microsoft\Windows\Temporary Internet Files\Content.IE5\EQCFFIT2\MC9001922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0536" y="3137625"/>
            <a:ext cx="1005017" cy="1067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P\AppData\Local\Microsoft\Windows\Temporary Internet Files\Content.IE5\EQCFFIT2\MC90044173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659" y="1015775"/>
            <a:ext cx="1343386" cy="1343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P\AppData\Local\Microsoft\Windows\Temporary Internet Files\Content.IE5\X2U9QJMX\MC90043709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514" y="4544119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P\AppData\Local\Microsoft\Windows\Temporary Internet Files\Content.IE5\F3WW7O1Y\MC90043305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046" y="1242239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P\AppData\Local\Microsoft\Windows\Temporary Internet Files\Content.IE5\X2U9QJMX\MC90025217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338" y="1341723"/>
            <a:ext cx="1236607" cy="872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DP\AppData\Local\Microsoft\Windows\Temporary Internet Files\Content.IE5\F3WW7O1Y\MC90029092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6944" y="4761094"/>
            <a:ext cx="1236308" cy="1216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P\AppData\Local\Microsoft\Windows\Temporary Internet Files\Content.IE5\C34S8IWG\MP90034151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932" y="2924944"/>
            <a:ext cx="696939" cy="977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DP\AppData\Local\Microsoft\Windows\Temporary Internet Files\Content.IE5\C34S8IWG\MP900174983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9345" y="3255432"/>
            <a:ext cx="1445801" cy="963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08DP\AppData\Local\Microsoft\Windows\Temporary Internet Files\Content.IE5\X2U9QJMX\MC900431568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079" y="4845096"/>
            <a:ext cx="1041526" cy="104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08DP\AppData\Local\Microsoft\Windows\Temporary Internet Files\Content.IE5\X2U9QJMX\MC900439798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1008" y="4943550"/>
            <a:ext cx="1004785" cy="100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08DP\AppData\Local\Microsoft\Windows\Temporary Internet Files\Content.IE5\X2U9QJMX\MP900390506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335" y="4742558"/>
            <a:ext cx="928988" cy="1302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4932" y="391332"/>
            <a:ext cx="27949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Was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hast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du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28434" y="461777"/>
            <a:ext cx="21675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habe</a:t>
            </a:r>
            <a:r>
              <a:rPr lang="cs-CZ" sz="2800" b="1" dirty="0" smtClean="0"/>
              <a:t> …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1657" y="2278145"/>
            <a:ext cx="1278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Katze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29964" y="2344708"/>
            <a:ext cx="10967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71008" y="2440830"/>
            <a:ext cx="1412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43789" y="2359161"/>
            <a:ext cx="1434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Schere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31086" y="2351358"/>
            <a:ext cx="1922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780" y="4135469"/>
            <a:ext cx="1622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Bleistift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14452" y="4219299"/>
            <a:ext cx="1575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Spitzer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82224" y="4299584"/>
            <a:ext cx="1008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</a:t>
            </a:r>
            <a:r>
              <a:rPr lang="cs-CZ" dirty="0" smtClean="0"/>
              <a:t> Heft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78761" y="4299584"/>
            <a:ext cx="16982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Papagei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667027" y="4291379"/>
            <a:ext cx="1093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</a:t>
            </a:r>
            <a:r>
              <a:rPr lang="cs-CZ" dirty="0" smtClean="0"/>
              <a:t> Buch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3079" y="5934065"/>
            <a:ext cx="12682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Maus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62576" y="5860212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</a:t>
            </a:r>
            <a:r>
              <a:rPr lang="cs-CZ" dirty="0" smtClean="0"/>
              <a:t> Auto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71008" y="6044878"/>
            <a:ext cx="1262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</a:t>
            </a:r>
            <a:r>
              <a:rPr lang="cs-CZ" dirty="0" smtClean="0"/>
              <a:t> Handy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74118" y="6163101"/>
            <a:ext cx="13740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eine</a:t>
            </a:r>
            <a:r>
              <a:rPr lang="cs-CZ" dirty="0" smtClean="0"/>
              <a:t> Blume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29142" y="6044878"/>
            <a:ext cx="1218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Lineal</a:t>
            </a:r>
            <a:endParaRPr lang="cs-CZ" dirty="0"/>
          </a:p>
        </p:txBody>
      </p:sp>
      <p:pic>
        <p:nvPicPr>
          <p:cNvPr id="1046" name="Picture 22" descr="C:\Users\08DP\AppData\Local\Microsoft\Windows\Temporary Internet Files\Content.IE5\F3WW7O1Y\MC90041048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765" y="3166881"/>
            <a:ext cx="1163337" cy="1189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194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134076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1710100"/>
            <a:ext cx="536864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/>
          </a:p>
          <a:p>
            <a:r>
              <a:rPr lang="cs-CZ" dirty="0" smtClean="0"/>
              <a:t>Text je dílem autora.</a:t>
            </a:r>
          </a:p>
          <a:p>
            <a:endParaRPr lang="cs-CZ" dirty="0"/>
          </a:p>
          <a:p>
            <a:r>
              <a:rPr lang="cs-CZ" dirty="0"/>
              <a:t>Obrázky jsou z otevřené galerie Microsoft Office.</a:t>
            </a:r>
          </a:p>
          <a:p>
            <a:r>
              <a:rPr lang="cs-CZ">
                <a:hlinkClick r:id="rId2"/>
              </a:rPr>
              <a:t>www.office.microsoft.com</a:t>
            </a:r>
            <a:endParaRPr lang="cs-CZ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21.11.2012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3397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</TotalTime>
  <Words>274</Words>
  <Application>Microsoft Office PowerPoint</Application>
  <PresentationFormat>Předvádění na obrazovce (4:3)</PresentationFormat>
  <Paragraphs>75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08DP</dc:creator>
  <cp:lastModifiedBy>08DP</cp:lastModifiedBy>
  <cp:revision>14</cp:revision>
  <dcterms:created xsi:type="dcterms:W3CDTF">2012-11-21T20:53:51Z</dcterms:created>
  <dcterms:modified xsi:type="dcterms:W3CDTF">2012-12-11T21:15:41Z</dcterms:modified>
</cp:coreProperties>
</file>