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0" r:id="rId2"/>
    <p:sldId id="305" r:id="rId3"/>
    <p:sldId id="306" r:id="rId4"/>
    <p:sldId id="307" r:id="rId5"/>
    <p:sldId id="308" r:id="rId6"/>
    <p:sldId id="309" r:id="rId7"/>
    <p:sldId id="29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  <a:srgbClr val="FFFF99"/>
    <a:srgbClr val="FF9900"/>
    <a:srgbClr val="99FF33"/>
    <a:srgbClr val="CCFF33"/>
    <a:srgbClr val="FFCCCC"/>
    <a:srgbClr val="FF9966"/>
    <a:srgbClr val="FF5050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3" autoAdjust="0"/>
    <p:restoredTop sz="96362" autoAdjust="0"/>
  </p:normalViewPr>
  <p:slideViewPr>
    <p:cSldViewPr>
      <p:cViewPr varScale="1">
        <p:scale>
          <a:sx n="67" d="100"/>
          <a:sy n="67" d="100"/>
        </p:scale>
        <p:origin x="-14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VY_32_INOVACE_19_ </a:t>
          </a:r>
          <a:r>
            <a:rPr lang="cs-CZ" sz="2000" dirty="0" smtClean="0"/>
            <a:t>Německý jazyk 7.-9.r.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Wohin</a:t>
          </a:r>
          <a:r>
            <a:rPr lang="cs-CZ" sz="2000" dirty="0" smtClean="0"/>
            <a:t> </a:t>
          </a:r>
          <a:r>
            <a:rPr lang="cs-CZ" sz="2000" dirty="0" err="1" smtClean="0"/>
            <a:t>gehst</a:t>
          </a:r>
          <a:r>
            <a:rPr lang="cs-CZ" sz="2000" dirty="0" smtClean="0"/>
            <a:t> </a:t>
          </a:r>
          <a:r>
            <a:rPr lang="cs-CZ" sz="2000" dirty="0" err="1" smtClean="0"/>
            <a:t>du</a:t>
          </a:r>
          <a:r>
            <a:rPr lang="cs-CZ" sz="2000" dirty="0" smtClean="0"/>
            <a:t>?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ScaleY="96354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ACB9A2-1E63-44F1-8257-28185A8E508B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CBA0990-D463-4E10-857F-8AA8EE472FCD}" type="presOf" srcId="{4C35D32F-0EAB-4CD7-82EE-45574DC2A586}" destId="{890E4F0B-2866-4A3F-A3C7-2A14B1797930}" srcOrd="1" destOrd="0" presId="urn:microsoft.com/office/officeart/2005/8/layout/target3"/>
    <dgm:cxn modelId="{A580B669-2036-4421-B9AC-A88448C71E8A}" type="presOf" srcId="{B651F6E3-6281-48DB-9319-2AEAFDAE7572}" destId="{6BB5E863-4638-4E1D-BFDE-399D028AC4ED}" srcOrd="1" destOrd="0" presId="urn:microsoft.com/office/officeart/2005/8/layout/target3"/>
    <dgm:cxn modelId="{0D880AEC-359F-48FE-BC04-BD1FBAF87CB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3B8E4E9-E2E4-4ABA-9275-4133BE03C201}" type="presOf" srcId="{757F3AB3-0718-4624-B441-E567A8F0AB56}" destId="{333A1088-737F-45CB-B68E-254E46348037}" srcOrd="0" destOrd="0" presId="urn:microsoft.com/office/officeart/2005/8/layout/target3"/>
    <dgm:cxn modelId="{560D47CD-0669-4DA2-80FA-F635405253BF}" type="presOf" srcId="{D8197B8C-B260-4A16-BDF4-0947B075E274}" destId="{25B08C86-7E15-44DC-BE7F-FFB55DD49D12}" srcOrd="0" destOrd="0" presId="urn:microsoft.com/office/officeart/2005/8/layout/target3"/>
    <dgm:cxn modelId="{0378D0CC-1CD0-4FFE-95D0-0735FF09D00A}" type="presOf" srcId="{D8197B8C-B260-4A16-BDF4-0947B075E274}" destId="{5A5FFA88-C948-4069-8E93-59FA12366E83}" srcOrd="1" destOrd="0" presId="urn:microsoft.com/office/officeart/2005/8/layout/target3"/>
    <dgm:cxn modelId="{8505F872-6C38-49AF-82DA-ACC211F5E002}" type="presOf" srcId="{D1B46980-6531-4606-95E6-44980827E919}" destId="{6140AFEC-043D-4C43-A2F9-D0F5331DF3A3}" srcOrd="0" destOrd="0" presId="urn:microsoft.com/office/officeart/2005/8/layout/target3"/>
    <dgm:cxn modelId="{F4271646-DD68-491E-BC48-49BFB310714D}" type="presOf" srcId="{B651F6E3-6281-48DB-9319-2AEAFDAE7572}" destId="{619D679B-A015-4ECF-8348-D1034C574F40}" srcOrd="0" destOrd="0" presId="urn:microsoft.com/office/officeart/2005/8/layout/target3"/>
    <dgm:cxn modelId="{8A0B6FF7-B2EC-48ED-AA2C-0608292E7B2C}" type="presOf" srcId="{D1B46980-6531-4606-95E6-44980827E919}" destId="{2BE915AB-18AA-4053-B92C-3BFC9ED204BB}" srcOrd="1" destOrd="0" presId="urn:microsoft.com/office/officeart/2005/8/layout/target3"/>
    <dgm:cxn modelId="{08F8A0F9-B10B-4A16-A63B-3CFAD03E085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F4E70C8-216B-4BAE-825A-40FB6FED4BF8}" type="presParOf" srcId="{333A1088-737F-45CB-B68E-254E46348037}" destId="{F5ABB229-8D3B-4694-996A-96F23CF14429}" srcOrd="0" destOrd="0" presId="urn:microsoft.com/office/officeart/2005/8/layout/target3"/>
    <dgm:cxn modelId="{556E9B3D-DFF2-4080-8093-2042A7C2B69C}" type="presParOf" srcId="{333A1088-737F-45CB-B68E-254E46348037}" destId="{F41139FD-01EE-4571-8B17-4FB00FC51163}" srcOrd="1" destOrd="0" presId="urn:microsoft.com/office/officeart/2005/8/layout/target3"/>
    <dgm:cxn modelId="{44B9A23A-6A1A-4265-91C0-8B5D23753322}" type="presParOf" srcId="{333A1088-737F-45CB-B68E-254E46348037}" destId="{D005CE8C-CC26-4C3E-AC11-E15060ECD759}" srcOrd="2" destOrd="0" presId="urn:microsoft.com/office/officeart/2005/8/layout/target3"/>
    <dgm:cxn modelId="{CB5A28CE-534D-49F9-A625-06D6EE60C7FC}" type="presParOf" srcId="{333A1088-737F-45CB-B68E-254E46348037}" destId="{2C702D82-9B77-49B7-9568-BB8EB47C3372}" srcOrd="3" destOrd="0" presId="urn:microsoft.com/office/officeart/2005/8/layout/target3"/>
    <dgm:cxn modelId="{407582B5-689C-47C2-846D-E288890716D2}" type="presParOf" srcId="{333A1088-737F-45CB-B68E-254E46348037}" destId="{A52A0455-90FF-4808-ABD0-F02540D31D5A}" srcOrd="4" destOrd="0" presId="urn:microsoft.com/office/officeart/2005/8/layout/target3"/>
    <dgm:cxn modelId="{8E6E9542-7B01-4996-A918-8B1DE862BBFC}" type="presParOf" srcId="{333A1088-737F-45CB-B68E-254E46348037}" destId="{6140AFEC-043D-4C43-A2F9-D0F5331DF3A3}" srcOrd="5" destOrd="0" presId="urn:microsoft.com/office/officeart/2005/8/layout/target3"/>
    <dgm:cxn modelId="{41A7A38D-D192-46EF-8FA3-59BE5EEDFD02}" type="presParOf" srcId="{333A1088-737F-45CB-B68E-254E46348037}" destId="{9358AC05-5D7D-4327-9F80-1AD486AEA664}" srcOrd="6" destOrd="0" presId="urn:microsoft.com/office/officeart/2005/8/layout/target3"/>
    <dgm:cxn modelId="{70616E9C-C5C9-451C-BE77-8AD578938301}" type="presParOf" srcId="{333A1088-737F-45CB-B68E-254E46348037}" destId="{313FC574-E1CD-4FB4-B054-0B805CE0447D}" srcOrd="7" destOrd="0" presId="urn:microsoft.com/office/officeart/2005/8/layout/target3"/>
    <dgm:cxn modelId="{F83CBFB8-D2C6-46F6-AAE0-2B7AC662D719}" type="presParOf" srcId="{333A1088-737F-45CB-B68E-254E46348037}" destId="{619D679B-A015-4ECF-8348-D1034C574F40}" srcOrd="8" destOrd="0" presId="urn:microsoft.com/office/officeart/2005/8/layout/target3"/>
    <dgm:cxn modelId="{94054B1C-DAF5-4523-B49C-B5CD961EA979}" type="presParOf" srcId="{333A1088-737F-45CB-B68E-254E46348037}" destId="{322283A8-4A27-4CDA-BAE3-F381106A9174}" srcOrd="9" destOrd="0" presId="urn:microsoft.com/office/officeart/2005/8/layout/target3"/>
    <dgm:cxn modelId="{A0334649-B9C9-4A99-BE6F-867DC88E667B}" type="presParOf" srcId="{333A1088-737F-45CB-B68E-254E46348037}" destId="{FFC9F71D-1B4F-4AD9-A4A6-86ADEFC8AF5C}" srcOrd="10" destOrd="0" presId="urn:microsoft.com/office/officeart/2005/8/layout/target3"/>
    <dgm:cxn modelId="{5F474393-05D8-477B-88E1-402819C133BF}" type="presParOf" srcId="{333A1088-737F-45CB-B68E-254E46348037}" destId="{25B08C86-7E15-44DC-BE7F-FFB55DD49D12}" srcOrd="11" destOrd="0" presId="urn:microsoft.com/office/officeart/2005/8/layout/target3"/>
    <dgm:cxn modelId="{FA49851D-FA5F-473B-825F-27128AFBE816}" type="presParOf" srcId="{333A1088-737F-45CB-B68E-254E46348037}" destId="{76644BE8-9D7C-4C09-B250-3D10AF48CBB7}" srcOrd="12" destOrd="0" presId="urn:microsoft.com/office/officeart/2005/8/layout/target3"/>
    <dgm:cxn modelId="{46181176-46C7-4270-B32E-E57521DC3E17}" type="presParOf" srcId="{333A1088-737F-45CB-B68E-254E46348037}" destId="{EE85B701-7295-41C0-BA7A-34D3756A2AE6}" srcOrd="13" destOrd="0" presId="urn:microsoft.com/office/officeart/2005/8/layout/target3"/>
    <dgm:cxn modelId="{1339BEF4-9740-4CB5-B71A-2116E1750106}" type="presParOf" srcId="{333A1088-737F-45CB-B68E-254E46348037}" destId="{8BEBB6EC-1DAA-4CAC-8A25-BC0FCBD5DBD5}" srcOrd="14" destOrd="0" presId="urn:microsoft.com/office/officeart/2005/8/layout/target3"/>
    <dgm:cxn modelId="{80472B52-F501-4A2B-9C34-5A642AA9759F}" type="presParOf" srcId="{333A1088-737F-45CB-B68E-254E46348037}" destId="{AED2198E-93D5-4001-81B4-73124B309672}" srcOrd="15" destOrd="0" presId="urn:microsoft.com/office/officeart/2005/8/layout/target3"/>
    <dgm:cxn modelId="{5BB65DFB-785D-4203-AA6E-55B4A70A7F43}" type="presParOf" srcId="{333A1088-737F-45CB-B68E-254E46348037}" destId="{2BE915AB-18AA-4053-B92C-3BFC9ED204BB}" srcOrd="16" destOrd="0" presId="urn:microsoft.com/office/officeart/2005/8/layout/target3"/>
    <dgm:cxn modelId="{FB6E39D6-4271-4F45-AFED-EC6348EF0D11}" type="presParOf" srcId="{333A1088-737F-45CB-B68E-254E46348037}" destId="{6BB5E863-4638-4E1D-BFDE-399D028AC4ED}" srcOrd="17" destOrd="0" presId="urn:microsoft.com/office/officeart/2005/8/layout/target3"/>
    <dgm:cxn modelId="{A0C768CE-C673-499E-AA6C-9AF7EE1E4068}" type="presParOf" srcId="{333A1088-737F-45CB-B68E-254E46348037}" destId="{5A5FFA88-C948-4069-8E93-59FA12366E83}" srcOrd="18" destOrd="0" presId="urn:microsoft.com/office/officeart/2005/8/layout/target3"/>
    <dgm:cxn modelId="{69107A18-2867-45EE-8458-DD54AEA759E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193931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VY_32_INOVACE_19_ </a:t>
          </a:r>
          <a:r>
            <a:rPr lang="cs-CZ" sz="2000" kern="1200" dirty="0" smtClean="0"/>
            <a:t>Německý jazyk 7.-9.r.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Wohin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gehst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du</a:t>
          </a:r>
          <a:r>
            <a:rPr lang="cs-CZ" sz="2000" kern="1200" dirty="0" smtClean="0"/>
            <a:t>?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B1CDFA-3840-4228-926F-CD6BAE0BD8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40426"/>
      </p:ext>
    </p:extLst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25E234-E24C-44A5-AFC5-F97B7DEAF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7250"/>
      </p:ext>
    </p:extLst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2FB648-B4DF-4013-96B8-CD9AF520B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799448"/>
      </p:ext>
    </p:extLst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54D4F2-3E96-488A-9370-67546460B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992120"/>
      </p:ext>
    </p:extLst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48A507-CC55-4618-AF65-A69ADE399C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171434"/>
      </p:ext>
    </p:extLst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D6BC63-73FD-4E7C-A370-C2322115E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291473"/>
      </p:ext>
    </p:extLst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2765C0-799D-4E93-98C4-F32DADB312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322357"/>
      </p:ext>
    </p:extLst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C7136B-068D-4CB8-BD86-FFB4F54AA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038687"/>
      </p:ext>
    </p:extLst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D287D3-1F81-4BFC-A62E-78A3032951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960453"/>
      </p:ext>
    </p:extLst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0A453B-138F-483D-8CA3-FF2390C5A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902394"/>
      </p:ext>
    </p:extLst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94C74-698D-4108-9E81-9DB4E4355D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132608"/>
      </p:ext>
    </p:extLst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9C61AEC7-C493-42BF-B194-D4FA9956A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cs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18" Type="http://schemas.openxmlformats.org/officeDocument/2006/relationships/image" Target="../media/image1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12" Type="http://schemas.openxmlformats.org/officeDocument/2006/relationships/image" Target="../media/image13.wmf"/><Relationship Id="rId17" Type="http://schemas.openxmlformats.org/officeDocument/2006/relationships/image" Target="../media/image18.jpeg"/><Relationship Id="rId2" Type="http://schemas.openxmlformats.org/officeDocument/2006/relationships/image" Target="../media/image3.jpeg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19" Type="http://schemas.openxmlformats.org/officeDocument/2006/relationships/image" Target="../media/image20.jpeg"/><Relationship Id="rId4" Type="http://schemas.openxmlformats.org/officeDocument/2006/relationships/image" Target="../media/image5.wmf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19488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08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272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785349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Tato prezentace je určena k procvičení  používání 4. pádu  po předložkách.</a:t>
            </a:r>
          </a:p>
          <a:p>
            <a:r>
              <a:rPr lang="cs-CZ" dirty="0" smtClean="0"/>
              <a:t>Seznámí se také s výjimkami. </a:t>
            </a:r>
          </a:p>
          <a:p>
            <a:r>
              <a:rPr lang="cs-CZ" dirty="0" smtClean="0"/>
              <a:t>Správná řešení se objeví po kliknutí.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826947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717032"/>
            <a:ext cx="816358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WOHIN GEHST DU?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19755031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9109" y="404664"/>
            <a:ext cx="4025782" cy="707886"/>
          </a:xfrm>
          <a:prstGeom prst="rect">
            <a:avLst/>
          </a:prstGeom>
          <a:solidFill>
            <a:schemeClr val="accent1">
              <a:lumMod val="90000"/>
              <a:lumOff val="1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Wohin</a:t>
            </a:r>
            <a:r>
              <a:rPr lang="cs-CZ" sz="4000" dirty="0" smtClean="0"/>
              <a:t> </a:t>
            </a:r>
            <a:r>
              <a:rPr lang="cs-CZ" sz="4000" dirty="0" err="1" smtClean="0"/>
              <a:t>gehst</a:t>
            </a:r>
            <a:r>
              <a:rPr lang="cs-CZ" sz="4000" dirty="0" smtClean="0"/>
              <a:t> </a:t>
            </a:r>
            <a:r>
              <a:rPr lang="cs-CZ" sz="4000" dirty="0" err="1" smtClean="0"/>
              <a:t>du</a:t>
            </a:r>
            <a:r>
              <a:rPr lang="cs-CZ" sz="4000" dirty="0" smtClean="0"/>
              <a:t>?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3952" y="1526552"/>
            <a:ext cx="19543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gehe</a:t>
            </a:r>
            <a:endParaRPr lang="cs-CZ" sz="36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44008" y="5517579"/>
            <a:ext cx="3958831" cy="120032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>
            <a:spAutoFit/>
          </a:bodyPr>
          <a:lstStyle/>
          <a:p>
            <a:pPr lvl="0" fontAlgn="auto">
              <a:spcBef>
                <a:spcPts val="0"/>
              </a:spcBef>
              <a:spcAft>
                <a:spcPts val="0"/>
              </a:spcAft>
            </a:pPr>
            <a:r>
              <a:rPr lang="cs-CZ" b="1" dirty="0" smtClean="0">
                <a:solidFill>
                  <a:srgbClr val="0070C0"/>
                </a:solidFill>
                <a:latin typeface="Rockwell"/>
                <a:cs typeface="+mn-cs"/>
              </a:rPr>
              <a:t>    </a:t>
            </a:r>
            <a:r>
              <a:rPr lang="cs-CZ" b="1" dirty="0" smtClean="0">
                <a:solidFill>
                  <a:srgbClr val="002060"/>
                </a:solidFill>
                <a:latin typeface="Rockwell"/>
                <a:cs typeface="+mn-cs"/>
              </a:rPr>
              <a:t>1.   </a:t>
            </a:r>
            <a:r>
              <a:rPr lang="cs-CZ" b="1" i="1" dirty="0" smtClean="0">
                <a:solidFill>
                  <a:srgbClr val="002060"/>
                </a:solidFill>
                <a:latin typeface="Rockwell"/>
                <a:cs typeface="+mn-cs"/>
              </a:rPr>
              <a:t>der</a:t>
            </a:r>
            <a:r>
              <a:rPr lang="cs-CZ" b="1" i="1" dirty="0" smtClean="0">
                <a:solidFill>
                  <a:srgbClr val="0070C0"/>
                </a:solidFill>
                <a:latin typeface="Rockwell"/>
                <a:cs typeface="+mn-cs"/>
              </a:rPr>
              <a:t>         </a:t>
            </a:r>
            <a:r>
              <a:rPr lang="cs-CZ" b="1" i="1" dirty="0" err="1" smtClean="0">
                <a:solidFill>
                  <a:srgbClr val="FF0000"/>
                </a:solidFill>
                <a:latin typeface="Rockwell"/>
                <a:cs typeface="+mn-cs"/>
              </a:rPr>
              <a:t>die</a:t>
            </a:r>
            <a:r>
              <a:rPr lang="cs-CZ" b="1" i="1" dirty="0" smtClean="0">
                <a:solidFill>
                  <a:srgbClr val="0070C0"/>
                </a:solidFill>
                <a:latin typeface="Rockwell"/>
                <a:cs typeface="+mn-cs"/>
              </a:rPr>
              <a:t>           </a:t>
            </a:r>
            <a:r>
              <a:rPr lang="cs-CZ" b="1" i="1" dirty="0" err="1" smtClean="0">
                <a:solidFill>
                  <a:schemeClr val="tx2">
                    <a:lumMod val="75000"/>
                  </a:schemeClr>
                </a:solidFill>
                <a:latin typeface="Rockwell"/>
                <a:cs typeface="+mn-cs"/>
              </a:rPr>
              <a:t>das</a:t>
            </a:r>
            <a:endParaRPr lang="cs-CZ" b="1" i="1" dirty="0">
              <a:solidFill>
                <a:schemeClr val="tx2">
                  <a:lumMod val="75000"/>
                </a:schemeClr>
              </a:solidFill>
              <a:latin typeface="Rockwell"/>
              <a:cs typeface="+mn-cs"/>
            </a:endParaRPr>
          </a:p>
          <a:p>
            <a:pPr lvl="0" fontAlgn="auto">
              <a:spcBef>
                <a:spcPts val="0"/>
              </a:spcBef>
              <a:spcAft>
                <a:spcPts val="0"/>
              </a:spcAft>
            </a:pPr>
            <a:r>
              <a:rPr lang="cs-CZ" b="1" i="1" dirty="0">
                <a:solidFill>
                  <a:prstClr val="black"/>
                </a:solidFill>
                <a:latin typeface="Rockwell"/>
                <a:cs typeface="+mn-cs"/>
              </a:rPr>
              <a:t>    </a:t>
            </a:r>
            <a:r>
              <a:rPr lang="cs-CZ" b="1" i="1" dirty="0" smtClean="0">
                <a:solidFill>
                  <a:prstClr val="black"/>
                </a:solidFill>
                <a:latin typeface="Rockwell"/>
                <a:cs typeface="+mn-cs"/>
              </a:rPr>
              <a:t>2.   </a:t>
            </a:r>
            <a:r>
              <a:rPr lang="cs-CZ" b="1" i="1" dirty="0" smtClean="0">
                <a:solidFill>
                  <a:srgbClr val="002060"/>
                </a:solidFill>
                <a:latin typeface="Rockwell"/>
                <a:cs typeface="+mn-cs"/>
              </a:rPr>
              <a:t>des</a:t>
            </a:r>
            <a:r>
              <a:rPr lang="cs-CZ" b="1" i="1" dirty="0" smtClean="0">
                <a:solidFill>
                  <a:prstClr val="black"/>
                </a:solidFill>
                <a:latin typeface="Rockwell"/>
                <a:cs typeface="+mn-cs"/>
              </a:rPr>
              <a:t>         </a:t>
            </a:r>
            <a:r>
              <a:rPr lang="cs-CZ" b="1" i="1" dirty="0" smtClean="0">
                <a:solidFill>
                  <a:srgbClr val="FF0000"/>
                </a:solidFill>
                <a:latin typeface="Rockwell"/>
                <a:cs typeface="+mn-cs"/>
              </a:rPr>
              <a:t>der </a:t>
            </a:r>
            <a:r>
              <a:rPr lang="cs-CZ" b="1" i="1" dirty="0" smtClean="0">
                <a:solidFill>
                  <a:prstClr val="black"/>
                </a:solidFill>
                <a:latin typeface="Rockwell"/>
                <a:cs typeface="+mn-cs"/>
              </a:rPr>
              <a:t>         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  <a:latin typeface="Rockwell"/>
                <a:cs typeface="+mn-cs"/>
              </a:rPr>
              <a:t>des</a:t>
            </a:r>
            <a:endParaRPr lang="cs-CZ" b="1" i="1" dirty="0">
              <a:solidFill>
                <a:schemeClr val="tx2">
                  <a:lumMod val="75000"/>
                </a:schemeClr>
              </a:solidFill>
              <a:latin typeface="Rockwell"/>
              <a:cs typeface="+mn-cs"/>
            </a:endParaRPr>
          </a:p>
          <a:p>
            <a:pPr lvl="0" fontAlgn="auto">
              <a:spcBef>
                <a:spcPts val="0"/>
              </a:spcBef>
              <a:spcAft>
                <a:spcPts val="0"/>
              </a:spcAft>
            </a:pPr>
            <a:r>
              <a:rPr lang="cs-CZ" b="1" i="1" dirty="0">
                <a:solidFill>
                  <a:prstClr val="black"/>
                </a:solidFill>
                <a:latin typeface="Rockwell"/>
                <a:cs typeface="+mn-cs"/>
              </a:rPr>
              <a:t>    </a:t>
            </a:r>
            <a:r>
              <a:rPr lang="cs-CZ" b="1" i="1" dirty="0" smtClean="0">
                <a:solidFill>
                  <a:prstClr val="black"/>
                </a:solidFill>
                <a:latin typeface="Rockwell"/>
                <a:cs typeface="+mn-cs"/>
              </a:rPr>
              <a:t>3.   </a:t>
            </a:r>
            <a:r>
              <a:rPr lang="cs-CZ" b="1" i="1" dirty="0" smtClean="0">
                <a:solidFill>
                  <a:srgbClr val="002060"/>
                </a:solidFill>
                <a:latin typeface="Rockwell"/>
                <a:cs typeface="+mn-cs"/>
              </a:rPr>
              <a:t>dem</a:t>
            </a:r>
            <a:r>
              <a:rPr lang="cs-CZ" b="1" i="1" dirty="0" smtClean="0">
                <a:solidFill>
                  <a:srgbClr val="00B050"/>
                </a:solidFill>
                <a:latin typeface="Rockwell"/>
                <a:cs typeface="+mn-cs"/>
              </a:rPr>
              <a:t>       </a:t>
            </a:r>
            <a:r>
              <a:rPr lang="cs-CZ" b="1" i="1" dirty="0" smtClean="0">
                <a:solidFill>
                  <a:srgbClr val="FF0000"/>
                </a:solidFill>
                <a:latin typeface="Rockwell"/>
                <a:cs typeface="+mn-cs"/>
              </a:rPr>
              <a:t>der</a:t>
            </a:r>
            <a:r>
              <a:rPr lang="cs-CZ" b="1" i="1" dirty="0" smtClean="0">
                <a:solidFill>
                  <a:srgbClr val="00B050"/>
                </a:solidFill>
                <a:latin typeface="Rockwell"/>
                <a:cs typeface="+mn-cs"/>
              </a:rPr>
              <a:t>          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  <a:latin typeface="Rockwell"/>
                <a:cs typeface="+mn-cs"/>
              </a:rPr>
              <a:t>dem</a:t>
            </a:r>
            <a:endParaRPr lang="cs-CZ" b="1" i="1" dirty="0">
              <a:solidFill>
                <a:schemeClr val="tx2">
                  <a:lumMod val="75000"/>
                </a:schemeClr>
              </a:solidFill>
              <a:latin typeface="Rockwell"/>
              <a:cs typeface="+mn-cs"/>
            </a:endParaRPr>
          </a:p>
          <a:p>
            <a:pPr lvl="0" fontAlgn="auto">
              <a:spcBef>
                <a:spcPts val="0"/>
              </a:spcBef>
              <a:spcAft>
                <a:spcPts val="0"/>
              </a:spcAft>
            </a:pPr>
            <a:r>
              <a:rPr lang="cs-CZ" b="1" i="1" dirty="0">
                <a:solidFill>
                  <a:prstClr val="black"/>
                </a:solidFill>
                <a:latin typeface="Rockwell"/>
                <a:cs typeface="+mn-cs"/>
              </a:rPr>
              <a:t>    </a:t>
            </a:r>
            <a:r>
              <a:rPr lang="cs-CZ" b="1" i="1" dirty="0" smtClean="0">
                <a:solidFill>
                  <a:prstClr val="black"/>
                </a:solidFill>
                <a:latin typeface="Rockwell"/>
                <a:cs typeface="+mn-cs"/>
              </a:rPr>
              <a:t>4.   </a:t>
            </a:r>
            <a:r>
              <a:rPr lang="cs-CZ" b="1" i="1" dirty="0" smtClean="0">
                <a:solidFill>
                  <a:srgbClr val="002060"/>
                </a:solidFill>
                <a:latin typeface="Rockwell"/>
                <a:cs typeface="+mn-cs"/>
              </a:rPr>
              <a:t>den</a:t>
            </a:r>
            <a:r>
              <a:rPr lang="cs-CZ" b="1" i="1" dirty="0" smtClean="0">
                <a:solidFill>
                  <a:srgbClr val="FF0000"/>
                </a:solidFill>
                <a:latin typeface="Rockwell"/>
                <a:cs typeface="+mn-cs"/>
              </a:rPr>
              <a:t>         </a:t>
            </a:r>
            <a:r>
              <a:rPr lang="cs-CZ" b="1" dirty="0" err="1" smtClean="0">
                <a:solidFill>
                  <a:srgbClr val="FF0000"/>
                </a:solidFill>
                <a:latin typeface="Rockwell"/>
                <a:cs typeface="+mn-cs"/>
              </a:rPr>
              <a:t>die</a:t>
            </a:r>
            <a:r>
              <a:rPr lang="cs-CZ" b="1" dirty="0" smtClean="0">
                <a:solidFill>
                  <a:srgbClr val="FF0000"/>
                </a:solidFill>
                <a:latin typeface="Rockwell"/>
                <a:cs typeface="+mn-cs"/>
              </a:rPr>
              <a:t>         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latin typeface="Rockwell"/>
                <a:cs typeface="+mn-cs"/>
              </a:rPr>
              <a:t>das</a:t>
            </a:r>
            <a:endParaRPr lang="cs-CZ" dirty="0">
              <a:solidFill>
                <a:schemeClr val="tx2">
                  <a:lumMod val="75000"/>
                </a:schemeClr>
              </a:solidFill>
              <a:latin typeface="Rockwell"/>
              <a:cs typeface="+mn-cs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882600" y="167451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1556791"/>
            <a:ext cx="1467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4. pád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36264" y="2720380"/>
            <a:ext cx="227979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 klubu</a:t>
            </a:r>
          </a:p>
          <a:p>
            <a:endParaRPr lang="cs-CZ" sz="3200" dirty="0"/>
          </a:p>
          <a:p>
            <a:r>
              <a:rPr lang="cs-CZ" sz="3200" dirty="0" smtClean="0"/>
              <a:t>do kuchyně</a:t>
            </a:r>
          </a:p>
          <a:p>
            <a:endParaRPr lang="cs-CZ" sz="3200" dirty="0"/>
          </a:p>
          <a:p>
            <a:r>
              <a:rPr lang="cs-CZ" sz="3200" dirty="0" smtClean="0"/>
              <a:t>do kina</a:t>
            </a:r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65081" y="2720379"/>
            <a:ext cx="320472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in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den</a:t>
            </a:r>
            <a:r>
              <a:rPr lang="cs-CZ" sz="3200" dirty="0" smtClean="0"/>
              <a:t> Klub</a:t>
            </a:r>
          </a:p>
          <a:p>
            <a:endParaRPr lang="cs-CZ" sz="3200" dirty="0"/>
          </a:p>
          <a:p>
            <a:r>
              <a:rPr lang="cs-CZ" sz="3200" dirty="0" smtClean="0"/>
              <a:t>in </a:t>
            </a:r>
            <a:r>
              <a:rPr lang="cs-CZ" sz="3200" dirty="0" err="1" smtClean="0">
                <a:solidFill>
                  <a:srgbClr val="FF0000"/>
                </a:solidFill>
              </a:rPr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Küche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in </a:t>
            </a:r>
            <a:r>
              <a:rPr lang="cs-CZ" sz="3200" dirty="0" err="1" smtClean="0">
                <a:solidFill>
                  <a:srgbClr val="FFFF00"/>
                </a:solidFill>
              </a:rPr>
              <a:t>das</a:t>
            </a:r>
            <a:r>
              <a:rPr lang="cs-CZ" sz="3200" dirty="0">
                <a:solidFill>
                  <a:srgbClr val="FFFF00"/>
                </a:solidFill>
              </a:rPr>
              <a:t> = </a:t>
            </a:r>
            <a:r>
              <a:rPr lang="cs-CZ" sz="3200" dirty="0" err="1">
                <a:solidFill>
                  <a:srgbClr val="FFFF00"/>
                </a:solidFill>
              </a:rPr>
              <a:t>ins</a:t>
            </a:r>
            <a:r>
              <a:rPr lang="cs-CZ" sz="3200" dirty="0" smtClean="0"/>
              <a:t> Kino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3952" y="5517579"/>
            <a:ext cx="3630033" cy="1200329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Předložka </a:t>
            </a:r>
            <a:r>
              <a:rPr lang="cs-CZ" dirty="0" smtClean="0">
                <a:solidFill>
                  <a:srgbClr val="FF0000"/>
                </a:solidFill>
              </a:rPr>
              <a:t>in</a:t>
            </a:r>
            <a:r>
              <a:rPr lang="cs-CZ" dirty="0" smtClean="0"/>
              <a:t> patří mezi předložky,</a:t>
            </a:r>
          </a:p>
          <a:p>
            <a:r>
              <a:rPr lang="cs-CZ" dirty="0" smtClean="0"/>
              <a:t>které se pojí s 3. a 4. pádem: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Kde?     -       3. pád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Kam?    -        4. pád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99792" y="1556791"/>
            <a:ext cx="16658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chemeClr val="bg1">
                    <a:lumMod val="75000"/>
                  </a:schemeClr>
                </a:solidFill>
              </a:rPr>
              <a:t>KAM?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6090311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14779"/>
            <a:ext cx="4892686" cy="707886"/>
          </a:xfrm>
          <a:prstGeom prst="rect">
            <a:avLst/>
          </a:prstGeom>
          <a:solidFill>
            <a:schemeClr val="accent1">
              <a:lumMod val="75000"/>
              <a:lumOff val="2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Ale!!!       </a:t>
            </a:r>
            <a:r>
              <a:rPr lang="cs-CZ" sz="2800" dirty="0" err="1" smtClean="0">
                <a:solidFill>
                  <a:schemeClr val="bg1">
                    <a:lumMod val="75000"/>
                  </a:schemeClr>
                </a:solidFill>
              </a:rPr>
              <a:t>Ich</a:t>
            </a:r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bg1">
                    <a:lumMod val="75000"/>
                  </a:schemeClr>
                </a:solidFill>
              </a:rPr>
              <a:t>gehe</a:t>
            </a:r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</a:rPr>
              <a:t> (</a:t>
            </a:r>
            <a:r>
              <a:rPr lang="cs-CZ" sz="2800" dirty="0" err="1" smtClean="0">
                <a:solidFill>
                  <a:schemeClr val="bg1">
                    <a:lumMod val="75000"/>
                  </a:schemeClr>
                </a:solidFill>
              </a:rPr>
              <a:t>fahre</a:t>
            </a:r>
            <a:r>
              <a:rPr lang="cs-CZ" sz="2800" dirty="0" smtClean="0">
                <a:solidFill>
                  <a:schemeClr val="bg1">
                    <a:lumMod val="75000"/>
                  </a:schemeClr>
                </a:solidFill>
              </a:rPr>
              <a:t>)</a:t>
            </a:r>
            <a:endParaRPr lang="cs-CZ" sz="2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67944" y="1196752"/>
            <a:ext cx="1701748" cy="538609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na trénink  </a:t>
            </a: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 domů               </a:t>
            </a:r>
          </a:p>
          <a:p>
            <a:endParaRPr lang="cs-CZ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do školy </a:t>
            </a: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        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do práce         </a:t>
            </a:r>
          </a:p>
          <a:p>
            <a:endParaRPr lang="cs-CZ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na zahradu      </a:t>
            </a:r>
          </a:p>
          <a:p>
            <a:endParaRPr lang="cs-CZ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k moři  </a:t>
            </a: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           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na hory  </a:t>
            </a: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          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na ostrov </a:t>
            </a: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        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k Julii </a:t>
            </a:r>
          </a:p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              </a:t>
            </a:r>
            <a:endParaRPr lang="cs-CZ" dirty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bg1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 jezeru  </a:t>
            </a:r>
            <a:r>
              <a:rPr lang="cs-CZ" sz="20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  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6176" y="1196752"/>
            <a:ext cx="1582484" cy="535531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rgbClr val="FF0000"/>
                </a:solidFill>
              </a:rPr>
              <a:t>zum</a:t>
            </a:r>
            <a:r>
              <a:rPr lang="cs-CZ" dirty="0"/>
              <a:t> </a:t>
            </a:r>
            <a:r>
              <a:rPr lang="cs-CZ" dirty="0" err="1"/>
              <a:t>Training</a:t>
            </a:r>
            <a:endParaRPr lang="cs-CZ" dirty="0"/>
          </a:p>
          <a:p>
            <a:endParaRPr lang="cs-CZ" dirty="0"/>
          </a:p>
          <a:p>
            <a:r>
              <a:rPr lang="cs-CZ" dirty="0">
                <a:solidFill>
                  <a:schemeClr val="bg1">
                    <a:lumMod val="75000"/>
                  </a:schemeClr>
                </a:solidFill>
              </a:rPr>
              <a:t>nach</a:t>
            </a:r>
            <a:r>
              <a:rPr lang="cs-CZ" dirty="0"/>
              <a:t> </a:t>
            </a:r>
            <a:r>
              <a:rPr lang="cs-CZ" dirty="0" err="1" smtClean="0"/>
              <a:t>Hause</a:t>
            </a:r>
            <a:endParaRPr lang="cs-CZ" dirty="0" smtClean="0"/>
          </a:p>
          <a:p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zur</a:t>
            </a:r>
            <a:r>
              <a:rPr lang="cs-CZ" dirty="0"/>
              <a:t> </a:t>
            </a:r>
            <a:r>
              <a:rPr lang="cs-CZ" dirty="0" err="1" smtClean="0"/>
              <a:t>Schule</a:t>
            </a:r>
            <a:endParaRPr lang="cs-CZ" dirty="0" smtClean="0"/>
          </a:p>
          <a:p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zur</a:t>
            </a:r>
            <a:r>
              <a:rPr lang="cs-CZ" dirty="0"/>
              <a:t> </a:t>
            </a:r>
            <a:r>
              <a:rPr lang="cs-CZ" dirty="0" err="1"/>
              <a:t>Arbeit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in den </a:t>
            </a:r>
            <a:r>
              <a:rPr lang="cs-CZ" dirty="0" err="1" smtClean="0"/>
              <a:t>Garten</a:t>
            </a:r>
            <a:endParaRPr lang="cs-CZ" dirty="0" smtClean="0"/>
          </a:p>
          <a:p>
            <a:endParaRPr lang="cs-CZ" dirty="0"/>
          </a:p>
          <a:p>
            <a:r>
              <a:rPr lang="cs-CZ" dirty="0" err="1">
                <a:solidFill>
                  <a:srgbClr val="0070C0"/>
                </a:solidFill>
              </a:rPr>
              <a:t>ans</a:t>
            </a:r>
            <a:r>
              <a:rPr lang="cs-CZ" dirty="0"/>
              <a:t> </a:t>
            </a:r>
            <a:r>
              <a:rPr lang="cs-CZ" dirty="0" err="1" smtClean="0"/>
              <a:t>Meer</a:t>
            </a:r>
            <a:endParaRPr lang="cs-CZ" dirty="0" smtClean="0"/>
          </a:p>
          <a:p>
            <a:endParaRPr lang="cs-CZ" dirty="0"/>
          </a:p>
          <a:p>
            <a:r>
              <a:rPr lang="cs-CZ" dirty="0" err="1">
                <a:solidFill>
                  <a:schemeClr val="tx2">
                    <a:lumMod val="25000"/>
                  </a:schemeClr>
                </a:solidFill>
              </a:rPr>
              <a:t>ins</a:t>
            </a:r>
            <a:r>
              <a:rPr lang="cs-CZ" dirty="0">
                <a:solidFill>
                  <a:schemeClr val="tx2">
                    <a:lumMod val="25000"/>
                  </a:schemeClr>
                </a:solidFill>
              </a:rPr>
              <a:t> </a:t>
            </a:r>
            <a:r>
              <a:rPr lang="cs-CZ" dirty="0" err="1" smtClean="0"/>
              <a:t>Gebirge</a:t>
            </a:r>
            <a:endParaRPr lang="cs-CZ" dirty="0" smtClean="0"/>
          </a:p>
          <a:p>
            <a:endParaRPr lang="cs-CZ" dirty="0"/>
          </a:p>
          <a:p>
            <a:r>
              <a:rPr lang="cs-CZ" dirty="0" err="1">
                <a:solidFill>
                  <a:schemeClr val="accent6">
                    <a:lumMod val="75000"/>
                  </a:schemeClr>
                </a:solidFill>
              </a:rPr>
              <a:t>auf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6">
                    <a:lumMod val="7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cs-CZ" dirty="0" err="1" smtClean="0"/>
              <a:t>Insel</a:t>
            </a:r>
            <a:endParaRPr lang="cs-CZ" dirty="0" smtClean="0"/>
          </a:p>
          <a:p>
            <a:endParaRPr lang="cs-CZ" dirty="0"/>
          </a:p>
          <a:p>
            <a:r>
              <a:rPr lang="cs-CZ" dirty="0" err="1">
                <a:solidFill>
                  <a:srgbClr val="FF0000"/>
                </a:solidFill>
              </a:rPr>
              <a:t>zu</a:t>
            </a:r>
            <a:r>
              <a:rPr lang="cs-CZ" dirty="0"/>
              <a:t> </a:t>
            </a:r>
            <a:r>
              <a:rPr lang="cs-CZ" dirty="0" smtClean="0"/>
              <a:t>Julia</a:t>
            </a:r>
          </a:p>
          <a:p>
            <a:endParaRPr lang="cs-CZ" dirty="0"/>
          </a:p>
          <a:p>
            <a:r>
              <a:rPr lang="cs-CZ" dirty="0" err="1">
                <a:solidFill>
                  <a:srgbClr val="0070C0"/>
                </a:solidFill>
              </a:rPr>
              <a:t>an</a:t>
            </a:r>
            <a:r>
              <a:rPr lang="cs-CZ" dirty="0">
                <a:solidFill>
                  <a:srgbClr val="0070C0"/>
                </a:solidFill>
              </a:rPr>
              <a:t> den </a:t>
            </a:r>
            <a:r>
              <a:rPr lang="cs-CZ" dirty="0" err="1"/>
              <a:t>See</a:t>
            </a:r>
            <a:endParaRPr lang="cs-CZ" dirty="0"/>
          </a:p>
        </p:txBody>
      </p:sp>
      <p:pic>
        <p:nvPicPr>
          <p:cNvPr id="1026" name="Picture 2" descr="C:\Users\08DP\AppData\Local\Microsoft\Windows\Temporary Internet Files\Content.IE5\EMJY4NJA\MC9004421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2800350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993310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08DP\AppData\Local\Microsoft\Windows\Temporary Internet Files\Content.IE5\F3WW7O1Y\MP9004395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80" y="2020037"/>
            <a:ext cx="648072" cy="97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P\AppData\Local\Microsoft\Windows\Temporary Internet Files\Content.IE5\F3WW7O1Y\MC9002959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650" y="2267498"/>
            <a:ext cx="942519" cy="77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P\AppData\Local\Microsoft\Windows\Temporary Internet Files\Content.IE5\X2U9QJMX\MC9004063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733" y="3683371"/>
            <a:ext cx="1062235" cy="90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P\AppData\Local\Microsoft\Windows\Temporary Internet Files\Content.IE5\X2U9QJMX\MP9004051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0882" y="383650"/>
            <a:ext cx="699045" cy="104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P\AppData\Local\Microsoft\Windows\Temporary Internet Files\Content.IE5\C34S8IWG\MP9003996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845" y="3687030"/>
            <a:ext cx="1003526" cy="80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P\AppData\Local\Microsoft\Windows\Temporary Internet Files\Content.IE5\EQCFFIT2\MP90014503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682" y="5471499"/>
            <a:ext cx="1233882" cy="814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P\AppData\Local\Microsoft\Windows\Temporary Internet Files\Content.IE5\C34S8IWG\MP90040101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439" y="2253803"/>
            <a:ext cx="1002488" cy="801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P\AppData\Local\Microsoft\Windows\Temporary Internet Files\Content.IE5\F3WW7O1Y\MP90038556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412" y="5471499"/>
            <a:ext cx="1111577" cy="79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P\AppData\Local\Microsoft\Windows\Temporary Internet Files\Content.IE5\X2U9QJMX\MP90040322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5292283"/>
            <a:ext cx="1409824" cy="939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DP\AppData\Local\Microsoft\Windows\Temporary Internet Files\Content.IE5\EQCFFIT2\MP90043083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0354" y="5415042"/>
            <a:ext cx="1057238" cy="850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DP\AppData\Local\Microsoft\Windows\Temporary Internet Files\Content.IE5\EQCFFIT2\MC9002962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009" y="3636245"/>
            <a:ext cx="894807" cy="889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DP\AppData\Local\Microsoft\Windows\Temporary Internet Files\Content.IE5\X2U9QJMX\MP900401345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45" y="2088549"/>
            <a:ext cx="1251032" cy="83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DP\AppData\Local\Microsoft\Windows\Temporary Internet Files\Content.IE5\X2U9QJMX\MP90043079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14" y="3621688"/>
            <a:ext cx="692051" cy="90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DP\AppData\Local\Microsoft\Windows\Temporary Internet Files\Content.IE5\X2U9QJMX\MP900442456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809" y="2253802"/>
            <a:ext cx="1116839" cy="74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08DP\AppData\Local\Microsoft\Windows\Temporary Internet Files\Content.IE5\C34S8IWG\MC900060382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215" y="3636245"/>
            <a:ext cx="932438" cy="939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08DP\AppData\Local\Microsoft\Windows\Temporary Internet Files\Content.IE5\SJF7PJEU\MP900414091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912" y="383650"/>
            <a:ext cx="1056682" cy="1056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08DP\AppData\Local\Microsoft\Windows\Temporary Internet Files\Content.IE5\SJF7PJEU\MC900089684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574" y="5353401"/>
            <a:ext cx="877595" cy="97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08DP\AppData\Local\Microsoft\Windows\Temporary Internet Files\Content.IE5\EQ7WW29D\MP900400476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845" y="480417"/>
            <a:ext cx="640256" cy="959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1241" y="156522"/>
            <a:ext cx="1159292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Antworte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1822" y="678942"/>
            <a:ext cx="2706831" cy="369332"/>
          </a:xfrm>
          <a:prstGeom prst="rect">
            <a:avLst/>
          </a:prstGeom>
          <a:solidFill>
            <a:schemeClr val="accent1">
              <a:lumMod val="90000"/>
              <a:lumOff val="1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gehst</a:t>
            </a:r>
            <a:r>
              <a:rPr lang="cs-CZ" dirty="0" smtClean="0"/>
              <a:t> (</a:t>
            </a:r>
            <a:r>
              <a:rPr lang="cs-CZ" dirty="0" err="1" smtClean="0"/>
              <a:t>fährst</a:t>
            </a:r>
            <a:r>
              <a:rPr lang="cs-CZ" dirty="0" smtClean="0"/>
              <a:t>) </a:t>
            </a:r>
            <a:r>
              <a:rPr lang="cs-CZ" dirty="0" err="1" smtClean="0"/>
              <a:t>du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68412" y="1326586"/>
            <a:ext cx="1813317" cy="369332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(</a:t>
            </a:r>
            <a:r>
              <a:rPr lang="cs-CZ" dirty="0" err="1" smtClean="0"/>
              <a:t>fahre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57704" y="1547500"/>
            <a:ext cx="16169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2"/>
                </a:solidFill>
              </a:rPr>
              <a:t>in den </a:t>
            </a:r>
            <a:r>
              <a:rPr lang="cs-CZ" sz="1600" dirty="0" err="1" smtClean="0">
                <a:solidFill>
                  <a:schemeClr val="bg2"/>
                </a:solidFill>
              </a:rPr>
              <a:t>Tanzklub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78912" y="1547500"/>
            <a:ext cx="13115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solidFill>
                  <a:schemeClr val="bg2"/>
                </a:solidFill>
              </a:rPr>
              <a:t>i</a:t>
            </a:r>
            <a:r>
              <a:rPr lang="cs-CZ" sz="1600" dirty="0" smtClean="0">
                <a:solidFill>
                  <a:schemeClr val="bg2"/>
                </a:solidFill>
              </a:rPr>
              <a:t>n </a:t>
            </a:r>
            <a:r>
              <a:rPr lang="cs-CZ" sz="1600" dirty="0" err="1" smtClean="0">
                <a:solidFill>
                  <a:schemeClr val="bg2"/>
                </a:solidFill>
              </a:rPr>
              <a:t>die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Küche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18206" y="1547500"/>
            <a:ext cx="122180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2"/>
                </a:solidFill>
              </a:rPr>
              <a:t>in den Park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8345" y="3055793"/>
            <a:ext cx="12907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>
                <a:solidFill>
                  <a:schemeClr val="bg2"/>
                </a:solidFill>
              </a:rPr>
              <a:t>a</a:t>
            </a:r>
            <a:r>
              <a:rPr lang="cs-CZ" sz="1600" dirty="0" err="1" smtClean="0">
                <a:solidFill>
                  <a:schemeClr val="bg2"/>
                </a:solidFill>
              </a:rPr>
              <a:t>uf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die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Insel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27109" y="3055793"/>
            <a:ext cx="11528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chemeClr val="bg2"/>
                </a:solidFill>
              </a:rPr>
              <a:t>zur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Schule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04650" y="3064155"/>
            <a:ext cx="9124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>
                <a:solidFill>
                  <a:schemeClr val="bg2"/>
                </a:solidFill>
              </a:rPr>
              <a:t>i</a:t>
            </a:r>
            <a:r>
              <a:rPr lang="cs-CZ" sz="1600" dirty="0" err="1" smtClean="0">
                <a:solidFill>
                  <a:schemeClr val="bg2"/>
                </a:solidFill>
              </a:rPr>
              <a:t>ns</a:t>
            </a:r>
            <a:r>
              <a:rPr lang="cs-CZ" sz="1600" dirty="0" smtClean="0">
                <a:solidFill>
                  <a:schemeClr val="bg2"/>
                </a:solidFill>
              </a:rPr>
              <a:t> Kino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28636" y="3064155"/>
            <a:ext cx="10406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>
                <a:solidFill>
                  <a:schemeClr val="bg2"/>
                </a:solidFill>
              </a:rPr>
              <a:t>a</a:t>
            </a:r>
            <a:r>
              <a:rPr lang="cs-CZ" sz="1600" dirty="0" err="1" smtClean="0">
                <a:solidFill>
                  <a:schemeClr val="bg2"/>
                </a:solidFill>
              </a:rPr>
              <a:t>ns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Meer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1919" y="4580423"/>
            <a:ext cx="13579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chemeClr val="bg2"/>
                </a:solidFill>
              </a:rPr>
              <a:t>zum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Training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75241" y="4558243"/>
            <a:ext cx="12105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>
                <a:solidFill>
                  <a:schemeClr val="bg2"/>
                </a:solidFill>
              </a:rPr>
              <a:t>i</a:t>
            </a:r>
            <a:r>
              <a:rPr lang="cs-CZ" sz="1600" dirty="0" err="1" smtClean="0">
                <a:solidFill>
                  <a:schemeClr val="bg2"/>
                </a:solidFill>
              </a:rPr>
              <a:t>ns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Konzert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47136" y="4502496"/>
            <a:ext cx="14157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2"/>
                </a:solidFill>
              </a:rPr>
              <a:t>in </a:t>
            </a:r>
            <a:r>
              <a:rPr lang="cs-CZ" sz="1600" dirty="0" err="1" smtClean="0">
                <a:solidFill>
                  <a:schemeClr val="bg2"/>
                </a:solidFill>
              </a:rPr>
              <a:t>die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Garage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65984" y="4529428"/>
            <a:ext cx="12590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2"/>
                </a:solidFill>
              </a:rPr>
              <a:t>in den </a:t>
            </a:r>
            <a:r>
              <a:rPr lang="cs-CZ" sz="1600" dirty="0" err="1" smtClean="0">
                <a:solidFill>
                  <a:schemeClr val="bg2"/>
                </a:solidFill>
              </a:rPr>
              <a:t>Wald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21642" y="4580423"/>
            <a:ext cx="12068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solidFill>
                  <a:schemeClr val="bg2"/>
                </a:solidFill>
              </a:rPr>
              <a:t>ins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Theater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2211" y="6301071"/>
            <a:ext cx="12330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>
                <a:solidFill>
                  <a:schemeClr val="bg2"/>
                </a:solidFill>
              </a:rPr>
              <a:t>i</a:t>
            </a:r>
            <a:r>
              <a:rPr lang="cs-CZ" sz="1600" dirty="0" err="1" smtClean="0">
                <a:solidFill>
                  <a:schemeClr val="bg2"/>
                </a:solidFill>
              </a:rPr>
              <a:t>ns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Gebirge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98318" y="6327123"/>
            <a:ext cx="10517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>
                <a:solidFill>
                  <a:schemeClr val="bg2"/>
                </a:solidFill>
              </a:rPr>
              <a:t>zur</a:t>
            </a:r>
            <a:r>
              <a:rPr lang="cs-CZ" sz="1600" dirty="0">
                <a:solidFill>
                  <a:schemeClr val="bg2"/>
                </a:solidFill>
              </a:rPr>
              <a:t> </a:t>
            </a:r>
            <a:r>
              <a:rPr lang="cs-CZ" sz="1600" dirty="0" err="1">
                <a:solidFill>
                  <a:schemeClr val="bg2"/>
                </a:solidFill>
              </a:rPr>
              <a:t>Arbeit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30762" y="3064155"/>
            <a:ext cx="12779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2"/>
                </a:solidFill>
              </a:rPr>
              <a:t>nach </a:t>
            </a:r>
            <a:r>
              <a:rPr lang="cs-CZ" sz="1600" dirty="0" err="1" smtClean="0">
                <a:solidFill>
                  <a:schemeClr val="bg2"/>
                </a:solidFill>
              </a:rPr>
              <a:t>Hause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37567" y="6336998"/>
            <a:ext cx="14285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solidFill>
                  <a:schemeClr val="bg2"/>
                </a:solidFill>
              </a:rPr>
              <a:t>i</a:t>
            </a:r>
            <a:r>
              <a:rPr lang="cs-CZ" sz="1600" dirty="0" smtClean="0">
                <a:solidFill>
                  <a:schemeClr val="bg2"/>
                </a:solidFill>
              </a:rPr>
              <a:t>n den </a:t>
            </a:r>
            <a:r>
              <a:rPr lang="cs-CZ" sz="1600" dirty="0" err="1" smtClean="0">
                <a:solidFill>
                  <a:schemeClr val="bg2"/>
                </a:solidFill>
              </a:rPr>
              <a:t>Garten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45369" y="6336998"/>
            <a:ext cx="13260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>
                <a:solidFill>
                  <a:schemeClr val="bg2"/>
                </a:solidFill>
              </a:rPr>
              <a:t>i</a:t>
            </a:r>
            <a:r>
              <a:rPr lang="cs-CZ" sz="1600" dirty="0" err="1" smtClean="0">
                <a:solidFill>
                  <a:schemeClr val="bg2"/>
                </a:solidFill>
              </a:rPr>
              <a:t>ns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Geschäft</a:t>
            </a:r>
            <a:endParaRPr lang="cs-CZ" sz="1600" dirty="0">
              <a:solidFill>
                <a:schemeClr val="bg2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93439" y="6336998"/>
            <a:ext cx="20505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solidFill>
                  <a:schemeClr val="bg2"/>
                </a:solidFill>
              </a:rPr>
              <a:t>i</a:t>
            </a:r>
            <a:r>
              <a:rPr lang="cs-CZ" sz="1600" dirty="0" smtClean="0">
                <a:solidFill>
                  <a:schemeClr val="bg2"/>
                </a:solidFill>
              </a:rPr>
              <a:t>n </a:t>
            </a:r>
            <a:r>
              <a:rPr lang="cs-CZ" sz="1600" dirty="0" err="1" smtClean="0">
                <a:solidFill>
                  <a:schemeClr val="bg2"/>
                </a:solidFill>
              </a:rPr>
              <a:t>die</a:t>
            </a:r>
            <a:r>
              <a:rPr lang="cs-CZ" sz="1600" dirty="0" smtClean="0">
                <a:solidFill>
                  <a:schemeClr val="bg2"/>
                </a:solidFill>
              </a:rPr>
              <a:t> </a:t>
            </a:r>
            <a:r>
              <a:rPr lang="cs-CZ" sz="1600" dirty="0" err="1" smtClean="0">
                <a:solidFill>
                  <a:schemeClr val="bg2"/>
                </a:solidFill>
              </a:rPr>
              <a:t>Schwimmhalle</a:t>
            </a:r>
            <a:endParaRPr lang="cs-CZ" sz="16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73809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68759"/>
            <a:ext cx="87129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Citace.</a:t>
            </a:r>
          </a:p>
          <a:p>
            <a:endParaRPr lang="cs-CZ" dirty="0"/>
          </a:p>
          <a:p>
            <a:r>
              <a:rPr lang="cs-CZ" dirty="0" smtClean="0"/>
              <a:t>Text byl vytvořen autorem..</a:t>
            </a:r>
          </a:p>
          <a:p>
            <a:endParaRPr lang="cs-CZ" dirty="0" smtClean="0"/>
          </a:p>
          <a:p>
            <a:r>
              <a:rPr lang="cs-CZ" dirty="0" smtClean="0"/>
              <a:t>Obrázky jsou z otevřené </a:t>
            </a:r>
            <a:r>
              <a:rPr lang="cs-CZ" dirty="0"/>
              <a:t>galerie Microsoft Office.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5.12.2012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87511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6">
      <a:dk1>
        <a:srgbClr val="005A58"/>
      </a:dk1>
      <a:lt1>
        <a:srgbClr val="FFFFFF"/>
      </a:lt1>
      <a:dk2>
        <a:srgbClr val="008080"/>
      </a:dk2>
      <a:lt2>
        <a:srgbClr val="FFFF99"/>
      </a:lt2>
      <a:accent1>
        <a:srgbClr val="006462"/>
      </a:accent1>
      <a:accent2>
        <a:srgbClr val="6D6FC7"/>
      </a:accent2>
      <a:accent3>
        <a:srgbClr val="AAC0C0"/>
      </a:accent3>
      <a:accent4>
        <a:srgbClr val="DADADA"/>
      </a:accent4>
      <a:accent5>
        <a:srgbClr val="AAB8B7"/>
      </a:accent5>
      <a:accent6>
        <a:srgbClr val="6264B4"/>
      </a:accent6>
      <a:hlink>
        <a:srgbClr val="00FFFF"/>
      </a:hlink>
      <a:folHlink>
        <a:srgbClr val="00FF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1371</TotalTime>
  <Words>279</Words>
  <Application>Microsoft Office PowerPoint</Application>
  <PresentationFormat>Předvádění na obrazovce (4:3)</PresentationFormat>
  <Paragraphs>103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York</dc:title>
  <dc:creator>E5300</dc:creator>
  <cp:lastModifiedBy>08DP</cp:lastModifiedBy>
  <cp:revision>50</cp:revision>
  <dcterms:created xsi:type="dcterms:W3CDTF">2012-09-23T15:29:12Z</dcterms:created>
  <dcterms:modified xsi:type="dcterms:W3CDTF">2012-12-16T17:13:55Z</dcterms:modified>
</cp:coreProperties>
</file>