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60" r:id="rId6"/>
    <p:sldId id="269" r:id="rId7"/>
    <p:sldId id="263" r:id="rId8"/>
    <p:sldId id="259" r:id="rId9"/>
    <p:sldId id="262" r:id="rId10"/>
    <p:sldId id="265" r:id="rId11"/>
    <p:sldId id="266" r:id="rId12"/>
    <p:sldId id="267" r:id="rId13"/>
    <p:sldId id="268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5BC0C0-201E-4EA7-964A-0F5216813403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E838730-D5D5-4297-9770-58F7CF3392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World_map_with_arctic_circle.jpg" TargetMode="External"/><Relationship Id="rId2" Type="http://schemas.openxmlformats.org/officeDocument/2006/relationships/hyperlink" Target="http://files.5-b-zs-travnik.webnode.cz/200000017-a3189a4125/Podnebn&#233;%20p&#225;sy00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Grlakes_lawrence_map.png" TargetMode="External"/><Relationship Id="rId5" Type="http://schemas.openxmlformats.org/officeDocument/2006/relationships/hyperlink" Target="http://cs.wikipedia.org/wiki/Soubor:Mississippi_watershed_map_1.jpg" TargetMode="External"/><Relationship Id="rId4" Type="http://schemas.openxmlformats.org/officeDocument/2006/relationships/hyperlink" Target="http://necyklopedie.wikia.com/wiki/Soubor:Mirne_pasmo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4293096"/>
            <a:ext cx="7236296" cy="720080"/>
          </a:xfrm>
        </p:spPr>
        <p:txBody>
          <a:bodyPr>
            <a:normAutofit fontScale="90000"/>
          </a:bodyPr>
          <a:lstStyle/>
          <a:p>
            <a:pPr lvl="0" algn="l"/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>
                <a:latin typeface="+mn-lt"/>
              </a:rPr>
              <a:t/>
            </a:r>
            <a:br>
              <a:rPr lang="cs-CZ" sz="2200" dirty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>
                <a:latin typeface="+mn-lt"/>
              </a:rPr>
              <a:t/>
            </a:r>
            <a:br>
              <a:rPr lang="cs-CZ" sz="2200" dirty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200" dirty="0" smtClean="0">
                <a:latin typeface="+mn-lt"/>
              </a:rPr>
              <a:t/>
            </a:r>
            <a:br>
              <a:rPr lang="cs-CZ" sz="2200" dirty="0" smtClean="0">
                <a:latin typeface="+mn-lt"/>
              </a:rPr>
            </a:br>
            <a:r>
              <a:rPr lang="cs-CZ" sz="2700" dirty="0" smtClean="0">
                <a:latin typeface="Calibri" pitchFamily="34" charset="0"/>
              </a:rPr>
              <a:t/>
            </a:r>
            <a:br>
              <a:rPr lang="cs-CZ" sz="2700" dirty="0" smtClean="0">
                <a:latin typeface="Calibri" pitchFamily="34" charset="0"/>
              </a:rPr>
            </a:br>
            <a:r>
              <a:rPr lang="cs-CZ" sz="2700" dirty="0" smtClean="0">
                <a:latin typeface="Calibri" pitchFamily="34" charset="0"/>
              </a:rPr>
              <a:t>NÁZEV ŠKOLY:ZŠ Dolní Benešov, příspěvková organizace</a:t>
            </a:r>
            <a:br>
              <a:rPr lang="cs-CZ" sz="2700" dirty="0" smtClean="0">
                <a:latin typeface="Calibri" pitchFamily="34" charset="0"/>
              </a:rPr>
            </a:br>
            <a:r>
              <a:rPr lang="cs-CZ" sz="2700" dirty="0" smtClean="0">
                <a:latin typeface="Calibri" pitchFamily="34" charset="0"/>
              </a:rPr>
              <a:t>AUTOR: Mgr. Hana Maulerová</a:t>
            </a:r>
            <a:br>
              <a:rPr lang="cs-CZ" sz="2700" dirty="0" smtClean="0">
                <a:latin typeface="Calibri" pitchFamily="34" charset="0"/>
              </a:rPr>
            </a:br>
            <a:r>
              <a:rPr lang="cs-CZ" sz="2700" dirty="0" smtClean="0">
                <a:latin typeface="Calibri" pitchFamily="34" charset="0"/>
              </a:rPr>
              <a:t>NÁZEV: VY_32_INOVACE_02_ ZEMĚPIS 7. ROČNÍK</a:t>
            </a:r>
            <a:br>
              <a:rPr lang="cs-CZ" sz="2700" dirty="0" smtClean="0">
                <a:latin typeface="Calibri" pitchFamily="34" charset="0"/>
              </a:rPr>
            </a:br>
            <a:r>
              <a:rPr lang="cs-CZ" sz="2700" dirty="0" smtClean="0">
                <a:latin typeface="Calibri" pitchFamily="34" charset="0"/>
              </a:rPr>
              <a:t>TÉMA: Amerika- podnebí a vodstvo</a:t>
            </a:r>
            <a:br>
              <a:rPr lang="cs-CZ" sz="2700" dirty="0" smtClean="0">
                <a:latin typeface="Calibri" pitchFamily="34" charset="0"/>
              </a:rPr>
            </a:br>
            <a:r>
              <a:rPr lang="cs-CZ" sz="2700" dirty="0" smtClean="0">
                <a:latin typeface="Calibri" pitchFamily="34" charset="0"/>
              </a:rPr>
              <a:t>ČÍSLO PROJEKTU: CZ.1.07/1.4.00/21.1262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157192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Žáci se dozví, čím je podnebí v Americe ovlivněno.</a:t>
            </a:r>
          </a:p>
          <a:p>
            <a:endParaRPr lang="cs-CZ" dirty="0" smtClean="0"/>
          </a:p>
          <a:p>
            <a:r>
              <a:rPr lang="cs-CZ" dirty="0" smtClean="0"/>
              <a:t>Seznámí se s jednotlivými podnebnými pásy Ameriky.</a:t>
            </a:r>
          </a:p>
          <a:p>
            <a:endParaRPr lang="cs-CZ" dirty="0" smtClean="0"/>
          </a:p>
          <a:p>
            <a:r>
              <a:rPr lang="cs-CZ" dirty="0" smtClean="0"/>
              <a:t>Poté na obrázku určí jednotlivé pásy.</a:t>
            </a:r>
          </a:p>
          <a:p>
            <a:endParaRPr lang="cs-CZ" dirty="0" smtClean="0"/>
          </a:p>
          <a:p>
            <a:r>
              <a:rPr lang="cs-CZ" dirty="0" smtClean="0"/>
              <a:t>Dále se seznámí s podnebím jednotlivých pásem.</a:t>
            </a:r>
          </a:p>
          <a:p>
            <a:endParaRPr lang="cs-CZ" dirty="0" smtClean="0"/>
          </a:p>
          <a:p>
            <a:r>
              <a:rPr lang="cs-CZ" dirty="0" smtClean="0"/>
              <a:t>Hlavní řeky Ameriky, Velká jezera</a:t>
            </a:r>
          </a:p>
          <a:p>
            <a:pPr>
              <a:buNone/>
            </a:pPr>
            <a:r>
              <a:rPr lang="cs-CZ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Podnebí v Americe ovlivňuje: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poloha - zeměpisná šířka</a:t>
            </a:r>
          </a:p>
          <a:p>
            <a:r>
              <a:rPr lang="cs-CZ" dirty="0" smtClean="0"/>
              <a:t>reliéf - nadmořská výška</a:t>
            </a:r>
          </a:p>
          <a:p>
            <a:r>
              <a:rPr lang="cs-CZ" dirty="0" smtClean="0"/>
              <a:t>mořské proudy</a:t>
            </a:r>
          </a:p>
          <a:p>
            <a:r>
              <a:rPr lang="cs-CZ" dirty="0" smtClean="0"/>
              <a:t>postavení pohoří</a:t>
            </a:r>
          </a:p>
          <a:p>
            <a:r>
              <a:rPr lang="cs-CZ" dirty="0" smtClean="0"/>
              <a:t>roční období</a:t>
            </a:r>
          </a:p>
          <a:p>
            <a:pPr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Amerika – podnebné pásy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Americe se rozkládají </a:t>
            </a:r>
            <a:r>
              <a:rPr lang="cs-CZ" b="1" dirty="0" smtClean="0"/>
              <a:t>všechny</a:t>
            </a:r>
            <a:r>
              <a:rPr lang="cs-CZ" dirty="0" smtClean="0"/>
              <a:t> </a:t>
            </a:r>
            <a:r>
              <a:rPr lang="cs-CZ" b="1" dirty="0" smtClean="0"/>
              <a:t>podnebné pásy</a:t>
            </a:r>
          </a:p>
          <a:p>
            <a:endParaRPr lang="cs-CZ" dirty="0" smtClean="0"/>
          </a:p>
          <a:p>
            <a:r>
              <a:rPr lang="cs-CZ" dirty="0" err="1" smtClean="0"/>
              <a:t>sev</a:t>
            </a:r>
            <a:r>
              <a:rPr lang="cs-CZ" dirty="0" smtClean="0"/>
              <a:t>. Amerika- </a:t>
            </a:r>
            <a:r>
              <a:rPr lang="cs-CZ" b="1" dirty="0" smtClean="0"/>
              <a:t>polární, subpolární, mírný </a:t>
            </a:r>
            <a:r>
              <a:rPr lang="cs-CZ" dirty="0" smtClean="0"/>
              <a:t>(většina oblasti)</a:t>
            </a:r>
            <a:r>
              <a:rPr lang="cs-CZ" b="1" dirty="0" smtClean="0"/>
              <a:t>, subtropický pás</a:t>
            </a:r>
          </a:p>
          <a:p>
            <a:endParaRPr lang="cs-CZ" dirty="0" smtClean="0"/>
          </a:p>
          <a:p>
            <a:r>
              <a:rPr lang="cs-CZ" dirty="0" err="1" smtClean="0"/>
              <a:t>stř</a:t>
            </a:r>
            <a:r>
              <a:rPr lang="cs-CZ" dirty="0" smtClean="0"/>
              <a:t>. Amerika- </a:t>
            </a:r>
            <a:r>
              <a:rPr lang="cs-CZ" b="1" dirty="0" smtClean="0"/>
              <a:t>tropický pás</a:t>
            </a:r>
          </a:p>
          <a:p>
            <a:endParaRPr lang="cs-CZ" dirty="0" smtClean="0"/>
          </a:p>
          <a:p>
            <a:r>
              <a:rPr lang="cs-CZ" dirty="0" smtClean="0"/>
              <a:t>jižní Amerika- </a:t>
            </a:r>
            <a:r>
              <a:rPr lang="cs-CZ" b="1" dirty="0" smtClean="0"/>
              <a:t>tropický, subtropický, mírný, subpolární 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652934"/>
          </a:xfrm>
        </p:spPr>
        <p:txBody>
          <a:bodyPr/>
          <a:lstStyle/>
          <a:p>
            <a:pPr algn="ctr"/>
            <a:r>
              <a:rPr lang="cs-CZ" dirty="0" smtClean="0"/>
              <a:t>Urči jednotlivá pásma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 l="1671" t="4433" r="54896" b="46810"/>
          <a:stretch>
            <a:fillRect/>
          </a:stretch>
        </p:blipFill>
        <p:spPr bwMode="auto">
          <a:xfrm>
            <a:off x="2123728" y="1124744"/>
            <a:ext cx="4104456" cy="5210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5292080" y="6381328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1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671" t="4433" r="54896" b="46810"/>
          <a:stretch>
            <a:fillRect/>
          </a:stretch>
        </p:blipFill>
        <p:spPr bwMode="auto">
          <a:xfrm>
            <a:off x="395536" y="692696"/>
            <a:ext cx="4104456" cy="5210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860032" y="3284984"/>
            <a:ext cx="1484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Tropický pás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3861048"/>
            <a:ext cx="1484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Tropický pás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60032" y="2132856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Mírný pás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4797152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Mírný pás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60032" y="836712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Polární pás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1412776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Subpolární pás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60032" y="5445224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Subpolární pás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75856" y="5949280"/>
            <a:ext cx="13038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Viz obrázek č. 1</a:t>
            </a:r>
            <a:endParaRPr lang="cs-CZ" sz="1400" dirty="0">
              <a:latin typeface="Calibri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2780928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Subtropický pás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4365104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Subtropický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Podnebí polárního a subpolárního pásu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27168" cy="4572000"/>
          </a:xfrm>
        </p:spPr>
        <p:txBody>
          <a:bodyPr/>
          <a:lstStyle/>
          <a:p>
            <a:r>
              <a:rPr lang="cs-CZ" dirty="0" smtClean="0"/>
              <a:t>Na S </a:t>
            </a:r>
            <a:r>
              <a:rPr lang="cs-CZ" dirty="0" err="1" smtClean="0"/>
              <a:t>ameriky</a:t>
            </a:r>
            <a:r>
              <a:rPr lang="cs-CZ" dirty="0" smtClean="0"/>
              <a:t>- za polárním kruhem</a:t>
            </a:r>
          </a:p>
          <a:p>
            <a:r>
              <a:rPr lang="cs-CZ" dirty="0" smtClean="0"/>
              <a:t>Nízké teploty, málo srážek, kolem polárního kruhu- krátká chladná léta</a:t>
            </a:r>
          </a:p>
          <a:p>
            <a:r>
              <a:rPr lang="cs-CZ" dirty="0" smtClean="0"/>
              <a:t>Ledovce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212976"/>
            <a:ext cx="5688632" cy="2930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4932040" y="6093296"/>
            <a:ext cx="107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2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7467600" cy="652934"/>
          </a:xfrm>
        </p:spPr>
        <p:txBody>
          <a:bodyPr/>
          <a:lstStyle/>
          <a:p>
            <a:pPr algn="ctr"/>
            <a:r>
              <a:rPr lang="cs-CZ" dirty="0" smtClean="0"/>
              <a:t>Podnebí Mírného pásu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571184" cy="4896544"/>
          </a:xfrm>
        </p:spPr>
        <p:txBody>
          <a:bodyPr/>
          <a:lstStyle/>
          <a:p>
            <a:r>
              <a:rPr lang="cs-CZ" dirty="0" smtClean="0"/>
              <a:t>Převládá zde vnitrozemské (kontinentální) podnebí</a:t>
            </a:r>
          </a:p>
          <a:p>
            <a:r>
              <a:rPr lang="cs-CZ" dirty="0" smtClean="0"/>
              <a:t>Podnebí ovlivněno mořskými proudy (V- studený Labradorský proud, Z- teplý Severní tichomořský proud)</a:t>
            </a:r>
          </a:p>
          <a:p>
            <a:r>
              <a:rPr lang="cs-CZ" dirty="0" smtClean="0"/>
              <a:t>Vysoké teplotní rozdíly mezi létem a zimou, 4 roční období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6898" y="4293096"/>
            <a:ext cx="4536504" cy="2303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4355976" y="6165304"/>
            <a:ext cx="107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3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Podnebí subtropického pásu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Mezi obratníky a čtyřicátými rovnoběžkami</a:t>
            </a:r>
          </a:p>
          <a:p>
            <a:endParaRPr lang="cs-CZ" dirty="0" smtClean="0"/>
          </a:p>
          <a:p>
            <a:r>
              <a:rPr lang="cs-CZ" dirty="0" smtClean="0"/>
              <a:t>Teplá léta, mírné zimy</a:t>
            </a:r>
          </a:p>
          <a:p>
            <a:endParaRPr lang="cs-CZ" dirty="0" smtClean="0"/>
          </a:p>
          <a:p>
            <a:r>
              <a:rPr lang="cs-CZ" dirty="0" smtClean="0"/>
              <a:t>Nedostatek srážek           vytvořily se pouště (</a:t>
            </a:r>
            <a:r>
              <a:rPr lang="cs-CZ" dirty="0" err="1" smtClean="0"/>
              <a:t>Mohavská</a:t>
            </a:r>
            <a:r>
              <a:rPr lang="cs-CZ" dirty="0" smtClean="0"/>
              <a:t> poušť a poušť </a:t>
            </a:r>
            <a:r>
              <a:rPr lang="cs-CZ" dirty="0" err="1" smtClean="0"/>
              <a:t>Atacama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743908" y="3451123"/>
            <a:ext cx="504056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467600" cy="652934"/>
          </a:xfrm>
        </p:spPr>
        <p:txBody>
          <a:bodyPr/>
          <a:lstStyle/>
          <a:p>
            <a:pPr algn="ctr"/>
            <a:r>
              <a:rPr lang="cs-CZ" dirty="0" smtClean="0"/>
              <a:t>Podnebí tropického pásu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7283152" cy="4572000"/>
          </a:xfrm>
        </p:spPr>
        <p:txBody>
          <a:bodyPr/>
          <a:lstStyle/>
          <a:p>
            <a:r>
              <a:rPr lang="cs-CZ" dirty="0" smtClean="0"/>
              <a:t>Mezi rovníkem a obratníky raka a kozoroha</a:t>
            </a:r>
          </a:p>
          <a:p>
            <a:endParaRPr lang="cs-CZ" dirty="0" smtClean="0"/>
          </a:p>
          <a:p>
            <a:r>
              <a:rPr lang="cs-CZ" dirty="0" smtClean="0"/>
              <a:t>Teplý podnebný pás</a:t>
            </a:r>
          </a:p>
          <a:p>
            <a:endParaRPr lang="cs-CZ" dirty="0" smtClean="0"/>
          </a:p>
          <a:p>
            <a:r>
              <a:rPr lang="cs-CZ" dirty="0" smtClean="0"/>
              <a:t>Nejvíce srážek kolem rovníku, kvůli pasátům (druh větru) od Atlantského oceánu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580926"/>
          </a:xfrm>
        </p:spPr>
        <p:txBody>
          <a:bodyPr/>
          <a:lstStyle/>
          <a:p>
            <a:pPr algn="ctr"/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Nejvíce srážek v oblasti kolem rovníku, kde také protéká nejvodnatější řeka světa- AMAZONKA (J Amerika), která má také největší povodí na světě</a:t>
            </a:r>
          </a:p>
          <a:p>
            <a:endParaRPr lang="cs-CZ" dirty="0" smtClean="0"/>
          </a:p>
          <a:p>
            <a:r>
              <a:rPr lang="cs-CZ" dirty="0" smtClean="0"/>
              <a:t>Hranice úmoří Tichého a Atlantského oceánu jsou Andy a Kordillery</a:t>
            </a:r>
          </a:p>
          <a:p>
            <a:endParaRPr lang="cs-CZ" dirty="0" smtClean="0"/>
          </a:p>
          <a:p>
            <a:r>
              <a:rPr lang="cs-CZ" dirty="0" smtClean="0"/>
              <a:t>Řeka PARANÁ- 2. největší povodí na světě</a:t>
            </a:r>
          </a:p>
          <a:p>
            <a:endParaRPr lang="cs-CZ" dirty="0" smtClean="0"/>
          </a:p>
          <a:p>
            <a:r>
              <a:rPr lang="cs-CZ" dirty="0" smtClean="0"/>
              <a:t>MISSISSIPI- přítok Missouri, 4. nejdelší řeka na světě</a:t>
            </a:r>
          </a:p>
          <a:p>
            <a:endParaRPr lang="cs-CZ" dirty="0" smtClean="0"/>
          </a:p>
          <a:p>
            <a:r>
              <a:rPr lang="cs-CZ" dirty="0" smtClean="0"/>
              <a:t>Mackenzie- úmoří Severního ledového oceánu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564904"/>
            <a:ext cx="396044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6632"/>
            <a:ext cx="4501611" cy="353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915816" y="3717032"/>
            <a:ext cx="107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4</a:t>
            </a:r>
            <a:endParaRPr lang="cs-CZ" sz="1400" dirty="0">
              <a:latin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59832" y="6165304"/>
            <a:ext cx="107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5</a:t>
            </a:r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467600" cy="724942"/>
          </a:xfrm>
        </p:spPr>
        <p:txBody>
          <a:bodyPr/>
          <a:lstStyle/>
          <a:p>
            <a:pPr algn="ctr"/>
            <a:r>
              <a:rPr lang="cs-CZ" dirty="0" smtClean="0"/>
              <a:t>Jezera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4186808" cy="4759424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Sever Ameriky je bohatý na jezera většinou ledovcového původu</a:t>
            </a:r>
          </a:p>
          <a:p>
            <a:endParaRPr lang="cs-CZ" dirty="0" smtClean="0"/>
          </a:p>
          <a:p>
            <a:r>
              <a:rPr lang="cs-CZ" dirty="0" smtClean="0"/>
              <a:t>Soustava 5 jezer: </a:t>
            </a:r>
            <a:r>
              <a:rPr lang="cs-CZ" b="1" dirty="0" smtClean="0"/>
              <a:t>Hořejší</a:t>
            </a:r>
            <a:r>
              <a:rPr lang="cs-CZ" dirty="0" smtClean="0"/>
              <a:t>, </a:t>
            </a:r>
            <a:r>
              <a:rPr lang="cs-CZ" b="1" dirty="0" smtClean="0"/>
              <a:t>Michiganské</a:t>
            </a:r>
            <a:r>
              <a:rPr lang="cs-CZ" dirty="0" smtClean="0"/>
              <a:t>, </a:t>
            </a:r>
            <a:r>
              <a:rPr lang="cs-CZ" b="1" dirty="0" smtClean="0"/>
              <a:t>Huronské</a:t>
            </a:r>
            <a:r>
              <a:rPr lang="cs-CZ" dirty="0" smtClean="0"/>
              <a:t>, </a:t>
            </a:r>
            <a:r>
              <a:rPr lang="cs-CZ" b="1" dirty="0" smtClean="0"/>
              <a:t>Erijské</a:t>
            </a:r>
            <a:r>
              <a:rPr lang="cs-CZ" dirty="0" smtClean="0"/>
              <a:t> a </a:t>
            </a:r>
            <a:r>
              <a:rPr lang="cs-CZ" b="1" dirty="0" smtClean="0"/>
              <a:t>Ontario</a:t>
            </a:r>
            <a:r>
              <a:rPr lang="cs-CZ" dirty="0" smtClean="0"/>
              <a:t>- jsou spojeny jedinou řekou </a:t>
            </a:r>
            <a:r>
              <a:rPr lang="cs-CZ" b="1" dirty="0" smtClean="0"/>
              <a:t>sv. Vavřince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Mezi jezerem Erijským a Ontario se nachází </a:t>
            </a:r>
            <a:r>
              <a:rPr lang="cs-CZ" b="1" dirty="0" smtClean="0"/>
              <a:t>Niagarské vodopády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5085184"/>
            <a:ext cx="1073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6</a:t>
            </a:r>
            <a:endParaRPr lang="cs-CZ" sz="1400" dirty="0">
              <a:latin typeface="Calibri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916832"/>
            <a:ext cx="4015404" cy="3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50891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Použitá literatura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>
            <a:normAutofit lnSpcReduction="10000"/>
          </a:bodyPr>
          <a:lstStyle/>
          <a:p>
            <a:r>
              <a:rPr lang="cs-CZ" sz="1400" dirty="0" smtClean="0">
                <a:latin typeface="Calibri" pitchFamily="34" charset="0"/>
              </a:rPr>
              <a:t>http://www.4zscheb.cz/elearning/zemepislearning/amerika3/amerika3vyklad.htm</a:t>
            </a:r>
          </a:p>
          <a:p>
            <a:r>
              <a:rPr lang="cs-CZ" sz="1400" dirty="0" smtClean="0">
                <a:latin typeface="Calibri" pitchFamily="34" charset="0"/>
              </a:rPr>
              <a:t>Obrázek č. 1: Podnebné pásy0001.jpg. </a:t>
            </a:r>
            <a:r>
              <a:rPr lang="cs-CZ" sz="1400" i="1" dirty="0" smtClean="0">
                <a:latin typeface="Calibri" pitchFamily="34" charset="0"/>
              </a:rPr>
              <a:t>In: 5-b-</a:t>
            </a:r>
            <a:r>
              <a:rPr lang="cs-CZ" sz="1400" i="1" dirty="0" err="1" smtClean="0">
                <a:latin typeface="Calibri" pitchFamily="34" charset="0"/>
              </a:rPr>
              <a:t>zs</a:t>
            </a:r>
            <a:r>
              <a:rPr lang="cs-CZ" sz="1400" i="1" dirty="0" smtClean="0">
                <a:latin typeface="Calibri" pitchFamily="34" charset="0"/>
              </a:rPr>
              <a:t>-</a:t>
            </a:r>
            <a:r>
              <a:rPr lang="cs-CZ" sz="1400" i="1" dirty="0" err="1" smtClean="0">
                <a:latin typeface="Calibri" pitchFamily="34" charset="0"/>
              </a:rPr>
              <a:t>travnik.webnode</a:t>
            </a:r>
            <a:r>
              <a:rPr lang="cs-CZ" sz="1400" dirty="0" smtClean="0">
                <a:latin typeface="Calibri" pitchFamily="34" charset="0"/>
              </a:rPr>
              <a:t> [online]. Trávník (CZ): 5.ročník Evropa, [cit. 2012-10-04]. Dostupné z: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2"/>
              </a:rPr>
              <a:t>http://files.5-b-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2"/>
              </a:rPr>
              <a:t>zs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2"/>
              </a:rPr>
              <a:t>-</a:t>
            </a:r>
            <a:r>
              <a:rPr lang="cs-CZ" sz="1400" u="sng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2"/>
              </a:rPr>
              <a:t>travnik.webnode.cz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2"/>
              </a:rPr>
              <a:t>/200000017-a3189a4125/Podnebné%20pásy0001.jpg</a:t>
            </a:r>
            <a:endParaRPr lang="cs-CZ" sz="1400" u="sng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2: </a:t>
            </a:r>
            <a:r>
              <a:rPr lang="en-US" sz="1400" dirty="0" smtClean="0">
                <a:latin typeface="Calibri" pitchFamily="34" charset="0"/>
              </a:rPr>
              <a:t>World map with arctic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en-US" sz="1400" dirty="0" smtClean="0">
                <a:latin typeface="Calibri" pitchFamily="34" charset="0"/>
              </a:rPr>
              <a:t>circle.jpg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27.6. 2006 [cit. 2012-10-04]. Dostupné z: </a:t>
            </a:r>
            <a:r>
              <a:rPr lang="cs-CZ" sz="1400" dirty="0" smtClean="0">
                <a:latin typeface="Calibri" pitchFamily="34" charset="0"/>
                <a:hlinkClick r:id="rId3"/>
              </a:rPr>
              <a:t>http://en.wikipedia.org/wiki/File:World_map_with_arctic_circle.jpg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3: </a:t>
            </a:r>
            <a:r>
              <a:rPr lang="cs-CZ" sz="1400" dirty="0" err="1" smtClean="0">
                <a:latin typeface="Calibri" pitchFamily="34" charset="0"/>
              </a:rPr>
              <a:t>Mirne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pasmo.png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dirty="0" err="1" smtClean="0">
                <a:latin typeface="Calibri" pitchFamily="34" charset="0"/>
              </a:rPr>
              <a:t>Wikia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dirty="0" err="1" smtClean="0">
                <a:latin typeface="Calibri" pitchFamily="34" charset="0"/>
              </a:rPr>
              <a:t>necyklopedie</a:t>
            </a:r>
            <a:r>
              <a:rPr lang="cs-CZ" sz="1400" dirty="0" smtClean="0">
                <a:latin typeface="Calibri" pitchFamily="34" charset="0"/>
              </a:rPr>
              <a:t> [online]. 9. 2. 2012 [cit. 2012-10-04]. Dostupné z: </a:t>
            </a:r>
            <a:r>
              <a:rPr lang="cs-CZ" sz="1400" dirty="0" smtClean="0">
                <a:latin typeface="Calibri" pitchFamily="34" charset="0"/>
                <a:hlinkClick r:id="rId4"/>
              </a:rPr>
              <a:t>http://necyklopedie.wikia.com/wiki/Soubor:Mirne_pasmo.png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4: Mississippi </a:t>
            </a:r>
            <a:r>
              <a:rPr lang="cs-CZ" sz="1400" dirty="0" err="1" smtClean="0">
                <a:latin typeface="Calibri" pitchFamily="34" charset="0"/>
              </a:rPr>
              <a:t>watershed</a:t>
            </a:r>
            <a:r>
              <a:rPr lang="cs-CZ" sz="1400" dirty="0" smtClean="0">
                <a:latin typeface="Calibri" pitchFamily="34" charset="0"/>
              </a:rPr>
              <a:t> map 1.jpg.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6. 2. 2010 [cit. 2012-10-04]. Dostupné z: </a:t>
            </a:r>
            <a:r>
              <a:rPr lang="cs-CZ" sz="1400" dirty="0" smtClean="0">
                <a:latin typeface="Calibri" pitchFamily="34" charset="0"/>
                <a:hlinkClick r:id="rId5"/>
              </a:rPr>
              <a:t>http://cs.wikipedia.org/wiki/Soubor:Mississippi_watershed_map_1.jpg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5: </a:t>
            </a:r>
            <a:r>
              <a:rPr lang="cs-CZ" sz="1400" dirty="0" err="1" smtClean="0">
                <a:latin typeface="Calibri" pitchFamily="34" charset="0"/>
              </a:rPr>
              <a:t>South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America</a:t>
            </a:r>
            <a:r>
              <a:rPr lang="cs-CZ" sz="1400" dirty="0" smtClean="0">
                <a:latin typeface="Calibri" pitchFamily="34" charset="0"/>
              </a:rPr>
              <a:t>/</a:t>
            </a:r>
            <a:r>
              <a:rPr lang="cs-CZ" sz="1400" dirty="0" err="1" smtClean="0">
                <a:latin typeface="Calibri" pitchFamily="34" charset="0"/>
              </a:rPr>
              <a:t>The</a:t>
            </a:r>
            <a:r>
              <a:rPr lang="cs-CZ" sz="1400" dirty="0" smtClean="0">
                <a:latin typeface="Calibri" pitchFamily="34" charset="0"/>
              </a:rPr>
              <a:t> Amazon. In: </a:t>
            </a:r>
            <a:r>
              <a:rPr lang="cs-CZ" sz="1400" dirty="0" err="1" smtClean="0">
                <a:latin typeface="Calibri" pitchFamily="34" charset="0"/>
              </a:rPr>
              <a:t>Wikibooks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dirty="0" err="1" smtClean="0">
                <a:latin typeface="Calibri" pitchFamily="34" charset="0"/>
              </a:rPr>
              <a:t>Wikijunior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>
                <a:latin typeface="Calibri" pitchFamily="34" charset="0"/>
              </a:rPr>
              <a:t>, 17. 4. 2012 [cit. 2012-10-04]. Dostupné z: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http://en.wikibooks.org/wiki/Wikijunior:South_America/The_Amazon</a:t>
            </a:r>
          </a:p>
          <a:p>
            <a:r>
              <a:rPr lang="cs-CZ" sz="1400" dirty="0" smtClean="0">
                <a:latin typeface="Calibri" pitchFamily="34" charset="0"/>
              </a:rPr>
              <a:t>Obrázek č. 6: </a:t>
            </a:r>
            <a:r>
              <a:rPr lang="cs-CZ" sz="1400" dirty="0" err="1" smtClean="0">
                <a:latin typeface="Calibri" pitchFamily="34" charset="0"/>
              </a:rPr>
              <a:t>Grlakes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lawrence</a:t>
            </a:r>
            <a:r>
              <a:rPr lang="cs-CZ" sz="1400" dirty="0" smtClean="0">
                <a:latin typeface="Calibri" pitchFamily="34" charset="0"/>
              </a:rPr>
              <a:t> map.</a:t>
            </a:r>
            <a:r>
              <a:rPr lang="cs-CZ" sz="1400" dirty="0" err="1" smtClean="0">
                <a:latin typeface="Calibri" pitchFamily="34" charset="0"/>
              </a:rPr>
              <a:t>png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>
                <a:latin typeface="Calibri" pitchFamily="34" charset="0"/>
              </a:rPr>
              <a:t>, 8.6. 2006 [cit. 2012-10-04]. Dostupné z: 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6"/>
              </a:rPr>
              <a:t>http://</a:t>
            </a:r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hlinkClick r:id="rId6"/>
              </a:rPr>
              <a:t>cs.wikipedia.org/wiki/Soubor:Grlakes_lawrence_map.png</a:t>
            </a:r>
            <a:endParaRPr lang="cs-CZ" sz="1400" u="sng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endParaRPr lang="cs-CZ" sz="1400" u="sng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Text je dílem autora.</a:t>
            </a:r>
            <a:endParaRPr lang="cs-CZ" sz="1400" u="sng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endParaRPr lang="cs-CZ" sz="1400" u="sng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cs-CZ" sz="1400" u="sng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4.10.2012</a:t>
            </a:r>
          </a:p>
          <a:p>
            <a:endParaRPr lang="cs-CZ" sz="1800" dirty="0" smtClean="0">
              <a:latin typeface="Calibri" pitchFamily="34" charset="0"/>
            </a:endParaRPr>
          </a:p>
          <a:p>
            <a:endParaRPr lang="cs-CZ" sz="1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287</TotalTime>
  <Words>608</Words>
  <Application>Microsoft Office PowerPoint</Application>
  <PresentationFormat>Předvádění na obrazovce (4:3)</PresentationFormat>
  <Paragraphs>98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             NÁZEV ŠKOLY:ZŠ Dolní Benešov, příspěvková organizace AUTOR: Mgr. Hana Maulerová NÁZEV: VY_32_INOVACE_02_ ZEMĚPIS 7. ROČNÍK TÉMA: Amerika- podnebí a vodstvo ČÍSLO PROJEKTU: CZ.1.07/1.4.00/21.1262    </vt:lpstr>
      <vt:lpstr>Anotace</vt:lpstr>
      <vt:lpstr>Podnebí v Americe ovlivňuje:</vt:lpstr>
      <vt:lpstr>Amerika – podnebné pásy</vt:lpstr>
      <vt:lpstr>Urči jednotlivá pásma</vt:lpstr>
      <vt:lpstr>Prezentace aplikace PowerPoint</vt:lpstr>
      <vt:lpstr>Podnebí polárního a subpolárního pásu</vt:lpstr>
      <vt:lpstr>Podnebí Mírného pásu</vt:lpstr>
      <vt:lpstr>Podnebí subtropického pásu</vt:lpstr>
      <vt:lpstr>Podnebí tropického pásu</vt:lpstr>
      <vt:lpstr>Vodstvo</vt:lpstr>
      <vt:lpstr>Prezentace aplikace PowerPoint</vt:lpstr>
      <vt:lpstr>Jezera</vt:lpstr>
      <vt:lpstr>Použitá literatura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ŠKOLY:ZŠ Dolní Benešov, příspěvková organizace AUTOR: Mgr. Hana Maulerová NÁZEV: VY_32_INOVACE_02_ ZEMĚPIS 7. ROČNÍK TÉMA: Amerika podnebné pásy ČÍSLO PROJEKTU: CZ.1.07/1.4.00/21.1262</dc:title>
  <dc:creator>Richard</dc:creator>
  <cp:lastModifiedBy>08DP</cp:lastModifiedBy>
  <cp:revision>46</cp:revision>
  <dcterms:created xsi:type="dcterms:W3CDTF">2012-09-30T15:07:32Z</dcterms:created>
  <dcterms:modified xsi:type="dcterms:W3CDTF">2012-12-16T18:26:52Z</dcterms:modified>
</cp:coreProperties>
</file>