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1" r:id="rId6"/>
    <p:sldId id="262" r:id="rId7"/>
    <p:sldId id="263" r:id="rId8"/>
    <p:sldId id="264" r:id="rId9"/>
    <p:sldId id="266" r:id="rId10"/>
    <p:sldId id="267" r:id="rId11"/>
    <p:sldId id="260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FE513D93-835E-47D9-BF12-2C4D72E50605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37006805-BFBE-4C02-82A3-B010D7FBEB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FE513D93-835E-47D9-BF12-2C4D72E50605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37006805-BFBE-4C02-82A3-B010D7FBEB4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FE513D93-835E-47D9-BF12-2C4D72E50605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37006805-BFBE-4C02-82A3-B010D7FBEB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513D93-835E-47D9-BF12-2C4D72E50605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006805-BFBE-4C02-82A3-B010D7FBEB4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513D93-835E-47D9-BF12-2C4D72E50605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006805-BFBE-4C02-82A3-B010D7FBEB4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FE513D93-835E-47D9-BF12-2C4D72E50605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37006805-BFBE-4C02-82A3-B010D7FBEB4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513D93-835E-47D9-BF12-2C4D72E50605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006805-BFBE-4C02-82A3-B010D7FBEB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FE513D93-835E-47D9-BF12-2C4D72E50605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37006805-BFBE-4C02-82A3-B010D7FBEB4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FE513D93-835E-47D9-BF12-2C4D72E50605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37006805-BFBE-4C02-82A3-B010D7FBEB4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513D93-835E-47D9-BF12-2C4D72E50605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006805-BFBE-4C02-82A3-B010D7FBEB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513D93-835E-47D9-BF12-2C4D72E50605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006805-BFBE-4C02-82A3-B010D7FBEB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FE513D93-835E-47D9-BF12-2C4D72E50605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37006805-BFBE-4C02-82A3-B010D7FBEB4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NYC_Montage_2011.jpg" TargetMode="External"/><Relationship Id="rId2" Type="http://schemas.openxmlformats.org/officeDocument/2006/relationships/hyperlink" Target="http://cs.wikipedia.org/wiki/Soubor:Edward_S._Curtis_Collection_People_013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oubor:Jazyky_Ameriky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051720" y="1412776"/>
            <a:ext cx="6768752" cy="2381650"/>
          </a:xfrm>
        </p:spPr>
        <p:txBody>
          <a:bodyPr>
            <a:normAutofit/>
          </a:bodyPr>
          <a:lstStyle/>
          <a:p>
            <a:r>
              <a:rPr lang="cs-CZ" sz="2400" dirty="0" smtClean="0">
                <a:latin typeface="Calibri" pitchFamily="34" charset="0"/>
              </a:rPr>
              <a:t>NÁZEV ŠKOLY:ZŠ Dolní Benešov, příspěvková organizace</a:t>
            </a:r>
            <a:br>
              <a:rPr lang="cs-CZ" sz="2400" dirty="0" smtClean="0">
                <a:latin typeface="Calibri" pitchFamily="34" charset="0"/>
              </a:rPr>
            </a:br>
            <a:r>
              <a:rPr lang="cs-CZ" sz="2400" dirty="0" smtClean="0">
                <a:latin typeface="Calibri" pitchFamily="34" charset="0"/>
              </a:rPr>
              <a:t>AUTOR: Mgr. Hana Maulerová</a:t>
            </a:r>
            <a:br>
              <a:rPr lang="cs-CZ" sz="2400" dirty="0" smtClean="0">
                <a:latin typeface="Calibri" pitchFamily="34" charset="0"/>
              </a:rPr>
            </a:br>
            <a:r>
              <a:rPr lang="cs-CZ" sz="2400" dirty="0" smtClean="0">
                <a:latin typeface="Calibri" pitchFamily="34" charset="0"/>
              </a:rPr>
              <a:t>NÁZEV: VY_32_INOVACE_02_ ZEMĚPIS 7. ROČNÍK</a:t>
            </a:r>
            <a:br>
              <a:rPr lang="cs-CZ" sz="2400" dirty="0" smtClean="0">
                <a:latin typeface="Calibri" pitchFamily="34" charset="0"/>
              </a:rPr>
            </a:br>
            <a:r>
              <a:rPr lang="cs-CZ" sz="2400" dirty="0" smtClean="0">
                <a:latin typeface="Calibri" pitchFamily="34" charset="0"/>
              </a:rPr>
              <a:t>TÉMA: Amerika- obyvatelstvo</a:t>
            </a:r>
            <a:br>
              <a:rPr lang="cs-CZ" sz="2400" dirty="0" smtClean="0">
                <a:latin typeface="Calibri" pitchFamily="34" charset="0"/>
              </a:rPr>
            </a:br>
            <a:r>
              <a:rPr lang="cs-CZ" sz="2400" dirty="0" smtClean="0">
                <a:latin typeface="Calibri" pitchFamily="34" charset="0"/>
              </a:rPr>
              <a:t>ČÍSLO PROJEKTU: CZ.1.07/1.4.00/21.1262</a:t>
            </a:r>
            <a:endParaRPr lang="cs-CZ" sz="24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483768" y="5085184"/>
            <a:ext cx="5407152" cy="104546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Žáci se seznámí s původním obyvatelstvem Ameriky.</a:t>
            </a:r>
          </a:p>
          <a:p>
            <a:endParaRPr lang="cs-CZ" dirty="0" smtClean="0"/>
          </a:p>
          <a:p>
            <a:r>
              <a:rPr lang="cs-CZ" dirty="0" smtClean="0"/>
              <a:t>Dozví se obecné informace o obyvatelstvu </a:t>
            </a:r>
            <a:r>
              <a:rPr lang="cs-CZ" dirty="0" smtClean="0"/>
              <a:t>                          v </a:t>
            </a:r>
            <a:r>
              <a:rPr lang="cs-CZ" dirty="0" smtClean="0"/>
              <a:t>Americe. </a:t>
            </a:r>
          </a:p>
          <a:p>
            <a:endParaRPr lang="cs-CZ" dirty="0" smtClean="0"/>
          </a:p>
          <a:p>
            <a:r>
              <a:rPr lang="cs-CZ" dirty="0" smtClean="0"/>
              <a:t>Seznámí se s užívanými jazyky v Americe.</a:t>
            </a:r>
          </a:p>
          <a:p>
            <a:endParaRPr lang="cs-CZ" dirty="0" smtClean="0"/>
          </a:p>
          <a:p>
            <a:r>
              <a:rPr lang="cs-CZ" dirty="0" smtClean="0"/>
              <a:t>Náboženství v Americe.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Amerika- původní obyvatelstvo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643192" cy="4873752"/>
          </a:xfrm>
        </p:spPr>
        <p:txBody>
          <a:bodyPr/>
          <a:lstStyle/>
          <a:p>
            <a:r>
              <a:rPr lang="cs-CZ" dirty="0" smtClean="0"/>
              <a:t>Původní obyvatelé:                                                       </a:t>
            </a:r>
            <a:r>
              <a:rPr lang="cs-CZ" b="1" dirty="0" smtClean="0"/>
              <a:t>Indiáni </a:t>
            </a:r>
            <a:r>
              <a:rPr lang="cs-CZ" dirty="0" smtClean="0"/>
              <a:t>- </a:t>
            </a:r>
            <a:r>
              <a:rPr lang="cs-CZ" dirty="0" smtClean="0"/>
              <a:t>pastevci, lovci, zemědělci	 </a:t>
            </a:r>
          </a:p>
          <a:p>
            <a:pPr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   </a:t>
            </a:r>
            <a:r>
              <a:rPr lang="cs-CZ" sz="2400" b="1" dirty="0" smtClean="0">
                <a:solidFill>
                  <a:schemeClr val="tx1"/>
                </a:solidFill>
              </a:rPr>
              <a:t>Eskymác</a:t>
            </a:r>
            <a:r>
              <a:rPr lang="cs-CZ" sz="2400" dirty="0" smtClean="0">
                <a:solidFill>
                  <a:schemeClr val="tx1"/>
                </a:solidFill>
              </a:rPr>
              <a:t>i (</a:t>
            </a:r>
            <a:r>
              <a:rPr lang="cs-CZ" sz="2400" dirty="0" err="1" smtClean="0">
                <a:solidFill>
                  <a:schemeClr val="tx1"/>
                </a:solidFill>
              </a:rPr>
              <a:t>Inuité</a:t>
            </a:r>
            <a:r>
              <a:rPr lang="cs-CZ" sz="2400" dirty="0" smtClean="0">
                <a:solidFill>
                  <a:schemeClr val="tx1"/>
                </a:solidFill>
              </a:rPr>
              <a:t> )- </a:t>
            </a:r>
            <a:r>
              <a:rPr lang="cs-CZ" sz="2400" dirty="0" smtClean="0">
                <a:solidFill>
                  <a:schemeClr val="tx1"/>
                </a:solidFill>
              </a:rPr>
              <a:t>rybolovci, žili na severu, Grónsko</a:t>
            </a:r>
          </a:p>
          <a:p>
            <a:endParaRPr lang="cs-CZ" dirty="0" smtClean="0"/>
          </a:p>
          <a:p>
            <a:r>
              <a:rPr lang="cs-CZ" b="1" dirty="0" smtClean="0"/>
              <a:t>1492</a:t>
            </a:r>
            <a:r>
              <a:rPr lang="cs-CZ" dirty="0" smtClean="0"/>
              <a:t>- objevení </a:t>
            </a:r>
            <a:r>
              <a:rPr lang="cs-CZ" dirty="0" smtClean="0"/>
              <a:t>Ameriky - </a:t>
            </a:r>
            <a:r>
              <a:rPr lang="cs-CZ" b="1" dirty="0" smtClean="0"/>
              <a:t>Kryštof Kolumbus</a:t>
            </a:r>
          </a:p>
          <a:p>
            <a:pPr lvl="3">
              <a:buNone/>
            </a:pPr>
            <a:r>
              <a:rPr lang="cs-CZ" sz="2400" dirty="0" smtClean="0"/>
              <a:t>  příchod </a:t>
            </a:r>
            <a:r>
              <a:rPr lang="cs-CZ" sz="2400" dirty="0" smtClean="0"/>
              <a:t>Evropanů zotročování </a:t>
            </a:r>
            <a:r>
              <a:rPr lang="cs-CZ" sz="2400" dirty="0" smtClean="0"/>
              <a:t>původ. obyvatelstva a přivážení černochů z Afriky</a:t>
            </a:r>
          </a:p>
          <a:p>
            <a:pPr lvl="3">
              <a:buNone/>
            </a:pPr>
            <a:r>
              <a:rPr lang="cs-CZ" sz="2400" dirty="0" smtClean="0"/>
              <a:t>								 největší kolonizátoři: </a:t>
            </a:r>
            <a:r>
              <a:rPr lang="cs-CZ" sz="2400" b="1" dirty="0" smtClean="0"/>
              <a:t>Španělé</a:t>
            </a:r>
            <a:r>
              <a:rPr lang="cs-CZ" sz="2400" dirty="0" smtClean="0"/>
              <a:t>, </a:t>
            </a:r>
            <a:r>
              <a:rPr lang="cs-CZ" sz="2400" b="1" dirty="0" smtClean="0"/>
              <a:t>Portugalci, Angličané</a:t>
            </a:r>
          </a:p>
          <a:p>
            <a:pPr lvl="3">
              <a:buNone/>
            </a:pPr>
            <a:endParaRPr lang="cs-CZ" sz="2400" dirty="0" smtClean="0">
              <a:solidFill>
                <a:schemeClr val="tx1"/>
              </a:solidFill>
            </a:endParaRPr>
          </a:p>
          <a:p>
            <a:endParaRPr lang="cs-CZ" sz="2400" dirty="0" smtClean="0">
              <a:solidFill>
                <a:schemeClr val="tx1"/>
              </a:solidFill>
            </a:endParaRPr>
          </a:p>
          <a:p>
            <a:pPr>
              <a:buNone/>
            </a:pPr>
            <a:endParaRPr lang="cs-CZ" sz="2400" dirty="0" smtClean="0">
              <a:solidFill>
                <a:schemeClr val="tx1"/>
              </a:solidFill>
            </a:endParaRPr>
          </a:p>
        </p:txBody>
      </p:sp>
      <p:sp>
        <p:nvSpPr>
          <p:cNvPr id="4" name="Šipka doprava 3"/>
          <p:cNvSpPr/>
          <p:nvPr/>
        </p:nvSpPr>
        <p:spPr>
          <a:xfrm>
            <a:off x="899592" y="3861048"/>
            <a:ext cx="720080" cy="26860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prava 4"/>
          <p:cNvSpPr/>
          <p:nvPr/>
        </p:nvSpPr>
        <p:spPr>
          <a:xfrm>
            <a:off x="899592" y="5013176"/>
            <a:ext cx="720080" cy="26860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 t="5109" b="9728"/>
          <a:stretch>
            <a:fillRect/>
          </a:stretch>
        </p:blipFill>
        <p:spPr bwMode="auto">
          <a:xfrm>
            <a:off x="5436096" y="1412776"/>
            <a:ext cx="2952328" cy="3600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1196752"/>
            <a:ext cx="5053266" cy="3860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4211960" y="5157192"/>
            <a:ext cx="107305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Calibri" pitchFamily="34" charset="0"/>
              </a:rPr>
              <a:t>Obrázek č. 1</a:t>
            </a:r>
            <a:endParaRPr lang="cs-CZ" sz="1400" dirty="0">
              <a:latin typeface="Calibri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380312" y="5157192"/>
            <a:ext cx="107305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Calibri" pitchFamily="34" charset="0"/>
              </a:rPr>
              <a:t>Obrázek č. 2</a:t>
            </a:r>
            <a:endParaRPr lang="cs-CZ" sz="1400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Amerika- obyvatelstvo obecně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Nerovnoměrné rozmístění</a:t>
            </a:r>
          </a:p>
          <a:p>
            <a:endParaRPr lang="cs-CZ" dirty="0" smtClean="0"/>
          </a:p>
          <a:p>
            <a:r>
              <a:rPr lang="cs-CZ" dirty="0" smtClean="0"/>
              <a:t>Rasově nejpestřejší kontinent: běloši, černoši, indiáni, mestici (běloch+indián), zambové (indián+černoch), mulati (běloch+černoch)</a:t>
            </a:r>
          </a:p>
          <a:p>
            <a:endParaRPr lang="cs-CZ" dirty="0" smtClean="0"/>
          </a:p>
          <a:p>
            <a:r>
              <a:rPr lang="cs-CZ" dirty="0" smtClean="0"/>
              <a:t>Nejhustěji osídleny jsou náhorní plošiny v teplém podnebném pásu, pobřeží Atlantiku v mírném pásu (USA),  okolí Velkých jezer a na jihovýchodě Brazílie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476672"/>
            <a:ext cx="7427168" cy="5976664"/>
          </a:xfrm>
        </p:spPr>
        <p:txBody>
          <a:bodyPr>
            <a:normAutofit lnSpcReduction="10000"/>
          </a:bodyPr>
          <a:lstStyle/>
          <a:p>
            <a:r>
              <a:rPr lang="cs-CZ" sz="2200" dirty="0" smtClean="0"/>
              <a:t>Vysoké soustředění obyvatel do měst</a:t>
            </a:r>
          </a:p>
          <a:p>
            <a:pPr>
              <a:buNone/>
            </a:pPr>
            <a:r>
              <a:rPr lang="cs-CZ" sz="2200" dirty="0" smtClean="0"/>
              <a:t>             velkoměsta + předměstí = Obrovské aglomerace (př. New York)</a:t>
            </a:r>
          </a:p>
          <a:p>
            <a:pPr>
              <a:buNone/>
            </a:pPr>
            <a:endParaRPr lang="cs-CZ" sz="2200" dirty="0" smtClean="0"/>
          </a:p>
          <a:p>
            <a:pPr>
              <a:buNone/>
            </a:pPr>
            <a:endParaRPr lang="cs-CZ" sz="2200" dirty="0" smtClean="0"/>
          </a:p>
          <a:p>
            <a:endParaRPr lang="cs-CZ" sz="2200" dirty="0" smtClean="0"/>
          </a:p>
          <a:p>
            <a:endParaRPr lang="cs-CZ" sz="2200" dirty="0" smtClean="0"/>
          </a:p>
          <a:p>
            <a:endParaRPr lang="cs-CZ" sz="2200" dirty="0" smtClean="0"/>
          </a:p>
          <a:p>
            <a:endParaRPr lang="cs-CZ" sz="2200" dirty="0" smtClean="0"/>
          </a:p>
          <a:p>
            <a:endParaRPr lang="cs-CZ" sz="2200" dirty="0" smtClean="0"/>
          </a:p>
          <a:p>
            <a:endParaRPr lang="cs-CZ" sz="2200" dirty="0" smtClean="0"/>
          </a:p>
          <a:p>
            <a:pPr>
              <a:buNone/>
            </a:pPr>
            <a:r>
              <a:rPr lang="cs-CZ" sz="1400" dirty="0" smtClean="0">
                <a:latin typeface="Calibri" pitchFamily="34" charset="0"/>
              </a:rPr>
              <a:t>                                                                                                                                           Obrázek č. 3</a:t>
            </a:r>
          </a:p>
          <a:p>
            <a:pPr>
              <a:buNone/>
            </a:pPr>
            <a:endParaRPr lang="cs-CZ" sz="2200" dirty="0" smtClean="0"/>
          </a:p>
          <a:p>
            <a:r>
              <a:rPr lang="cs-CZ" sz="2200" dirty="0" smtClean="0"/>
              <a:t>Vysoká hospodářská úroveň S Ameriky, hlavně díky USA a Kanadě</a:t>
            </a:r>
          </a:p>
          <a:p>
            <a:r>
              <a:rPr lang="cs-CZ" sz="2200" dirty="0" smtClean="0"/>
              <a:t>J Amerika patří ke středně rozvinutým zemím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4" name="Šipka doprava 3"/>
          <p:cNvSpPr/>
          <p:nvPr/>
        </p:nvSpPr>
        <p:spPr>
          <a:xfrm>
            <a:off x="899592" y="980728"/>
            <a:ext cx="576064" cy="19660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1" name="Picture 3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15816" y="1268760"/>
            <a:ext cx="3096344" cy="39128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67544" y="188640"/>
            <a:ext cx="7467600" cy="1143000"/>
          </a:xfrm>
        </p:spPr>
        <p:txBody>
          <a:bodyPr/>
          <a:lstStyle/>
          <a:p>
            <a:pPr algn="ctr"/>
            <a:r>
              <a:rPr lang="cs-CZ" dirty="0" smtClean="0"/>
              <a:t>Jazyky</a:t>
            </a:r>
            <a:endParaRPr lang="cs-CZ" dirty="0"/>
          </a:p>
        </p:txBody>
      </p:sp>
      <p:pic>
        <p:nvPicPr>
          <p:cNvPr id="3075" name="Picture 3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1269336"/>
            <a:ext cx="4699857" cy="520448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TextovéPole 9"/>
          <p:cNvSpPr txBox="1"/>
          <p:nvPr/>
        </p:nvSpPr>
        <p:spPr>
          <a:xfrm>
            <a:off x="5364088" y="5805264"/>
            <a:ext cx="107305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Calibri" pitchFamily="34" charset="0"/>
              </a:rPr>
              <a:t>Obrázek č. 4</a:t>
            </a:r>
            <a:endParaRPr lang="cs-CZ" sz="1400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Náboženství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r>
              <a:rPr lang="cs-CZ" dirty="0" smtClean="0"/>
              <a:t>Protože je Amerika svobodným kontinentem, promítají se zde všechny prvky náboženství, ale </a:t>
            </a:r>
            <a:r>
              <a:rPr lang="cs-CZ" b="1" dirty="0" smtClean="0"/>
              <a:t>křesťanství </a:t>
            </a:r>
            <a:r>
              <a:rPr lang="cs-CZ" dirty="0" smtClean="0"/>
              <a:t>zde všechna náboženství převyšuje</a:t>
            </a:r>
          </a:p>
          <a:p>
            <a:pPr>
              <a:buNone/>
            </a:pPr>
            <a:r>
              <a:rPr lang="cs-CZ" dirty="0" smtClean="0"/>
              <a:t>   (S- 85%, J-93%)</a:t>
            </a:r>
          </a:p>
          <a:p>
            <a:r>
              <a:rPr lang="cs-CZ" dirty="0" smtClean="0"/>
              <a:t>Nachází se zde také židé, </a:t>
            </a:r>
            <a:r>
              <a:rPr lang="cs-CZ" dirty="0" smtClean="0"/>
              <a:t>islamisté </a:t>
            </a:r>
            <a:r>
              <a:rPr lang="cs-CZ" dirty="0" smtClean="0"/>
              <a:t>nebo buddhisté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Jaké bylo původní obyvatelstvo v Americe?</a:t>
            </a:r>
          </a:p>
          <a:p>
            <a:endParaRPr lang="cs-CZ" dirty="0" smtClean="0"/>
          </a:p>
          <a:p>
            <a:r>
              <a:rPr lang="cs-CZ" dirty="0" smtClean="0"/>
              <a:t>Jmenuj alespoň 1 aglomeraci.</a:t>
            </a:r>
          </a:p>
          <a:p>
            <a:endParaRPr lang="cs-CZ" dirty="0" smtClean="0"/>
          </a:p>
          <a:p>
            <a:r>
              <a:rPr lang="cs-CZ" dirty="0" smtClean="0"/>
              <a:t>Které 3 jazyky v Americe převládají?</a:t>
            </a:r>
          </a:p>
          <a:p>
            <a:endParaRPr lang="cs-CZ" dirty="0" smtClean="0"/>
          </a:p>
          <a:p>
            <a:r>
              <a:rPr lang="cs-CZ" dirty="0" smtClean="0"/>
              <a:t>Jaké náboženství v Americe převládá?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Správné odpovědi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Jaké bylo původní obyvatelstvo v Americe?</a:t>
            </a:r>
          </a:p>
          <a:p>
            <a:pPr>
              <a:buNone/>
            </a:pPr>
            <a:r>
              <a:rPr lang="cs-CZ" dirty="0" smtClean="0"/>
              <a:t>		</a:t>
            </a:r>
            <a:r>
              <a:rPr lang="cs-CZ" b="1" dirty="0" smtClean="0"/>
              <a:t>Indiáni, Eskymáci</a:t>
            </a:r>
          </a:p>
          <a:p>
            <a:r>
              <a:rPr lang="cs-CZ" dirty="0" smtClean="0"/>
              <a:t>Jmenuj alespoň 1 aglomeraci.</a:t>
            </a:r>
          </a:p>
          <a:p>
            <a:pPr>
              <a:buNone/>
            </a:pPr>
            <a:r>
              <a:rPr lang="cs-CZ" dirty="0" smtClean="0"/>
              <a:t>		</a:t>
            </a:r>
            <a:r>
              <a:rPr lang="cs-CZ" b="1" dirty="0" smtClean="0"/>
              <a:t>New York</a:t>
            </a:r>
          </a:p>
          <a:p>
            <a:r>
              <a:rPr lang="cs-CZ" dirty="0" smtClean="0"/>
              <a:t>Které 3 jazyky v Americe převládají?</a:t>
            </a:r>
          </a:p>
          <a:p>
            <a:pPr>
              <a:buNone/>
            </a:pPr>
            <a:r>
              <a:rPr lang="cs-CZ" dirty="0" smtClean="0"/>
              <a:t>		</a:t>
            </a:r>
            <a:r>
              <a:rPr lang="cs-CZ" b="1" dirty="0" smtClean="0"/>
              <a:t>angličtina, španělština, portugalština </a:t>
            </a:r>
          </a:p>
          <a:p>
            <a:r>
              <a:rPr lang="cs-CZ" dirty="0" smtClean="0"/>
              <a:t>Jaké náboženství v Americe převládá?</a:t>
            </a:r>
          </a:p>
          <a:p>
            <a:pPr>
              <a:buNone/>
            </a:pPr>
            <a:r>
              <a:rPr lang="cs-CZ" dirty="0" smtClean="0"/>
              <a:t>		</a:t>
            </a:r>
            <a:r>
              <a:rPr lang="cs-CZ" b="1" dirty="0" smtClean="0"/>
              <a:t>křesťanství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Použitá literatura a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1400" dirty="0" smtClean="0">
                <a:latin typeface="Calibri" pitchFamily="34" charset="0"/>
              </a:rPr>
              <a:t>Obrázek č. 1: </a:t>
            </a:r>
            <a:r>
              <a:rPr lang="en-US" sz="1400" dirty="0" smtClean="0">
                <a:latin typeface="Calibri" pitchFamily="34" charset="0"/>
              </a:rPr>
              <a:t>Inuit man by Curtis - Noatak AK.jpg</a:t>
            </a:r>
            <a:r>
              <a:rPr lang="cs-CZ" sz="1400" dirty="0" smtClean="0">
                <a:latin typeface="Calibri" pitchFamily="34" charset="0"/>
              </a:rPr>
              <a:t>. In: </a:t>
            </a:r>
            <a:r>
              <a:rPr lang="cs-CZ" sz="1400" i="1" dirty="0" err="1" smtClean="0">
                <a:latin typeface="Calibri" pitchFamily="34" charset="0"/>
              </a:rPr>
              <a:t>Wikipedia</a:t>
            </a:r>
            <a:r>
              <a:rPr lang="cs-CZ" sz="1400" dirty="0" smtClean="0">
                <a:latin typeface="Calibri" pitchFamily="34" charset="0"/>
              </a:rPr>
              <a:t>: </a:t>
            </a:r>
            <a:r>
              <a:rPr lang="cs-CZ" sz="1400" i="1" dirty="0" err="1" smtClean="0">
                <a:latin typeface="Calibri" pitchFamily="34" charset="0"/>
              </a:rPr>
              <a:t>the</a:t>
            </a:r>
            <a:r>
              <a:rPr lang="cs-CZ" sz="1400" i="1" dirty="0" smtClean="0">
                <a:latin typeface="Calibri" pitchFamily="34" charset="0"/>
              </a:rPr>
              <a:t> free </a:t>
            </a:r>
            <a:r>
              <a:rPr lang="cs-CZ" sz="1400" i="1" dirty="0" err="1" smtClean="0">
                <a:latin typeface="Calibri" pitchFamily="34" charset="0"/>
              </a:rPr>
              <a:t>encyclopedia</a:t>
            </a:r>
            <a:r>
              <a:rPr lang="cs-CZ" sz="1400" dirty="0" smtClean="0">
                <a:latin typeface="Calibri" pitchFamily="34" charset="0"/>
              </a:rPr>
              <a:t> [online]. San </a:t>
            </a:r>
            <a:r>
              <a:rPr lang="cs-CZ" sz="1400" dirty="0" err="1" smtClean="0">
                <a:latin typeface="Calibri" pitchFamily="34" charset="0"/>
              </a:rPr>
              <a:t>Francisco</a:t>
            </a:r>
            <a:r>
              <a:rPr lang="cs-CZ" sz="1400" dirty="0" smtClean="0">
                <a:latin typeface="Calibri" pitchFamily="34" charset="0"/>
              </a:rPr>
              <a:t> (CA): </a:t>
            </a:r>
            <a:r>
              <a:rPr lang="cs-CZ" sz="1400" dirty="0" err="1" smtClean="0">
                <a:latin typeface="Calibri" pitchFamily="34" charset="0"/>
              </a:rPr>
              <a:t>Wikimedia</a:t>
            </a:r>
            <a:r>
              <a:rPr lang="cs-CZ" sz="1400" dirty="0" smtClean="0">
                <a:latin typeface="Calibri" pitchFamily="34" charset="0"/>
              </a:rPr>
              <a:t> </a:t>
            </a:r>
            <a:r>
              <a:rPr lang="cs-CZ" sz="1400" dirty="0" err="1" smtClean="0">
                <a:latin typeface="Calibri" pitchFamily="34" charset="0"/>
              </a:rPr>
              <a:t>Foundation</a:t>
            </a:r>
            <a:r>
              <a:rPr lang="cs-CZ" sz="1400" dirty="0" smtClean="0"/>
              <a:t>, </a:t>
            </a:r>
            <a:r>
              <a:rPr lang="cs-CZ" sz="1400" dirty="0" smtClean="0">
                <a:latin typeface="Calibri" pitchFamily="34" charset="0"/>
              </a:rPr>
              <a:t>24.1. 2012 [cit. 2012-10-05]. Dostupné z: http://cs.wikipedia.org/wiki/Soubor:Inuit_man_by_Curtis_-_Noatak_AK.jpg</a:t>
            </a:r>
          </a:p>
          <a:p>
            <a:r>
              <a:rPr lang="cs-CZ" sz="1400" dirty="0" smtClean="0">
                <a:latin typeface="Calibri" pitchFamily="34" charset="0"/>
              </a:rPr>
              <a:t>Obrázek č. 2: </a:t>
            </a:r>
            <a:r>
              <a:rPr lang="en-US" sz="1400" dirty="0" smtClean="0">
                <a:latin typeface="Calibri" pitchFamily="34" charset="0"/>
              </a:rPr>
              <a:t>Edward S. Curtis Collection People 013.jpg</a:t>
            </a:r>
            <a:r>
              <a:rPr lang="cs-CZ" sz="1400" dirty="0" smtClean="0">
                <a:latin typeface="Calibri" pitchFamily="34" charset="0"/>
              </a:rPr>
              <a:t>. In: </a:t>
            </a:r>
            <a:r>
              <a:rPr lang="cs-CZ" sz="1400" i="1" dirty="0" err="1" smtClean="0">
                <a:latin typeface="Calibri" pitchFamily="34" charset="0"/>
              </a:rPr>
              <a:t>Wikipedia</a:t>
            </a:r>
            <a:r>
              <a:rPr lang="cs-CZ" sz="1400" dirty="0" smtClean="0">
                <a:latin typeface="Calibri" pitchFamily="34" charset="0"/>
              </a:rPr>
              <a:t>: </a:t>
            </a:r>
            <a:r>
              <a:rPr lang="cs-CZ" sz="1400" i="1" dirty="0" err="1" smtClean="0">
                <a:latin typeface="Calibri" pitchFamily="34" charset="0"/>
              </a:rPr>
              <a:t>the</a:t>
            </a:r>
            <a:r>
              <a:rPr lang="cs-CZ" sz="1400" i="1" dirty="0" smtClean="0">
                <a:latin typeface="Calibri" pitchFamily="34" charset="0"/>
              </a:rPr>
              <a:t> free </a:t>
            </a:r>
            <a:r>
              <a:rPr lang="cs-CZ" sz="1400" i="1" dirty="0" err="1" smtClean="0">
                <a:latin typeface="Calibri" pitchFamily="34" charset="0"/>
              </a:rPr>
              <a:t>encyclopedia</a:t>
            </a:r>
            <a:r>
              <a:rPr lang="cs-CZ" sz="1400" dirty="0" smtClean="0">
                <a:latin typeface="Calibri" pitchFamily="34" charset="0"/>
              </a:rPr>
              <a:t> [online]. San </a:t>
            </a:r>
            <a:r>
              <a:rPr lang="cs-CZ" sz="1400" dirty="0" err="1" smtClean="0">
                <a:latin typeface="Calibri" pitchFamily="34" charset="0"/>
              </a:rPr>
              <a:t>Francisco</a:t>
            </a:r>
            <a:r>
              <a:rPr lang="cs-CZ" sz="1400" dirty="0" smtClean="0">
                <a:latin typeface="Calibri" pitchFamily="34" charset="0"/>
              </a:rPr>
              <a:t> (CA): </a:t>
            </a:r>
            <a:r>
              <a:rPr lang="cs-CZ" sz="1400" dirty="0" err="1" smtClean="0">
                <a:latin typeface="Calibri" pitchFamily="34" charset="0"/>
              </a:rPr>
              <a:t>Wikimedia</a:t>
            </a:r>
            <a:r>
              <a:rPr lang="cs-CZ" sz="1400" dirty="0" smtClean="0">
                <a:latin typeface="Calibri" pitchFamily="34" charset="0"/>
              </a:rPr>
              <a:t> </a:t>
            </a:r>
            <a:r>
              <a:rPr lang="cs-CZ" sz="1400" dirty="0" err="1" smtClean="0">
                <a:latin typeface="Calibri" pitchFamily="34" charset="0"/>
              </a:rPr>
              <a:t>Foundation</a:t>
            </a:r>
            <a:r>
              <a:rPr lang="cs-CZ" sz="1400" dirty="0" smtClean="0"/>
              <a:t>, </a:t>
            </a:r>
            <a:r>
              <a:rPr lang="cs-CZ" sz="1400" dirty="0" smtClean="0">
                <a:latin typeface="Calibri" pitchFamily="34" charset="0"/>
              </a:rPr>
              <a:t>23. 11. 2008 [cit. 2012-10-05]. Dostupné z: </a:t>
            </a:r>
            <a:r>
              <a:rPr lang="cs-CZ" sz="1400" dirty="0" smtClean="0">
                <a:latin typeface="Calibri" pitchFamily="34" charset="0"/>
                <a:hlinkClick r:id="rId2"/>
              </a:rPr>
              <a:t>http://cs.wikipedia.org/wiki/Soubor:Edward_S._Curtis_Collection_People_013.jpg</a:t>
            </a:r>
            <a:endParaRPr lang="cs-CZ" sz="1400" dirty="0" smtClean="0">
              <a:latin typeface="Calibri" pitchFamily="34" charset="0"/>
            </a:endParaRPr>
          </a:p>
          <a:p>
            <a:r>
              <a:rPr lang="cs-CZ" sz="1400" dirty="0" smtClean="0">
                <a:latin typeface="Calibri" pitchFamily="34" charset="0"/>
              </a:rPr>
              <a:t>Obrázek č. 3: NYC </a:t>
            </a:r>
            <a:r>
              <a:rPr lang="cs-CZ" sz="1400" dirty="0" err="1" smtClean="0">
                <a:latin typeface="Calibri" pitchFamily="34" charset="0"/>
              </a:rPr>
              <a:t>Montage</a:t>
            </a:r>
            <a:r>
              <a:rPr lang="cs-CZ" sz="1400" dirty="0" smtClean="0">
                <a:latin typeface="Calibri" pitchFamily="34" charset="0"/>
              </a:rPr>
              <a:t> 2011.jpg. In: </a:t>
            </a:r>
            <a:r>
              <a:rPr lang="cs-CZ" sz="1400" i="1" dirty="0" err="1" smtClean="0">
                <a:latin typeface="Calibri" pitchFamily="34" charset="0"/>
              </a:rPr>
              <a:t>Wikipedia</a:t>
            </a:r>
            <a:r>
              <a:rPr lang="cs-CZ" sz="1400" dirty="0" smtClean="0">
                <a:latin typeface="Calibri" pitchFamily="34" charset="0"/>
              </a:rPr>
              <a:t>: </a:t>
            </a:r>
            <a:r>
              <a:rPr lang="cs-CZ" sz="1400" i="1" dirty="0" err="1" smtClean="0">
                <a:latin typeface="Calibri" pitchFamily="34" charset="0"/>
              </a:rPr>
              <a:t>the</a:t>
            </a:r>
            <a:r>
              <a:rPr lang="cs-CZ" sz="1400" i="1" dirty="0" smtClean="0">
                <a:latin typeface="Calibri" pitchFamily="34" charset="0"/>
              </a:rPr>
              <a:t> free </a:t>
            </a:r>
            <a:r>
              <a:rPr lang="cs-CZ" sz="1400" i="1" dirty="0" err="1" smtClean="0">
                <a:latin typeface="Calibri" pitchFamily="34" charset="0"/>
              </a:rPr>
              <a:t>encyclopedia</a:t>
            </a:r>
            <a:r>
              <a:rPr lang="cs-CZ" sz="1400" dirty="0" smtClean="0">
                <a:latin typeface="Calibri" pitchFamily="34" charset="0"/>
              </a:rPr>
              <a:t> [online]. San </a:t>
            </a:r>
            <a:r>
              <a:rPr lang="cs-CZ" sz="1400" dirty="0" err="1" smtClean="0">
                <a:latin typeface="Calibri" pitchFamily="34" charset="0"/>
              </a:rPr>
              <a:t>Francisco</a:t>
            </a:r>
            <a:r>
              <a:rPr lang="cs-CZ" sz="1400" dirty="0" smtClean="0">
                <a:latin typeface="Calibri" pitchFamily="34" charset="0"/>
              </a:rPr>
              <a:t> (CA): </a:t>
            </a:r>
            <a:r>
              <a:rPr lang="cs-CZ" sz="1400" dirty="0" err="1" smtClean="0">
                <a:latin typeface="Calibri" pitchFamily="34" charset="0"/>
              </a:rPr>
              <a:t>Wikimedia</a:t>
            </a:r>
            <a:r>
              <a:rPr lang="cs-CZ" sz="1400" dirty="0" smtClean="0">
                <a:latin typeface="Calibri" pitchFamily="34" charset="0"/>
              </a:rPr>
              <a:t> </a:t>
            </a:r>
            <a:r>
              <a:rPr lang="cs-CZ" sz="1400" dirty="0" err="1" smtClean="0">
                <a:latin typeface="Calibri" pitchFamily="34" charset="0"/>
              </a:rPr>
              <a:t>Foundation</a:t>
            </a:r>
            <a:r>
              <a:rPr lang="cs-CZ" sz="1400" dirty="0" smtClean="0"/>
              <a:t>, </a:t>
            </a:r>
            <a:r>
              <a:rPr lang="cs-CZ" sz="1400" dirty="0" smtClean="0">
                <a:latin typeface="Calibri" pitchFamily="34" charset="0"/>
              </a:rPr>
              <a:t>11.10. 2011 [cit. 2012-10-05]. Dostupné z: </a:t>
            </a:r>
            <a:r>
              <a:rPr lang="cs-CZ" sz="1400" dirty="0" smtClean="0">
                <a:latin typeface="Calibri" pitchFamily="34" charset="0"/>
                <a:hlinkClick r:id="rId3"/>
              </a:rPr>
              <a:t>http://cs.wikipedia.org/wiki/Soubor:NYC_Montage_2011.jpg</a:t>
            </a:r>
            <a:endParaRPr lang="cs-CZ" sz="1400" dirty="0" smtClean="0">
              <a:latin typeface="Calibri" pitchFamily="34" charset="0"/>
            </a:endParaRPr>
          </a:p>
          <a:p>
            <a:r>
              <a:rPr lang="cs-CZ" sz="1400" dirty="0" smtClean="0">
                <a:latin typeface="Calibri" pitchFamily="34" charset="0"/>
              </a:rPr>
              <a:t>Obrázek č. 4: Jazyky </a:t>
            </a:r>
            <a:r>
              <a:rPr lang="cs-CZ" sz="1400" dirty="0" err="1" smtClean="0">
                <a:latin typeface="Calibri" pitchFamily="34" charset="0"/>
              </a:rPr>
              <a:t>Ameriky.PNG</a:t>
            </a:r>
            <a:r>
              <a:rPr lang="cs-CZ" sz="1400" dirty="0" smtClean="0">
                <a:latin typeface="Calibri" pitchFamily="34" charset="0"/>
              </a:rPr>
              <a:t>. In: </a:t>
            </a:r>
            <a:r>
              <a:rPr lang="cs-CZ" sz="1400" i="1" dirty="0" err="1" smtClean="0">
                <a:latin typeface="Calibri" pitchFamily="34" charset="0"/>
              </a:rPr>
              <a:t>Wikipedia</a:t>
            </a:r>
            <a:r>
              <a:rPr lang="cs-CZ" sz="1400" dirty="0" smtClean="0">
                <a:latin typeface="Calibri" pitchFamily="34" charset="0"/>
              </a:rPr>
              <a:t>: </a:t>
            </a:r>
            <a:r>
              <a:rPr lang="cs-CZ" sz="1400" i="1" dirty="0" err="1" smtClean="0">
                <a:latin typeface="Calibri" pitchFamily="34" charset="0"/>
              </a:rPr>
              <a:t>the</a:t>
            </a:r>
            <a:r>
              <a:rPr lang="cs-CZ" sz="1400" i="1" dirty="0" smtClean="0">
                <a:latin typeface="Calibri" pitchFamily="34" charset="0"/>
              </a:rPr>
              <a:t> free </a:t>
            </a:r>
            <a:r>
              <a:rPr lang="cs-CZ" sz="1400" i="1" dirty="0" err="1" smtClean="0">
                <a:latin typeface="Calibri" pitchFamily="34" charset="0"/>
              </a:rPr>
              <a:t>encyclopedia</a:t>
            </a:r>
            <a:r>
              <a:rPr lang="cs-CZ" sz="1400" dirty="0" smtClean="0">
                <a:latin typeface="Calibri" pitchFamily="34" charset="0"/>
              </a:rPr>
              <a:t> [online]. San </a:t>
            </a:r>
            <a:r>
              <a:rPr lang="cs-CZ" sz="1400" dirty="0" err="1" smtClean="0">
                <a:latin typeface="Calibri" pitchFamily="34" charset="0"/>
              </a:rPr>
              <a:t>Francisco</a:t>
            </a:r>
            <a:r>
              <a:rPr lang="cs-CZ" sz="1400" dirty="0" smtClean="0">
                <a:latin typeface="Calibri" pitchFamily="34" charset="0"/>
              </a:rPr>
              <a:t> (CA): </a:t>
            </a:r>
            <a:r>
              <a:rPr lang="cs-CZ" sz="1400" dirty="0" err="1" smtClean="0">
                <a:latin typeface="Calibri" pitchFamily="34" charset="0"/>
              </a:rPr>
              <a:t>Wikimedia</a:t>
            </a:r>
            <a:r>
              <a:rPr lang="cs-CZ" sz="1400" dirty="0" smtClean="0">
                <a:latin typeface="Calibri" pitchFamily="34" charset="0"/>
              </a:rPr>
              <a:t> </a:t>
            </a:r>
            <a:r>
              <a:rPr lang="cs-CZ" sz="1400" dirty="0" err="1" smtClean="0">
                <a:latin typeface="Calibri" pitchFamily="34" charset="0"/>
              </a:rPr>
              <a:t>Foundation</a:t>
            </a:r>
            <a:r>
              <a:rPr lang="cs-CZ" sz="1400" dirty="0" smtClean="0"/>
              <a:t>, </a:t>
            </a:r>
            <a:r>
              <a:rPr lang="cs-CZ" sz="1400" dirty="0" smtClean="0">
                <a:latin typeface="Calibri" pitchFamily="34" charset="0"/>
              </a:rPr>
              <a:t>23. 10. 2010 [cit. 2012-10-05]. Dostupné z: </a:t>
            </a:r>
            <a:r>
              <a:rPr lang="cs-CZ" sz="1400" dirty="0" smtClean="0">
                <a:latin typeface="Calibri" pitchFamily="34" charset="0"/>
                <a:hlinkClick r:id="rId4"/>
              </a:rPr>
              <a:t>http://cs.wikipedia.org/wiki/Soubor:Jazyky_Ameriky.PNG</a:t>
            </a:r>
            <a:endParaRPr lang="cs-CZ" sz="1400" dirty="0" smtClean="0">
              <a:latin typeface="Calibri" pitchFamily="34" charset="0"/>
            </a:endParaRPr>
          </a:p>
          <a:p>
            <a:endParaRPr lang="cs-CZ" sz="1400" dirty="0">
              <a:latin typeface="Calibri" pitchFamily="34" charset="0"/>
            </a:endParaRPr>
          </a:p>
          <a:p>
            <a:r>
              <a:rPr lang="cs-CZ" sz="1400" u="sng" dirty="0">
                <a:solidFill>
                  <a:schemeClr val="tx2">
                    <a:lumMod val="75000"/>
                  </a:schemeClr>
                </a:solidFill>
                <a:latin typeface="Calibri" pitchFamily="34" charset="0"/>
              </a:rPr>
              <a:t>Text je dílem autora.</a:t>
            </a:r>
          </a:p>
          <a:p>
            <a:endParaRPr lang="cs-CZ" sz="1400" u="sng" dirty="0">
              <a:solidFill>
                <a:schemeClr val="tx2">
                  <a:lumMod val="75000"/>
                </a:schemeClr>
              </a:solidFill>
              <a:latin typeface="Calibri" pitchFamily="34" charset="0"/>
            </a:endParaRPr>
          </a:p>
          <a:p>
            <a:endParaRPr lang="cs-CZ" sz="1400" dirty="0" smtClean="0">
              <a:latin typeface="Calibri" pitchFamily="34" charset="0"/>
            </a:endParaRPr>
          </a:p>
          <a:p>
            <a:endParaRPr lang="cs-CZ" sz="1400" dirty="0">
              <a:latin typeface="Calibri" pitchFamily="34" charset="0"/>
            </a:endParaRPr>
          </a:p>
          <a:p>
            <a:r>
              <a:rPr lang="cs-CZ" sz="1400" dirty="0" smtClean="0">
                <a:latin typeface="Calibri" pitchFamily="34" charset="0"/>
              </a:rPr>
              <a:t>5.10.2012</a:t>
            </a:r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130</TotalTime>
  <Words>416</Words>
  <Application>Microsoft Office PowerPoint</Application>
  <PresentationFormat>Předvádění na obrazovce (4:3)</PresentationFormat>
  <Paragraphs>75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Arkýř</vt:lpstr>
      <vt:lpstr>NÁZEV ŠKOLY:ZŠ Dolní Benešov, příspěvková organizace AUTOR: Mgr. Hana Maulerová NÁZEV: VY_32_INOVACE_02_ ZEMĚPIS 7. ROČNÍK TÉMA: Amerika- obyvatelstvo ČÍSLO PROJEKTU: CZ.1.07/1.4.00/21.1262</vt:lpstr>
      <vt:lpstr>Anotace</vt:lpstr>
      <vt:lpstr>Amerika- původní obyvatelstvo</vt:lpstr>
      <vt:lpstr>Snímek 4</vt:lpstr>
      <vt:lpstr>Amerika- obyvatelstvo obecně</vt:lpstr>
      <vt:lpstr>Snímek 6</vt:lpstr>
      <vt:lpstr>Jazyky</vt:lpstr>
      <vt:lpstr>Náboženství</vt:lpstr>
      <vt:lpstr>Opakování</vt:lpstr>
      <vt:lpstr>Správné odpovědi</vt:lpstr>
      <vt:lpstr>Použitá literatura a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ŠKOLY:ZŠ Dolní Benešov, příspěvková organizace AUTOR: Mgr. Hana Maulerová NÁZEV: VY_32_INOVACE_02_ ZEMĚPIS 7. ROČNÍK TÉMA: Amerika- obyvatelstvo ČÍSLO PROJEKTU: CZ.1.07/1.4.00/21.1262</dc:title>
  <dc:creator>Richard</dc:creator>
  <cp:lastModifiedBy>Dum</cp:lastModifiedBy>
  <cp:revision>18</cp:revision>
  <dcterms:created xsi:type="dcterms:W3CDTF">2012-10-05T12:21:04Z</dcterms:created>
  <dcterms:modified xsi:type="dcterms:W3CDTF">2013-02-16T14:47:57Z</dcterms:modified>
</cp:coreProperties>
</file>