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BBF4F28-1CD0-4914-A2DE-D17DDF7A96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0F907A3-4923-46F7-BE4D-6C0627488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Template:Location_map_USA_relief" TargetMode="External"/><Relationship Id="rId2" Type="http://schemas.openxmlformats.org/officeDocument/2006/relationships/hyperlink" Target="http://cs.wikipedia.org/w/index.php?title=Soubor:United_States_(orthographic_projection).svg&amp;page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USA_topo_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980728"/>
            <a:ext cx="6480720" cy="290247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NÁZEV ŠKOLY:ZŠ Dolní Benešov, příspěvková organizace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AUTOR: Mgr. Hana Maulerová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NÁZEV: VY_32_INOVACE_03_ ZEMĚPIS 7. ROČNÍK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TÉMA: Spojené státy </a:t>
            </a:r>
            <a:r>
              <a:rPr lang="cs-CZ" sz="2400" dirty="0" smtClean="0">
                <a:latin typeface="Calibri" pitchFamily="34" charset="0"/>
              </a:rPr>
              <a:t>Americké – příroda                           </a:t>
            </a:r>
            <a:r>
              <a:rPr lang="cs-CZ" sz="2400" dirty="0" smtClean="0">
                <a:latin typeface="Calibri" pitchFamily="34" charset="0"/>
              </a:rPr>
              <a:t>a hospodářství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ČÍSLO PROJEKTU: CZ.1.07/1.4.00/21.1262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508518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Žáci se dozví o poloze a rozloze USA</a:t>
            </a:r>
          </a:p>
          <a:p>
            <a:endParaRPr lang="cs-CZ" dirty="0" smtClean="0"/>
          </a:p>
          <a:p>
            <a:r>
              <a:rPr lang="cs-CZ" dirty="0" smtClean="0"/>
              <a:t>Dozví se o nejdůležitějších pohořích, nížinách </a:t>
            </a:r>
            <a:r>
              <a:rPr lang="cs-CZ" dirty="0" smtClean="0"/>
              <a:t>                    a </a:t>
            </a:r>
            <a:r>
              <a:rPr lang="cs-CZ" dirty="0" smtClean="0"/>
              <a:t>řekách USA</a:t>
            </a:r>
          </a:p>
          <a:p>
            <a:endParaRPr lang="cs-CZ" dirty="0" smtClean="0"/>
          </a:p>
          <a:p>
            <a:r>
              <a:rPr lang="cs-CZ" dirty="0" smtClean="0"/>
              <a:t>Uvedeme si sousedící státy</a:t>
            </a:r>
          </a:p>
          <a:p>
            <a:endParaRPr lang="cs-CZ" dirty="0" smtClean="0"/>
          </a:p>
          <a:p>
            <a:r>
              <a:rPr lang="cs-CZ" dirty="0" smtClean="0"/>
              <a:t>Kontrolní </a:t>
            </a:r>
            <a:r>
              <a:rPr lang="cs-CZ" dirty="0" smtClean="0"/>
              <a:t>otázky + </a:t>
            </a:r>
            <a:r>
              <a:rPr lang="cs-CZ" dirty="0" smtClean="0"/>
              <a:t>správné odpovědi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652934"/>
          </a:xfrm>
        </p:spPr>
        <p:txBody>
          <a:bodyPr/>
          <a:lstStyle/>
          <a:p>
            <a:pPr algn="ctr"/>
            <a:r>
              <a:rPr lang="cs-CZ" dirty="0" smtClean="0"/>
              <a:t>Rozloha + 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5256584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USA je rozlohou </a:t>
            </a:r>
            <a:r>
              <a:rPr lang="cs-CZ" b="1" dirty="0" smtClean="0"/>
              <a:t>4. největším státem na světě</a:t>
            </a:r>
          </a:p>
          <a:p>
            <a:endParaRPr lang="cs-CZ" dirty="0" smtClean="0"/>
          </a:p>
          <a:p>
            <a:r>
              <a:rPr lang="cs-CZ" dirty="0" smtClean="0"/>
              <a:t>Leží v severní části severní Ameriky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Díky rozloze a poloze              	velké přírodní bohatství      	vyspělé hospodářství         	významné postavení ve světě</a:t>
            </a:r>
          </a:p>
          <a:p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755576" y="4437112"/>
            <a:ext cx="504056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755576" y="4869160"/>
            <a:ext cx="504056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55576" y="5229200"/>
            <a:ext cx="504056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297468"/>
            <a:ext cx="338437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7308304" y="4869160"/>
            <a:ext cx="10567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Obrázek č. 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643192" cy="6069288"/>
          </a:xfrm>
        </p:spPr>
        <p:txBody>
          <a:bodyPr>
            <a:normAutofit/>
          </a:bodyPr>
          <a:lstStyle/>
          <a:p>
            <a:r>
              <a:rPr lang="cs-CZ" sz="2300" dirty="0" smtClean="0"/>
              <a:t>USA sousedí na </a:t>
            </a:r>
            <a:r>
              <a:rPr lang="cs-CZ" sz="2300" dirty="0" smtClean="0"/>
              <a:t>S - </a:t>
            </a:r>
            <a:r>
              <a:rPr lang="cs-CZ" sz="2300" dirty="0" err="1" smtClean="0"/>
              <a:t>s</a:t>
            </a:r>
            <a:r>
              <a:rPr lang="cs-CZ" sz="2300" b="1" dirty="0" smtClean="0"/>
              <a:t> Kanadou</a:t>
            </a:r>
            <a:r>
              <a:rPr lang="cs-CZ" sz="2300" dirty="0" smtClean="0"/>
              <a:t>, na </a:t>
            </a:r>
            <a:r>
              <a:rPr lang="cs-CZ" sz="2300" dirty="0" smtClean="0"/>
              <a:t>J - </a:t>
            </a:r>
            <a:r>
              <a:rPr lang="cs-CZ" sz="2300" dirty="0" smtClean="0"/>
              <a:t>s </a:t>
            </a:r>
            <a:r>
              <a:rPr lang="cs-CZ" sz="2300" b="1" dirty="0" smtClean="0"/>
              <a:t>Mexikem</a:t>
            </a:r>
          </a:p>
          <a:p>
            <a:pPr>
              <a:buNone/>
            </a:pPr>
            <a:endParaRPr lang="cs-CZ" sz="2300" dirty="0" smtClean="0"/>
          </a:p>
          <a:p>
            <a:r>
              <a:rPr lang="cs-CZ" sz="2300" dirty="0" smtClean="0"/>
              <a:t>USA zasahuje do </a:t>
            </a:r>
            <a:r>
              <a:rPr lang="cs-CZ" sz="2300" b="1" dirty="0" smtClean="0"/>
              <a:t>polárního pásu </a:t>
            </a:r>
            <a:r>
              <a:rPr lang="cs-CZ" sz="2300" dirty="0" smtClean="0"/>
              <a:t>(Aljaška), </a:t>
            </a:r>
            <a:r>
              <a:rPr lang="cs-CZ" sz="2300" b="1" dirty="0" smtClean="0"/>
              <a:t>mírného</a:t>
            </a:r>
            <a:r>
              <a:rPr lang="cs-CZ" sz="2300" dirty="0" smtClean="0"/>
              <a:t> (většina části USA) a do </a:t>
            </a:r>
            <a:r>
              <a:rPr lang="cs-CZ" sz="2300" b="1" dirty="0" smtClean="0"/>
              <a:t>subtropického</a:t>
            </a:r>
            <a:r>
              <a:rPr lang="cs-CZ" sz="2300" dirty="0" smtClean="0"/>
              <a:t> (Florida)</a:t>
            </a:r>
          </a:p>
          <a:p>
            <a:endParaRPr lang="cs-CZ" sz="2300" dirty="0" smtClean="0"/>
          </a:p>
          <a:p>
            <a:r>
              <a:rPr lang="cs-CZ" sz="2300" dirty="0" smtClean="0"/>
              <a:t>Na jihu území se vyskytují ničivá </a:t>
            </a:r>
            <a:r>
              <a:rPr lang="cs-CZ" sz="2300" b="1" dirty="0" smtClean="0"/>
              <a:t>tornáda </a:t>
            </a:r>
            <a:r>
              <a:rPr lang="cs-CZ" sz="2300" dirty="0" smtClean="0"/>
              <a:t>- </a:t>
            </a:r>
            <a:r>
              <a:rPr lang="cs-CZ" sz="2300" dirty="0" smtClean="0"/>
              <a:t>vzdušný vír</a:t>
            </a:r>
          </a:p>
          <a:p>
            <a:pPr>
              <a:buNone/>
            </a:pPr>
            <a:endParaRPr lang="cs-CZ" sz="2300" dirty="0" smtClean="0"/>
          </a:p>
          <a:p>
            <a:r>
              <a:rPr lang="cs-CZ" sz="2300" dirty="0" smtClean="0"/>
              <a:t>Průmysl USA je soustředěn do tzv. </a:t>
            </a:r>
            <a:r>
              <a:rPr lang="cs-CZ" sz="2300" b="1" dirty="0" smtClean="0"/>
              <a:t>průmyslového </a:t>
            </a:r>
            <a:r>
              <a:rPr lang="cs-CZ" sz="2300" b="1" dirty="0" smtClean="0"/>
              <a:t>pásu </a:t>
            </a:r>
            <a:r>
              <a:rPr lang="cs-CZ" sz="2300" dirty="0" smtClean="0"/>
              <a:t>- </a:t>
            </a:r>
            <a:r>
              <a:rPr lang="cs-CZ" sz="2300" dirty="0" smtClean="0"/>
              <a:t>v</a:t>
            </a:r>
            <a:r>
              <a:rPr lang="cs-CZ" sz="2300" dirty="0" smtClean="0"/>
              <a:t> </a:t>
            </a:r>
            <a:r>
              <a:rPr lang="cs-CZ" sz="2300" dirty="0" smtClean="0"/>
              <a:t>pobřeží Atlantiku, podél J pobřeží Velkých jezer k Chicagu a </a:t>
            </a:r>
            <a:r>
              <a:rPr lang="cs-CZ" sz="2300" dirty="0" err="1" smtClean="0"/>
              <a:t>Milwaukee</a:t>
            </a:r>
            <a:endParaRPr lang="cs-CZ" sz="2300" dirty="0" smtClean="0"/>
          </a:p>
          <a:p>
            <a:pPr>
              <a:buNone/>
            </a:pPr>
            <a:r>
              <a:rPr lang="cs-CZ" sz="2300" dirty="0" smtClean="0"/>
              <a:t> </a:t>
            </a:r>
          </a:p>
          <a:p>
            <a:r>
              <a:rPr lang="cs-CZ" sz="2300" dirty="0" smtClean="0"/>
              <a:t>Těží se zde např. ropa a zemní plyn, černé uhlí, železná ruda</a:t>
            </a:r>
          </a:p>
          <a:p>
            <a:endParaRPr lang="cs-CZ" sz="2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003232" cy="5911552"/>
          </a:xfrm>
        </p:spPr>
        <p:txBody>
          <a:bodyPr>
            <a:normAutofit/>
          </a:bodyPr>
          <a:lstStyle/>
          <a:p>
            <a:r>
              <a:rPr lang="cs-CZ" b="1" dirty="0" smtClean="0"/>
              <a:t>Hospodářství</a:t>
            </a:r>
            <a:r>
              <a:rPr lang="cs-CZ" dirty="0" smtClean="0"/>
              <a:t>- část je soustředěna kolem Velkých jezer, význam hospodářství zde však pomalu upadá </a:t>
            </a:r>
            <a:r>
              <a:rPr lang="cs-CZ" dirty="0" smtClean="0"/>
              <a:t>               ve </a:t>
            </a:r>
            <a:r>
              <a:rPr lang="cs-CZ" dirty="0" smtClean="0"/>
              <a:t>prospěch západní a jižní části  USA</a:t>
            </a:r>
          </a:p>
          <a:p>
            <a:r>
              <a:rPr lang="cs-CZ" dirty="0" smtClean="0"/>
              <a:t>Nejvýznamnější </a:t>
            </a:r>
            <a:r>
              <a:rPr lang="cs-CZ" dirty="0" err="1" smtClean="0"/>
              <a:t>hosp</a:t>
            </a:r>
            <a:r>
              <a:rPr lang="cs-CZ" dirty="0" smtClean="0"/>
              <a:t>. oblasti        Mississippská nížina, Atlantská nížina, oblasti prérií a stát Kalifornie</a:t>
            </a:r>
          </a:p>
          <a:p>
            <a:r>
              <a:rPr lang="cs-CZ" dirty="0" smtClean="0"/>
              <a:t>Je zaměřeno na pěstování </a:t>
            </a:r>
            <a:r>
              <a:rPr lang="cs-CZ" b="1" dirty="0" smtClean="0"/>
              <a:t>obilnin</a:t>
            </a:r>
            <a:r>
              <a:rPr lang="cs-CZ" dirty="0" smtClean="0"/>
              <a:t> (kukuřice, pšenice), bavlnu, sóju, tabák,…</a:t>
            </a:r>
          </a:p>
          <a:p>
            <a:r>
              <a:rPr lang="cs-CZ" dirty="0" smtClean="0"/>
              <a:t>Velké dobytkářské farmy = </a:t>
            </a:r>
            <a:r>
              <a:rPr lang="cs-CZ" b="1" dirty="0" smtClean="0"/>
              <a:t>ranče</a:t>
            </a:r>
            <a:r>
              <a:rPr lang="cs-CZ" dirty="0" smtClean="0"/>
              <a:t> jsou na J USA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932040" y="1556792"/>
            <a:ext cx="432048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221088"/>
            <a:ext cx="3960440" cy="2455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6156176" y="6165304"/>
            <a:ext cx="10567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Obrázek č. 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Přírodní Nej…,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211144" cy="4572000"/>
          </a:xfrm>
        </p:spPr>
        <p:txBody>
          <a:bodyPr/>
          <a:lstStyle/>
          <a:p>
            <a:r>
              <a:rPr lang="cs-CZ" dirty="0" smtClean="0"/>
              <a:t>Nejdůležitější pohoří= </a:t>
            </a:r>
            <a:r>
              <a:rPr lang="cs-CZ" b="1" dirty="0" smtClean="0"/>
              <a:t>Kordillery</a:t>
            </a:r>
            <a:r>
              <a:rPr lang="cs-CZ" dirty="0" smtClean="0"/>
              <a:t> (Nejvyšší bod: Mount </a:t>
            </a:r>
            <a:r>
              <a:rPr lang="cs-CZ" dirty="0" err="1" smtClean="0"/>
              <a:t>McKinley</a:t>
            </a:r>
            <a:r>
              <a:rPr lang="cs-CZ" dirty="0" smtClean="0"/>
              <a:t>), </a:t>
            </a:r>
            <a:r>
              <a:rPr lang="cs-CZ" b="1" dirty="0" smtClean="0"/>
              <a:t>Skalnaté hory</a:t>
            </a:r>
            <a:r>
              <a:rPr lang="cs-CZ" dirty="0" smtClean="0"/>
              <a:t>,</a:t>
            </a:r>
            <a:r>
              <a:rPr lang="cs-CZ" b="1" dirty="0" smtClean="0"/>
              <a:t> Apalačské pohoří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708920"/>
            <a:ext cx="5832648" cy="3973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6588224" y="6309320"/>
            <a:ext cx="10567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Obrázek č. 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787208" cy="583954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Nejdůležitější nížiny: </a:t>
            </a:r>
            <a:r>
              <a:rPr lang="cs-CZ" b="1" dirty="0" smtClean="0"/>
              <a:t>Centrální rovina</a:t>
            </a:r>
            <a:r>
              <a:rPr lang="cs-CZ" dirty="0" smtClean="0"/>
              <a:t>, </a:t>
            </a:r>
            <a:r>
              <a:rPr lang="cs-CZ" b="1" dirty="0" smtClean="0"/>
              <a:t>Velká planina, Mississippská nížina, Atlantská nížina</a:t>
            </a:r>
          </a:p>
          <a:p>
            <a:endParaRPr lang="cs-CZ" b="1" dirty="0" smtClean="0"/>
          </a:p>
          <a:p>
            <a:r>
              <a:rPr lang="cs-CZ" dirty="0" smtClean="0"/>
              <a:t>Nejdůležitější řeky: </a:t>
            </a:r>
            <a:r>
              <a:rPr lang="cs-CZ" b="1" dirty="0" err="1" smtClean="0"/>
              <a:t>Mississippy</a:t>
            </a:r>
            <a:r>
              <a:rPr lang="cs-CZ" dirty="0" smtClean="0"/>
              <a:t>, </a:t>
            </a:r>
            <a:r>
              <a:rPr lang="cs-CZ" b="1" dirty="0" smtClean="0"/>
              <a:t>Missouri</a:t>
            </a:r>
            <a:r>
              <a:rPr lang="cs-CZ" dirty="0" smtClean="0"/>
              <a:t>, </a:t>
            </a:r>
            <a:r>
              <a:rPr lang="cs-CZ" b="1" dirty="0" smtClean="0"/>
              <a:t>Ohio</a:t>
            </a:r>
            <a:r>
              <a:rPr lang="cs-CZ" dirty="0" smtClean="0"/>
              <a:t>, řeka </a:t>
            </a:r>
            <a:r>
              <a:rPr lang="cs-CZ" b="1" dirty="0" smtClean="0"/>
              <a:t>sv. Vavřince</a:t>
            </a:r>
            <a:r>
              <a:rPr lang="cs-CZ" dirty="0" smtClean="0"/>
              <a:t>, </a:t>
            </a:r>
            <a:r>
              <a:rPr lang="cs-CZ" b="1" dirty="0" smtClean="0"/>
              <a:t>Rio Grande</a:t>
            </a:r>
            <a:r>
              <a:rPr lang="cs-CZ" dirty="0" smtClean="0"/>
              <a:t>, </a:t>
            </a:r>
            <a:r>
              <a:rPr lang="cs-CZ" b="1" dirty="0" smtClean="0"/>
              <a:t>Colorado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666328"/>
          </a:xfrm>
        </p:spPr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7467600" cy="532980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Vyjmenuj 3 nejdůležitější pohoří  USA</a:t>
            </a:r>
          </a:p>
          <a:p>
            <a:endParaRPr lang="cs-CZ" dirty="0" smtClean="0"/>
          </a:p>
          <a:p>
            <a:r>
              <a:rPr lang="cs-CZ" dirty="0" smtClean="0"/>
              <a:t>2. Vyjmenuj alespoň 3 nejdůležitější řeky  USA</a:t>
            </a:r>
          </a:p>
          <a:p>
            <a:endParaRPr lang="cs-CZ" dirty="0" smtClean="0"/>
          </a:p>
          <a:p>
            <a:r>
              <a:rPr lang="cs-CZ" dirty="0" smtClean="0"/>
              <a:t>3. Znáte alespoň 2 nejníže položená místa v USA?</a:t>
            </a:r>
          </a:p>
          <a:p>
            <a:endParaRPr lang="cs-CZ" dirty="0" smtClean="0"/>
          </a:p>
          <a:p>
            <a:r>
              <a:rPr lang="cs-CZ" dirty="0" smtClean="0"/>
              <a:t>4. S kým Spojené státy Americké sousedí?</a:t>
            </a:r>
          </a:p>
          <a:p>
            <a:endParaRPr lang="cs-CZ" dirty="0" smtClean="0"/>
          </a:p>
          <a:p>
            <a:r>
              <a:rPr lang="cs-CZ" dirty="0" smtClean="0"/>
              <a:t>5. Kde se nejčastěji vyskytují tornáda?</a:t>
            </a:r>
          </a:p>
          <a:p>
            <a:endParaRPr lang="cs-CZ" dirty="0" smtClean="0"/>
          </a:p>
          <a:p>
            <a:r>
              <a:rPr lang="cs-CZ" dirty="0" smtClean="0"/>
              <a:t>6. Na jakou surovinu je zaměřena zemědělská výroba USA?</a:t>
            </a:r>
          </a:p>
          <a:p>
            <a:endParaRPr lang="cs-CZ" dirty="0" smtClean="0"/>
          </a:p>
          <a:p>
            <a:r>
              <a:rPr lang="cs-CZ" dirty="0" smtClean="0"/>
              <a:t>7. Vyskytuje se tzv. průmyslový pás na západě území?</a:t>
            </a: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6804248" y="260648"/>
            <a:ext cx="1512168" cy="1296144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50891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7467600" cy="5781256"/>
          </a:xfrm>
        </p:spPr>
        <p:txBody>
          <a:bodyPr>
            <a:normAutofit fontScale="92500"/>
          </a:bodyPr>
          <a:lstStyle/>
          <a:p>
            <a:r>
              <a:rPr lang="cs-CZ" sz="2200" dirty="0" smtClean="0"/>
              <a:t>1. Vyjmenuj 3 nejdůležitější pohoří  USA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Kordillery, Skalnaté hory, Apalačské pohoří</a:t>
            </a:r>
          </a:p>
          <a:p>
            <a:r>
              <a:rPr lang="cs-CZ" sz="2200" dirty="0" smtClean="0"/>
              <a:t>2. Vyjmenuj alespoň 3 nejdůležitější řeky  USA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300" b="1" dirty="0" smtClean="0"/>
              <a:t>Mississippi, </a:t>
            </a:r>
            <a:r>
              <a:rPr lang="cs-CZ" sz="2300" b="1" dirty="0" smtClean="0"/>
              <a:t>Missouri, Ohio, řeka sv. Vavřince</a:t>
            </a:r>
            <a:r>
              <a:rPr lang="cs-CZ" sz="2300" dirty="0" smtClean="0"/>
              <a:t>,…</a:t>
            </a:r>
          </a:p>
          <a:p>
            <a:r>
              <a:rPr lang="cs-CZ" sz="2200" dirty="0" smtClean="0"/>
              <a:t>3. Znáte alespoň 2 nejníže položená místa v USA?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Mississippská nížina, Atlantská nížina</a:t>
            </a:r>
            <a:r>
              <a:rPr lang="cs-CZ" dirty="0" smtClean="0"/>
              <a:t>,…</a:t>
            </a:r>
          </a:p>
          <a:p>
            <a:r>
              <a:rPr lang="cs-CZ" sz="2200" dirty="0" smtClean="0"/>
              <a:t>4. S kým Spojené státy Americké sousedí?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S Kanadou a Mexikem</a:t>
            </a:r>
          </a:p>
          <a:p>
            <a:r>
              <a:rPr lang="cs-CZ" sz="2200" dirty="0" smtClean="0"/>
              <a:t>5. Kde se nejčastěji vyskytují tornáda?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Na jihu území</a:t>
            </a:r>
          </a:p>
          <a:p>
            <a:r>
              <a:rPr lang="cs-CZ" sz="2200" dirty="0" smtClean="0"/>
              <a:t>6. Na jakou surovinu je zaměřena zemědělská výroba USA?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Na pěstování obilnin</a:t>
            </a:r>
          </a:p>
          <a:p>
            <a:r>
              <a:rPr lang="cs-CZ" sz="2200" dirty="0" smtClean="0"/>
              <a:t>7. Vyskytuje se tzv. průmyslový pás na západě území?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4" name="Veselý obličej 3"/>
          <p:cNvSpPr/>
          <p:nvPr/>
        </p:nvSpPr>
        <p:spPr>
          <a:xfrm>
            <a:off x="7452320" y="332656"/>
            <a:ext cx="1008112" cy="10081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 a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400" dirty="0" smtClean="0">
                <a:latin typeface="Calibri" pitchFamily="34" charset="0"/>
              </a:rPr>
              <a:t>Obrázek č. 1: </a:t>
            </a:r>
            <a:r>
              <a:rPr lang="en-US" sz="1400" dirty="0" smtClean="0">
                <a:latin typeface="Calibri" pitchFamily="34" charset="0"/>
              </a:rPr>
              <a:t>United States (orthographic projection).</a:t>
            </a:r>
            <a:r>
              <a:rPr lang="en-US" sz="1400" dirty="0" err="1" smtClean="0">
                <a:latin typeface="Calibri" pitchFamily="34" charset="0"/>
              </a:rPr>
              <a:t>svg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2. 10. 2009 [cit. 2012-10-22]. Dostupné z: </a:t>
            </a:r>
            <a:r>
              <a:rPr lang="cs-CZ" sz="1400" dirty="0" smtClean="0">
                <a:latin typeface="Calibri" pitchFamily="34" charset="0"/>
                <a:hlinkClick r:id="rId2"/>
              </a:rPr>
              <a:t>http://cs.wikipedia.org/w/index.php?title=Soubor:United_States_(orthographic_projection).svg&amp;page=1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2: </a:t>
            </a:r>
            <a:r>
              <a:rPr lang="cs-CZ" sz="1400" dirty="0" err="1" smtClean="0">
                <a:latin typeface="Calibri" pitchFamily="34" charset="0"/>
              </a:rPr>
              <a:t>Location</a:t>
            </a:r>
            <a:r>
              <a:rPr lang="cs-CZ" sz="1400" dirty="0" smtClean="0">
                <a:latin typeface="Calibri" pitchFamily="34" charset="0"/>
              </a:rPr>
              <a:t> map USA </a:t>
            </a:r>
            <a:r>
              <a:rPr lang="cs-CZ" sz="1400" dirty="0" err="1" smtClean="0">
                <a:latin typeface="Calibri" pitchFamily="34" charset="0"/>
              </a:rPr>
              <a:t>relief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23. 4. 2012[cit. 2012-10-22]. Dostupné z: </a:t>
            </a:r>
            <a:r>
              <a:rPr lang="cs-CZ" sz="1400" dirty="0" smtClean="0">
                <a:latin typeface="Calibri" pitchFamily="34" charset="0"/>
                <a:hlinkClick r:id="rId3"/>
              </a:rPr>
              <a:t>http://en.wikipedia.org/wiki/Template:Location_map_USA_relief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3: USA </a:t>
            </a:r>
            <a:r>
              <a:rPr lang="cs-CZ" sz="1400" dirty="0" err="1" smtClean="0">
                <a:latin typeface="Calibri" pitchFamily="34" charset="0"/>
              </a:rPr>
              <a:t>topo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en.jpg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3. 11. 2006 [cit. 2012-10-22]. Dostupné z: </a:t>
            </a:r>
            <a:r>
              <a:rPr lang="cs-CZ" sz="1400" dirty="0" smtClean="0">
                <a:latin typeface="Calibri" pitchFamily="34" charset="0"/>
                <a:hlinkClick r:id="rId4"/>
              </a:rPr>
              <a:t>http://cs.wikipedia.org/wiki/Soubor:USA_topo_en.jpg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Text je dílem autora.</a:t>
            </a:r>
          </a:p>
          <a:p>
            <a:endParaRPr lang="cs-CZ" sz="1400" u="sng" dirty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22.10.2012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130</TotalTime>
  <Words>487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NÁZEV ŠKOLY:ZŠ Dolní Benešov, příspěvková organizace AUTOR: Mgr. Hana Maulerová NÁZEV: VY_32_INOVACE_03_ ZEMĚPIS 7. ROČNÍK TÉMA: Spojené státy Americké – příroda                           a hospodářství ČÍSLO PROJEKTU: CZ.1.07/1.4.00/21.1262</vt:lpstr>
      <vt:lpstr>Anotace</vt:lpstr>
      <vt:lpstr>Rozloha + poloha</vt:lpstr>
      <vt:lpstr>Snímek 4</vt:lpstr>
      <vt:lpstr>Snímek 5</vt:lpstr>
      <vt:lpstr>Přírodní Nej…,</vt:lpstr>
      <vt:lpstr>Snímek 7</vt:lpstr>
      <vt:lpstr>Otázky a úkoly</vt:lpstr>
      <vt:lpstr>Správné odpovědi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ŠKOLY:ZŠ Dolní Benešov, příspěvková organizace AUTOR: Mgr. Hana Maulerová NÁZEV: VY_32_INOVACE_02_ ZEMĚPIS 7. ROČNÍK TÉMA: Spojené státy Americké- příroda a hospodářství ČÍSLO PROJEKTU: CZ.1.07/1.4.00/21.1262</dc:title>
  <dc:creator>Richard</dc:creator>
  <cp:lastModifiedBy>Dum</cp:lastModifiedBy>
  <cp:revision>24</cp:revision>
  <dcterms:created xsi:type="dcterms:W3CDTF">2012-10-22T07:28:18Z</dcterms:created>
  <dcterms:modified xsi:type="dcterms:W3CDTF">2013-02-16T14:50:47Z</dcterms:modified>
</cp:coreProperties>
</file>