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63BFF0B-87AD-468E-AC6D-126B40C92AA7}" type="datetimeFigureOut">
              <a:rPr lang="cs-CZ" smtClean="0"/>
              <a:pPr/>
              <a:t>16.12.2012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3790AC7-9AE0-40E4-AE8E-06C70B6F3C1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orrientes-oceanicas.gif" TargetMode="External"/><Relationship Id="rId2" Type="http://schemas.openxmlformats.org/officeDocument/2006/relationships/hyperlink" Target="http://cs.wikipedia.org/wiki/Soubor:Atlantik-mapa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1916832"/>
            <a:ext cx="7851648" cy="1828800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NÁZEV ŠKOLY:ZŠ Dolní Benešov, příspěvková organizace</a:t>
            </a:r>
            <a:b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AUTOR: Mgr. Hana Maulerová</a:t>
            </a:r>
            <a:b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NÁZEV: </a:t>
            </a: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VY_32_INOVACE_09_ </a:t>
            </a: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ZEMĚPIS 7. ROČNÍK</a:t>
            </a:r>
            <a:b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TÉMA: Atlantský oceán</a:t>
            </a:r>
            <a:b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</a:br>
            <a:r>
              <a:rPr lang="cs-CZ" sz="2400" dirty="0" smtClean="0">
                <a:solidFill>
                  <a:schemeClr val="tx1"/>
                </a:solidFill>
                <a:latin typeface="Calibri" pitchFamily="34" charset="0"/>
              </a:rPr>
              <a:t>ČÍSLO PROJEKTU: CZ.1.07/1.4.00/21.1262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65313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se seznámí s obecnými informacemi o Atlantském oceánu</a:t>
            </a:r>
          </a:p>
          <a:p>
            <a:r>
              <a:rPr lang="cs-CZ" dirty="0" smtClean="0"/>
              <a:t>Nejznámější mořské proudy Atlantského oceánu</a:t>
            </a:r>
          </a:p>
          <a:p>
            <a:r>
              <a:rPr lang="cs-CZ" dirty="0" smtClean="0"/>
              <a:t>Dozví se o hospodářském využití oceánu</a:t>
            </a:r>
          </a:p>
          <a:p>
            <a:r>
              <a:rPr lang="cs-CZ" dirty="0" smtClean="0"/>
              <a:t>Okrajová a vnitřní moře Atlantského oceánu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Obecné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402832" cy="4434840"/>
          </a:xfrm>
        </p:spPr>
        <p:txBody>
          <a:bodyPr/>
          <a:lstStyle/>
          <a:p>
            <a:r>
              <a:rPr lang="cs-CZ" dirty="0" smtClean="0"/>
              <a:t>Atlantský oceán je 2. největším oceánem na Zemi</a:t>
            </a:r>
          </a:p>
          <a:p>
            <a:r>
              <a:rPr lang="cs-CZ" dirty="0" smtClean="0"/>
              <a:t>Zasahuje od severního studeného podnebného pásu až po jižní studený pás</a:t>
            </a:r>
          </a:p>
          <a:p>
            <a:r>
              <a:rPr lang="cs-CZ" dirty="0" smtClean="0"/>
              <a:t>Vznikají zde mořské proudy, které ovlivňují podnebí na pevninách</a:t>
            </a:r>
            <a:endParaRPr lang="cs-CZ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060848"/>
            <a:ext cx="396044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7812360" y="5877272"/>
            <a:ext cx="11183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1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Mořské proudy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Mezi nejznámější patří: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Golfský proud</a:t>
            </a:r>
            <a:r>
              <a:rPr lang="cs-CZ" dirty="0" smtClean="0"/>
              <a:t>: teplý mořský proud způsobený větrem, otepluje jih Grónska a Islandu, Britské ostrovy a Skandinávii, dosahuje teploty až 27 stupňů a </a:t>
            </a:r>
            <a:r>
              <a:rPr lang="cs-CZ" dirty="0" err="1" smtClean="0"/>
              <a:t>zabraňnuje</a:t>
            </a:r>
            <a:r>
              <a:rPr lang="cs-CZ" dirty="0" smtClean="0"/>
              <a:t> zamrzání moře</a:t>
            </a:r>
          </a:p>
          <a:p>
            <a:endParaRPr lang="cs-CZ" dirty="0" smtClean="0"/>
          </a:p>
          <a:p>
            <a:r>
              <a:rPr lang="cs-CZ" b="1" dirty="0" smtClean="0"/>
              <a:t>Labradorský proud</a:t>
            </a:r>
            <a:r>
              <a:rPr lang="cs-CZ" dirty="0" smtClean="0"/>
              <a:t>: studený mořský proud způsobený odtokem studených polárních vod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866360"/>
          </a:xfrm>
        </p:spPr>
        <p:txBody>
          <a:bodyPr/>
          <a:lstStyle/>
          <a:p>
            <a:pPr algn="ctr"/>
            <a:r>
              <a:rPr lang="cs-CZ" dirty="0" smtClean="0"/>
              <a:t>Mořské proudy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8458944" cy="4419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732240" y="6093296"/>
            <a:ext cx="1148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2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Hospodářské využití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Rybolov</a:t>
            </a:r>
            <a:r>
              <a:rPr lang="cs-CZ" dirty="0" smtClean="0"/>
              <a:t>- hlavně na styku teplých mořských a studených oceánských vod</a:t>
            </a:r>
          </a:p>
          <a:p>
            <a:r>
              <a:rPr lang="cs-CZ" b="1" dirty="0" smtClean="0"/>
              <a:t>Doprava</a:t>
            </a:r>
            <a:r>
              <a:rPr lang="cs-CZ" dirty="0" smtClean="0"/>
              <a:t>- námořní (hlavně nákladní lodě) a letecká (nejvíce linek nad Atlantským o.)</a:t>
            </a:r>
          </a:p>
          <a:p>
            <a:r>
              <a:rPr lang="cs-CZ" b="1" dirty="0" smtClean="0"/>
              <a:t>Spojovací sítě </a:t>
            </a:r>
            <a:r>
              <a:rPr lang="cs-CZ" dirty="0" smtClean="0"/>
              <a:t>(telefonní kabely)</a:t>
            </a:r>
          </a:p>
          <a:p>
            <a:r>
              <a:rPr lang="cs-CZ" b="1" dirty="0" smtClean="0"/>
              <a:t>Využití nerostných zdrojů z mořského dna- </a:t>
            </a:r>
            <a:r>
              <a:rPr lang="cs-CZ" dirty="0" smtClean="0"/>
              <a:t>ropa a zemní plyn          znečištění vod a pobřeží</a:t>
            </a:r>
          </a:p>
          <a:p>
            <a:pPr>
              <a:buNone/>
            </a:pPr>
            <a:r>
              <a:rPr lang="cs-CZ" dirty="0" smtClean="0"/>
              <a:t> Nebezpečné vypouštění odpadních vod, odpadků, jedovatých a radioaktivních látek         </a:t>
            </a:r>
            <a:r>
              <a:rPr lang="cs-CZ" b="1" dirty="0" smtClean="0"/>
              <a:t>nejvíce postižený oceán</a:t>
            </a:r>
          </a:p>
          <a:p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2555776" y="4653136"/>
            <a:ext cx="504056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/>
          <p:cNvSpPr/>
          <p:nvPr/>
        </p:nvSpPr>
        <p:spPr>
          <a:xfrm>
            <a:off x="5580112" y="5517232"/>
            <a:ext cx="504056" cy="2686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Okrajová a vnitřní moře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Okrajová:</a:t>
            </a:r>
          </a:p>
          <a:p>
            <a:r>
              <a:rPr lang="cs-CZ" dirty="0" smtClean="0"/>
              <a:t>Sargasové moře</a:t>
            </a:r>
          </a:p>
          <a:p>
            <a:r>
              <a:rPr lang="cs-CZ" dirty="0" smtClean="0"/>
              <a:t>Guinejský záliv</a:t>
            </a:r>
          </a:p>
          <a:p>
            <a:r>
              <a:rPr lang="cs-CZ" dirty="0" smtClean="0"/>
              <a:t>Středozemní moře</a:t>
            </a:r>
          </a:p>
          <a:p>
            <a:r>
              <a:rPr lang="cs-CZ" dirty="0" smtClean="0"/>
              <a:t>Karibské moře</a:t>
            </a:r>
          </a:p>
          <a:p>
            <a:r>
              <a:rPr lang="cs-CZ" dirty="0" smtClean="0"/>
              <a:t>Mexický záliv</a:t>
            </a:r>
          </a:p>
          <a:p>
            <a:r>
              <a:rPr lang="cs-CZ" dirty="0" smtClean="0"/>
              <a:t>Baltské moře</a:t>
            </a:r>
          </a:p>
          <a:p>
            <a:r>
              <a:rPr lang="cs-CZ" dirty="0" smtClean="0"/>
              <a:t>Severní moře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Vnitřní:</a:t>
            </a:r>
          </a:p>
          <a:p>
            <a:r>
              <a:rPr lang="cs-CZ" dirty="0" smtClean="0"/>
              <a:t>Grónské moře</a:t>
            </a:r>
          </a:p>
          <a:p>
            <a:r>
              <a:rPr lang="cs-CZ" dirty="0" err="1" smtClean="0"/>
              <a:t>Irmingerovo</a:t>
            </a:r>
            <a:r>
              <a:rPr lang="cs-CZ" dirty="0" smtClean="0"/>
              <a:t> moře</a:t>
            </a:r>
          </a:p>
          <a:p>
            <a:r>
              <a:rPr lang="cs-CZ" dirty="0" smtClean="0"/>
              <a:t>Labradorské moře</a:t>
            </a:r>
          </a:p>
          <a:p>
            <a:r>
              <a:rPr lang="cs-CZ" dirty="0" smtClean="0"/>
              <a:t>Norské moře</a:t>
            </a:r>
          </a:p>
          <a:p>
            <a:r>
              <a:rPr lang="cs-CZ" dirty="0" smtClean="0"/>
              <a:t>Irské moře</a:t>
            </a:r>
          </a:p>
          <a:p>
            <a:r>
              <a:rPr lang="cs-CZ" dirty="0" smtClean="0"/>
              <a:t>Lamanšský průliv</a:t>
            </a:r>
          </a:p>
          <a:p>
            <a:r>
              <a:rPr lang="cs-CZ" dirty="0" smtClean="0"/>
              <a:t>Středozemní moře</a:t>
            </a:r>
          </a:p>
          <a:p>
            <a:r>
              <a:rPr lang="cs-CZ" dirty="0" err="1" smtClean="0"/>
              <a:t>Weddellovo</a:t>
            </a:r>
            <a:r>
              <a:rPr lang="cs-CZ" dirty="0" smtClean="0"/>
              <a:t> moře</a:t>
            </a:r>
          </a:p>
          <a:p>
            <a:r>
              <a:rPr lang="cs-CZ" dirty="0" smtClean="0"/>
              <a:t>moře krále </a:t>
            </a:r>
            <a:r>
              <a:rPr lang="cs-CZ" dirty="0" err="1" smtClean="0"/>
              <a:t>Haakona</a:t>
            </a:r>
            <a:r>
              <a:rPr lang="cs-CZ" dirty="0" smtClean="0"/>
              <a:t> VII.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79435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Úkol- práce s Atlasem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Určete mezi kterými světadíly se rozkládá Atlantský oceán</a:t>
            </a:r>
          </a:p>
          <a:p>
            <a:r>
              <a:rPr lang="cs-CZ" dirty="0" smtClean="0"/>
              <a:t>Vyhledejte v atlasu zmíněná vnitřní a okrajová moře</a:t>
            </a:r>
          </a:p>
          <a:p>
            <a:r>
              <a:rPr lang="cs-CZ" dirty="0" smtClean="0"/>
              <a:t>Vyhledejte největší ostrovy a poloostrovy v Atlantském oceánu</a:t>
            </a:r>
          </a:p>
          <a:p>
            <a:r>
              <a:rPr lang="cs-CZ" dirty="0" smtClean="0"/>
              <a:t>Naznačte, kudy proudí Golfský a Labradorský proud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Správné odpovědi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Určete mezi kterými světadíly se rozkládá Atlantský oceán: </a:t>
            </a:r>
            <a:r>
              <a:rPr lang="cs-CZ" b="1" dirty="0" smtClean="0"/>
              <a:t>mezi Amerikou, Afrikou, Evropou</a:t>
            </a:r>
          </a:p>
          <a:p>
            <a:r>
              <a:rPr lang="cs-CZ" dirty="0" smtClean="0"/>
              <a:t>Vyhledejte v atlasu zmíněná vnitřní a okrajová moře- </a:t>
            </a:r>
            <a:r>
              <a:rPr lang="cs-CZ" b="1" dirty="0" smtClean="0"/>
              <a:t>viz prezentace</a:t>
            </a:r>
          </a:p>
          <a:p>
            <a:r>
              <a:rPr lang="cs-CZ" dirty="0" smtClean="0"/>
              <a:t>Vyhledejte největší ostrovy a poloostrovy v Atlantském oceánu: </a:t>
            </a:r>
            <a:r>
              <a:rPr lang="cs-CZ" b="1" dirty="0" smtClean="0"/>
              <a:t>Grónsko, Island, Britské o., Velké a Malé Antily, Labrador, Florida, Pyrenejský poloostrov, Skandinávský poloostrov</a:t>
            </a:r>
          </a:p>
          <a:p>
            <a:r>
              <a:rPr lang="cs-CZ" dirty="0" smtClean="0"/>
              <a:t>Naznačte, kudy proudí Golfský a Labradorský proud</a:t>
            </a:r>
          </a:p>
          <a:p>
            <a:pPr>
              <a:buNone/>
            </a:pPr>
            <a:r>
              <a:rPr lang="cs-CZ" dirty="0" smtClean="0"/>
              <a:t>   - </a:t>
            </a:r>
            <a:r>
              <a:rPr lang="cs-CZ" b="1" dirty="0" smtClean="0"/>
              <a:t>viz obrázek Mořské proudy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Použitá literatura a 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latin typeface="Calibri" pitchFamily="34" charset="0"/>
              </a:rPr>
              <a:t>Obrázek č. 1: Atlantik-mapa.</a:t>
            </a:r>
            <a:r>
              <a:rPr lang="cs-CZ" sz="1400" dirty="0" err="1" smtClean="0">
                <a:latin typeface="Calibri" pitchFamily="34" charset="0"/>
              </a:rPr>
              <a:t>png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22. 8. 2007 [cit. 2012-11-03]. Dostupné z: </a:t>
            </a:r>
            <a:r>
              <a:rPr lang="cs-CZ" sz="1400" dirty="0" smtClean="0">
                <a:latin typeface="Calibri" pitchFamily="34" charset="0"/>
                <a:hlinkClick r:id="rId2"/>
              </a:rPr>
              <a:t>http://cs.wikipedia.org/wiki/Soubor:Atlantik-mapa.png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č.2: </a:t>
            </a:r>
            <a:r>
              <a:rPr lang="cs-CZ" sz="1400" dirty="0" err="1" smtClean="0">
                <a:latin typeface="Calibri" pitchFamily="34" charset="0"/>
              </a:rPr>
              <a:t>Corrientes</a:t>
            </a:r>
            <a:r>
              <a:rPr lang="cs-CZ" sz="1400" dirty="0" smtClean="0">
                <a:latin typeface="Calibri" pitchFamily="34" charset="0"/>
              </a:rPr>
              <a:t>-</a:t>
            </a:r>
            <a:r>
              <a:rPr lang="cs-CZ" sz="1400" dirty="0" err="1" smtClean="0">
                <a:latin typeface="Calibri" pitchFamily="34" charset="0"/>
              </a:rPr>
              <a:t>oceanicas.gif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10. 8. 2007 [cit. 2012-11-03]. Dostupné z: </a:t>
            </a:r>
            <a:r>
              <a:rPr lang="cs-CZ" sz="1400" dirty="0" smtClean="0">
                <a:latin typeface="Calibri" pitchFamily="34" charset="0"/>
                <a:hlinkClick r:id="rId3"/>
              </a:rPr>
              <a:t>http://</a:t>
            </a:r>
            <a:r>
              <a:rPr lang="cs-CZ" sz="1400" dirty="0" smtClean="0">
                <a:latin typeface="Calibri" pitchFamily="34" charset="0"/>
                <a:hlinkClick r:id="rId3"/>
              </a:rPr>
              <a:t>cs.wikipedia.org/wiki/Soubor:Corrientes-oceanicas.gif</a:t>
            </a:r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Text je dílem autora.</a:t>
            </a:r>
          </a:p>
          <a:p>
            <a:endParaRPr lang="cs-CZ" sz="1400" u="sng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3.11.2012</a:t>
            </a:r>
          </a:p>
          <a:p>
            <a:endParaRPr lang="cs-CZ" sz="1400" dirty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pPr>
              <a:buNone/>
            </a:pPr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114</TotalTime>
  <Words>425</Words>
  <Application>Microsoft Office PowerPoint</Application>
  <PresentationFormat>Předvádění na obrazovce (4:3)</PresentationFormat>
  <Paragraphs>67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NÁZEV ŠKOLY:ZŠ Dolní Benešov, příspěvková organizace AUTOR: Mgr. Hana Maulerová NÁZEV: VY_32_INOVACE_09_ ZEMĚPIS 7. ROČNÍK TÉMA: Atlantský oceán ČÍSLO PROJEKTU: CZ.1.07/1.4.00/21.1262</vt:lpstr>
      <vt:lpstr>Anotace</vt:lpstr>
      <vt:lpstr>Obecné informace</vt:lpstr>
      <vt:lpstr>Mořské proudy </vt:lpstr>
      <vt:lpstr>Mořské proudy</vt:lpstr>
      <vt:lpstr>Hospodářské využití</vt:lpstr>
      <vt:lpstr>Okrajová a vnitřní moře</vt:lpstr>
      <vt:lpstr>Úkol- práce s Atlasem</vt:lpstr>
      <vt:lpstr>Správné odpovědi</vt:lpstr>
      <vt:lpstr>Použitá literatura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ŠKOLY:ZŠ Dolní Benešov, příspěvková organizace AUTOR: Mgr. Hana Maulerová NÁZEV: VY_32_INOVACE_04_ ZEMĚPIS 7. ROČNÍK TÉMA: Atlantský oceán ČÍSLO PROJEKTU: CZ.1.07/1.4.00/21.1262</dc:title>
  <dc:creator>Richard</dc:creator>
  <cp:lastModifiedBy>08DP</cp:lastModifiedBy>
  <cp:revision>14</cp:revision>
  <dcterms:created xsi:type="dcterms:W3CDTF">2012-11-03T11:08:31Z</dcterms:created>
  <dcterms:modified xsi:type="dcterms:W3CDTF">2012-12-16T18:42:45Z</dcterms:modified>
</cp:coreProperties>
</file>