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4" r:id="rId2"/>
    <p:sldId id="271" r:id="rId3"/>
    <p:sldId id="257" r:id="rId4"/>
    <p:sldId id="258" r:id="rId5"/>
    <p:sldId id="262" r:id="rId6"/>
    <p:sldId id="259" r:id="rId7"/>
    <p:sldId id="266" r:id="rId8"/>
    <p:sldId id="265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VY_32_INOVACE_10_ </a:t>
          </a:r>
          <a:r>
            <a:rPr lang="cs-CZ" sz="2000" dirty="0" smtClean="0"/>
            <a:t>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Kanada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826" custLinFactNeighborY="282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-236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D2C06A-6AF4-48C4-A622-ECBEE48FF37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F98775-D5DD-4AA9-9E8E-9BF298B9579B}" type="presOf" srcId="{757F3AB3-0718-4624-B441-E567A8F0AB56}" destId="{333A1088-737F-45CB-B68E-254E46348037}" srcOrd="0" destOrd="0" presId="urn:microsoft.com/office/officeart/2005/8/layout/target3"/>
    <dgm:cxn modelId="{7BE6023B-F2D8-4110-9619-98BDB51CECF6}" type="presOf" srcId="{D8197B8C-B260-4A16-BDF4-0947B075E274}" destId="{25B08C86-7E15-44DC-BE7F-FFB55DD49D12}" srcOrd="0" destOrd="0" presId="urn:microsoft.com/office/officeart/2005/8/layout/target3"/>
    <dgm:cxn modelId="{A081498A-C853-4B45-8C4F-B1ED9C3C485B}" type="presOf" srcId="{B651F6E3-6281-48DB-9319-2AEAFDAE7572}" destId="{6BB5E863-4638-4E1D-BFDE-399D028AC4ED}" srcOrd="1" destOrd="0" presId="urn:microsoft.com/office/officeart/2005/8/layout/target3"/>
    <dgm:cxn modelId="{764CC886-2CFB-431C-AB54-414E08983165}" type="presOf" srcId="{D1B46980-6531-4606-95E6-44980827E919}" destId="{2BE915AB-18AA-4053-B92C-3BFC9ED204BB}" srcOrd="1" destOrd="0" presId="urn:microsoft.com/office/officeart/2005/8/layout/target3"/>
    <dgm:cxn modelId="{DBA98A6F-02C1-46F3-BFB5-1139B00E070D}" type="presOf" srcId="{D1D4F407-5343-4D3F-B5B9-D407B03CAEB4}" destId="{AED2198E-93D5-4001-81B4-73124B309672}" srcOrd="1" destOrd="0" presId="urn:microsoft.com/office/officeart/2005/8/layout/target3"/>
    <dgm:cxn modelId="{8A2F586C-3C64-4DB1-BCCA-9531C9054A2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CAB7098-0379-4404-AE83-04A47697C500}" type="presOf" srcId="{D1B46980-6531-4606-95E6-44980827E919}" destId="{6140AFEC-043D-4C43-A2F9-D0F5331DF3A3}" srcOrd="0" destOrd="0" presId="urn:microsoft.com/office/officeart/2005/8/layout/target3"/>
    <dgm:cxn modelId="{573BD058-AFB1-45B1-89F1-B5461F455803}" type="presOf" srcId="{D8197B8C-B260-4A16-BDF4-0947B075E274}" destId="{5A5FFA88-C948-4069-8E93-59FA12366E83}" srcOrd="1" destOrd="0" presId="urn:microsoft.com/office/officeart/2005/8/layout/target3"/>
    <dgm:cxn modelId="{31C0BA05-95E0-428E-AC96-3F033B76765E}" type="presOf" srcId="{B651F6E3-6281-48DB-9319-2AEAFDAE7572}" destId="{619D679B-A015-4ECF-8348-D1034C574F40}" srcOrd="0" destOrd="0" presId="urn:microsoft.com/office/officeart/2005/8/layout/target3"/>
    <dgm:cxn modelId="{E7B837B6-E102-4A35-BCA8-24F0144CA11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A55F4-6E1A-4568-ADD6-D5A061D3FD00}" type="presParOf" srcId="{333A1088-737F-45CB-B68E-254E46348037}" destId="{F5ABB229-8D3B-4694-996A-96F23CF14429}" srcOrd="0" destOrd="0" presId="urn:microsoft.com/office/officeart/2005/8/layout/target3"/>
    <dgm:cxn modelId="{E2F2A6DE-F406-49F8-B097-D5A72D51E2E7}" type="presParOf" srcId="{333A1088-737F-45CB-B68E-254E46348037}" destId="{F41139FD-01EE-4571-8B17-4FB00FC51163}" srcOrd="1" destOrd="0" presId="urn:microsoft.com/office/officeart/2005/8/layout/target3"/>
    <dgm:cxn modelId="{6D3A5C84-FC83-40EA-8358-286110EA4A51}" type="presParOf" srcId="{333A1088-737F-45CB-B68E-254E46348037}" destId="{D005CE8C-CC26-4C3E-AC11-E15060ECD759}" srcOrd="2" destOrd="0" presId="urn:microsoft.com/office/officeart/2005/8/layout/target3"/>
    <dgm:cxn modelId="{64063180-4A7A-4EFF-97DC-D009DADE21ED}" type="presParOf" srcId="{333A1088-737F-45CB-B68E-254E46348037}" destId="{2C702D82-9B77-49B7-9568-BB8EB47C3372}" srcOrd="3" destOrd="0" presId="urn:microsoft.com/office/officeart/2005/8/layout/target3"/>
    <dgm:cxn modelId="{ADAF0FA9-5AD7-46A3-8108-EA696540223E}" type="presParOf" srcId="{333A1088-737F-45CB-B68E-254E46348037}" destId="{A52A0455-90FF-4808-ABD0-F02540D31D5A}" srcOrd="4" destOrd="0" presId="urn:microsoft.com/office/officeart/2005/8/layout/target3"/>
    <dgm:cxn modelId="{D23A3B95-13BF-43B5-AB2B-CA62DE9F73F8}" type="presParOf" srcId="{333A1088-737F-45CB-B68E-254E46348037}" destId="{6140AFEC-043D-4C43-A2F9-D0F5331DF3A3}" srcOrd="5" destOrd="0" presId="urn:microsoft.com/office/officeart/2005/8/layout/target3"/>
    <dgm:cxn modelId="{45D87790-BACA-45AA-9C87-DCB73C0B37B3}" type="presParOf" srcId="{333A1088-737F-45CB-B68E-254E46348037}" destId="{9358AC05-5D7D-4327-9F80-1AD486AEA664}" srcOrd="6" destOrd="0" presId="urn:microsoft.com/office/officeart/2005/8/layout/target3"/>
    <dgm:cxn modelId="{DCFDECFB-91DD-428C-8E02-B2BD731B7D32}" type="presParOf" srcId="{333A1088-737F-45CB-B68E-254E46348037}" destId="{313FC574-E1CD-4FB4-B054-0B805CE0447D}" srcOrd="7" destOrd="0" presId="urn:microsoft.com/office/officeart/2005/8/layout/target3"/>
    <dgm:cxn modelId="{E928FB41-2A93-4F6B-BE45-70BF2F59F63D}" type="presParOf" srcId="{333A1088-737F-45CB-B68E-254E46348037}" destId="{619D679B-A015-4ECF-8348-D1034C574F40}" srcOrd="8" destOrd="0" presId="urn:microsoft.com/office/officeart/2005/8/layout/target3"/>
    <dgm:cxn modelId="{2A29FC1A-292E-4CD6-B372-2827D654A73C}" type="presParOf" srcId="{333A1088-737F-45CB-B68E-254E46348037}" destId="{322283A8-4A27-4CDA-BAE3-F381106A9174}" srcOrd="9" destOrd="0" presId="urn:microsoft.com/office/officeart/2005/8/layout/target3"/>
    <dgm:cxn modelId="{F4B83B55-8C8C-4F6E-856E-99324D1A3FBA}" type="presParOf" srcId="{333A1088-737F-45CB-B68E-254E46348037}" destId="{FFC9F71D-1B4F-4AD9-A4A6-86ADEFC8AF5C}" srcOrd="10" destOrd="0" presId="urn:microsoft.com/office/officeart/2005/8/layout/target3"/>
    <dgm:cxn modelId="{FEC3644C-08BB-4D09-8999-971930373AAB}" type="presParOf" srcId="{333A1088-737F-45CB-B68E-254E46348037}" destId="{25B08C86-7E15-44DC-BE7F-FFB55DD49D12}" srcOrd="11" destOrd="0" presId="urn:microsoft.com/office/officeart/2005/8/layout/target3"/>
    <dgm:cxn modelId="{4C69CA0D-C0B4-4287-90E1-774CD8FD17CB}" type="presParOf" srcId="{333A1088-737F-45CB-B68E-254E46348037}" destId="{76644BE8-9D7C-4C09-B250-3D10AF48CBB7}" srcOrd="12" destOrd="0" presId="urn:microsoft.com/office/officeart/2005/8/layout/target3"/>
    <dgm:cxn modelId="{4283ECB2-37C9-45DB-8167-3D3B3E74E5D9}" type="presParOf" srcId="{333A1088-737F-45CB-B68E-254E46348037}" destId="{EE85B701-7295-41C0-BA7A-34D3756A2AE6}" srcOrd="13" destOrd="0" presId="urn:microsoft.com/office/officeart/2005/8/layout/target3"/>
    <dgm:cxn modelId="{9B5EED91-B817-49AA-A91A-74766F111A5C}" type="presParOf" srcId="{333A1088-737F-45CB-B68E-254E46348037}" destId="{8BEBB6EC-1DAA-4CAC-8A25-BC0FCBD5DBD5}" srcOrd="14" destOrd="0" presId="urn:microsoft.com/office/officeart/2005/8/layout/target3"/>
    <dgm:cxn modelId="{F721E237-2162-431D-AE81-757CFBF35385}" type="presParOf" srcId="{333A1088-737F-45CB-B68E-254E46348037}" destId="{AED2198E-93D5-4001-81B4-73124B309672}" srcOrd="15" destOrd="0" presId="urn:microsoft.com/office/officeart/2005/8/layout/target3"/>
    <dgm:cxn modelId="{B7B85E45-1ED0-4760-A346-0FFEAC634F16}" type="presParOf" srcId="{333A1088-737F-45CB-B68E-254E46348037}" destId="{2BE915AB-18AA-4053-B92C-3BFC9ED204BB}" srcOrd="16" destOrd="0" presId="urn:microsoft.com/office/officeart/2005/8/layout/target3"/>
    <dgm:cxn modelId="{D8EB60DA-86C4-441F-8459-882C2238F497}" type="presParOf" srcId="{333A1088-737F-45CB-B68E-254E46348037}" destId="{6BB5E863-4638-4E1D-BFDE-399D028AC4ED}" srcOrd="17" destOrd="0" presId="urn:microsoft.com/office/officeart/2005/8/layout/target3"/>
    <dgm:cxn modelId="{EB85F52A-CA68-4E08-B88C-3619E47D4942}" type="presParOf" srcId="{333A1088-737F-45CB-B68E-254E46348037}" destId="{5A5FFA88-C948-4069-8E93-59FA12366E83}" srcOrd="18" destOrd="0" presId="urn:microsoft.com/office/officeart/2005/8/layout/target3"/>
    <dgm:cxn modelId="{0B672E15-815E-4A94-9F21-0FEA0D44392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71998" y="71998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VY_32_INOVACE_10_ </a:t>
          </a:r>
          <a:r>
            <a:rPr lang="cs-CZ" sz="2000" kern="1200" dirty="0" smtClean="0"/>
            <a:t>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Kanada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FE116-4033-40A1-8846-7510FBD38A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E46110-8999-4FFF-B7B9-8AEBE9686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274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F9BD81A-5444-49E7-BC48-9E5815DB62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127D657-4F13-45F0-A25B-FF0A908ABFA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3187538"/>
              </p:ext>
            </p:extLst>
          </p:nvPr>
        </p:nvGraphicFramePr>
        <p:xfrm>
          <a:off x="46754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969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96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54181"/>
            <a:ext cx="701025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v této prezentaci seznámí s největším americkým státem Kanadou.</a:t>
            </a:r>
          </a:p>
          <a:p>
            <a:r>
              <a:rPr lang="cs-CZ" dirty="0" smtClean="0"/>
              <a:t>Procvičují si  orientaci na mapě  - vyhledávají, zakreslují– členitost, povrch </a:t>
            </a:r>
          </a:p>
          <a:p>
            <a:r>
              <a:rPr lang="cs-CZ" dirty="0" smtClean="0"/>
              <a:t>a vodstvo Kanady.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65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DP\AppData\Local\Microsoft\Windows\Temporary Internet Files\Content.IE5\X2U9QJMX\MP9004340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16832"/>
            <a:ext cx="6336704" cy="421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764704"/>
            <a:ext cx="2609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KANADA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85071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2160240" cy="1441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36957"/>
            <a:ext cx="8818055" cy="73866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r>
              <a:rPr lang="cs-CZ" sz="2400" b="1" u="sng" dirty="0" smtClean="0"/>
              <a:t>KANADA</a:t>
            </a:r>
            <a:r>
              <a:rPr lang="cs-CZ" sz="2400" dirty="0" smtClean="0"/>
              <a:t> (označována jako Země javorového listu)</a:t>
            </a:r>
          </a:p>
          <a:p>
            <a:endParaRPr lang="cs-CZ" sz="2400" dirty="0"/>
          </a:p>
          <a:p>
            <a:r>
              <a:rPr lang="cs-CZ" sz="2400" dirty="0" smtClean="0"/>
              <a:t>ROZLOHA:  10 mil km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- 2. největší stát světa po Rusku  </a:t>
            </a:r>
            <a:r>
              <a:rPr lang="cs-CZ" sz="1600" dirty="0" smtClean="0"/>
              <a:t>(velká jako Evropa</a:t>
            </a:r>
            <a:r>
              <a:rPr lang="cs-CZ" sz="2400" dirty="0" smtClean="0"/>
              <a:t>) </a:t>
            </a:r>
          </a:p>
          <a:p>
            <a:endParaRPr lang="cs-CZ" sz="2400" dirty="0"/>
          </a:p>
          <a:p>
            <a:r>
              <a:rPr lang="cs-CZ" sz="2400" dirty="0" smtClean="0"/>
              <a:t>POČET OBYVATEL: 34 mil. obyvatel </a:t>
            </a:r>
            <a:r>
              <a:rPr lang="cs-CZ" sz="1600" dirty="0" smtClean="0"/>
              <a:t>(3x více než ČR)</a:t>
            </a:r>
          </a:p>
          <a:p>
            <a:endParaRPr lang="cs-CZ" sz="2400" dirty="0" smtClean="0"/>
          </a:p>
          <a:p>
            <a:r>
              <a:rPr lang="cs-CZ" sz="2400" dirty="0" smtClean="0"/>
              <a:t>OBYVATELSTVO: přistěhovalci z Evropy, </a:t>
            </a:r>
            <a:r>
              <a:rPr lang="cs-CZ" sz="2400" dirty="0" err="1" smtClean="0"/>
              <a:t>Inuité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ÚŘEDNÍ JAZYK: angličtina a francouzština</a:t>
            </a:r>
          </a:p>
          <a:p>
            <a:endParaRPr lang="cs-CZ" sz="2400" dirty="0"/>
          </a:p>
          <a:p>
            <a:r>
              <a:rPr lang="cs-CZ" sz="2400" dirty="0" smtClean="0"/>
              <a:t>STÁTNÍ ZŘÍZENÍ: federativní konstituční monarchie</a:t>
            </a:r>
          </a:p>
          <a:p>
            <a:endParaRPr lang="cs-CZ" sz="2400" dirty="0"/>
          </a:p>
          <a:p>
            <a:r>
              <a:rPr lang="cs-CZ" sz="2400" dirty="0" smtClean="0"/>
              <a:t>HLAVNÍ MĚSTO: Ottawa</a:t>
            </a:r>
          </a:p>
          <a:p>
            <a:endParaRPr lang="cs-CZ" sz="2400" dirty="0"/>
          </a:p>
          <a:p>
            <a:r>
              <a:rPr lang="cs-CZ" sz="2400" dirty="0" smtClean="0"/>
              <a:t>NEJVĚTŠÍ MĚSTA: Toronto, Montreal, Vancouver</a:t>
            </a:r>
          </a:p>
          <a:p>
            <a:endParaRPr lang="cs-CZ" sz="2400" dirty="0"/>
          </a:p>
          <a:p>
            <a:r>
              <a:rPr lang="cs-CZ" sz="2400" dirty="0" smtClean="0"/>
              <a:t>MĚNA: kanadský dolar</a:t>
            </a:r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201" y="5157192"/>
            <a:ext cx="2168475" cy="1406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090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08DP\AppData\Local\Microsoft\Windows\Temporary Internet Files\Content.IE5\EQCFFIT2\MC9004082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870"/>
            <a:ext cx="5544616" cy="641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300192" y="795377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Zakresli do mapy:</a:t>
            </a:r>
          </a:p>
          <a:p>
            <a:r>
              <a:rPr lang="cs-CZ" dirty="0" smtClean="0"/>
              <a:t> - hranice Kanady</a:t>
            </a:r>
          </a:p>
          <a:p>
            <a:pPr marL="342900" indent="-342900">
              <a:buAutoNum type="arabicPeriod"/>
            </a:pPr>
            <a:r>
              <a:rPr lang="cs-CZ" dirty="0" smtClean="0"/>
              <a:t>Labrador</a:t>
            </a:r>
          </a:p>
          <a:p>
            <a:pPr marL="342900" indent="-342900">
              <a:buAutoNum type="arabicPeriod"/>
            </a:pPr>
            <a:r>
              <a:rPr lang="cs-CZ" dirty="0" smtClean="0"/>
              <a:t>Nové Skotsko</a:t>
            </a:r>
          </a:p>
          <a:p>
            <a:pPr marL="342900" indent="-342900">
              <a:buAutoNum type="arabicPeriod"/>
            </a:pPr>
            <a:r>
              <a:rPr lang="cs-CZ" dirty="0" smtClean="0"/>
              <a:t>Newfoundland</a:t>
            </a:r>
          </a:p>
          <a:p>
            <a:pPr marL="342900" indent="-342900">
              <a:buAutoNum type="arabicPeriod"/>
            </a:pPr>
            <a:r>
              <a:rPr lang="cs-CZ" dirty="0" smtClean="0"/>
              <a:t>Baffinův ostrov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Hudsonův</a:t>
            </a:r>
            <a:r>
              <a:rPr lang="cs-CZ" dirty="0" smtClean="0"/>
              <a:t> záliv</a:t>
            </a:r>
          </a:p>
          <a:p>
            <a:pPr marL="342900" indent="-342900">
              <a:buAutoNum type="arabicPeriod"/>
            </a:pPr>
            <a:r>
              <a:rPr lang="cs-CZ" dirty="0" smtClean="0"/>
              <a:t>Severní ledový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Tichý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Atlantský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otročí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medvědí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Winnipežské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Velká jezera</a:t>
            </a:r>
          </a:p>
          <a:p>
            <a:pPr marL="342900" indent="-342900">
              <a:buAutoNum type="arabicPeriod"/>
            </a:pPr>
            <a:r>
              <a:rPr lang="cs-CZ" dirty="0" smtClean="0"/>
              <a:t>Mackenzie</a:t>
            </a:r>
          </a:p>
          <a:p>
            <a:pPr marL="342900" indent="-342900">
              <a:buAutoNum type="arabicPeriod"/>
            </a:pPr>
            <a:r>
              <a:rPr lang="cs-CZ" dirty="0" smtClean="0"/>
              <a:t>Arktická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Kordillery</a:t>
            </a:r>
          </a:p>
        </p:txBody>
      </p:sp>
    </p:spTree>
    <p:extLst>
      <p:ext uri="{BB962C8B-B14F-4D97-AF65-F5344CB8AC3E}">
        <p14:creationId xmlns:p14="http://schemas.microsoft.com/office/powerpoint/2010/main" val="233458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0472"/>
            <a:ext cx="5472607" cy="63313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  <p:sp>
        <p:nvSpPr>
          <p:cNvPr id="2" name="TextovéPole 1"/>
          <p:cNvSpPr txBox="1"/>
          <p:nvPr/>
        </p:nvSpPr>
        <p:spPr>
          <a:xfrm>
            <a:off x="6454651" y="667591"/>
            <a:ext cx="2529026" cy="507831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Zakresli do mapy:</a:t>
            </a:r>
          </a:p>
          <a:p>
            <a:r>
              <a:rPr lang="cs-CZ" dirty="0" smtClean="0"/>
              <a:t> </a:t>
            </a:r>
          </a:p>
          <a:p>
            <a:pPr marL="342900" indent="-342900">
              <a:buAutoNum type="arabicPeriod"/>
            </a:pPr>
            <a:r>
              <a:rPr lang="cs-CZ" dirty="0" smtClean="0"/>
              <a:t>Labrador</a:t>
            </a:r>
          </a:p>
          <a:p>
            <a:pPr marL="342900" indent="-342900">
              <a:buAutoNum type="arabicPeriod"/>
            </a:pPr>
            <a:r>
              <a:rPr lang="cs-CZ" dirty="0" smtClean="0"/>
              <a:t>Nové Skotsko</a:t>
            </a:r>
          </a:p>
          <a:p>
            <a:pPr marL="342900" indent="-342900">
              <a:buAutoNum type="arabicPeriod"/>
            </a:pPr>
            <a:r>
              <a:rPr lang="cs-CZ" dirty="0" smtClean="0"/>
              <a:t>Newfoundland</a:t>
            </a:r>
          </a:p>
          <a:p>
            <a:pPr marL="342900" indent="-342900">
              <a:buAutoNum type="arabicPeriod"/>
            </a:pPr>
            <a:r>
              <a:rPr lang="cs-CZ" dirty="0" smtClean="0"/>
              <a:t>Baffinův ostrov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Hudsonův</a:t>
            </a:r>
            <a:r>
              <a:rPr lang="cs-CZ" dirty="0" smtClean="0"/>
              <a:t> záliv</a:t>
            </a:r>
          </a:p>
          <a:p>
            <a:pPr marL="342900" indent="-342900">
              <a:buAutoNum type="arabicPeriod"/>
            </a:pPr>
            <a:r>
              <a:rPr lang="cs-CZ" dirty="0" smtClean="0"/>
              <a:t>Severní ledový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Tichý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Atlantský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otročí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medvědí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Winnipežské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Velká jezera</a:t>
            </a:r>
          </a:p>
          <a:p>
            <a:pPr marL="342900" indent="-342900">
              <a:buAutoNum type="arabicPeriod"/>
            </a:pPr>
            <a:r>
              <a:rPr lang="cs-CZ" dirty="0" smtClean="0"/>
              <a:t>Mackenzie</a:t>
            </a:r>
          </a:p>
          <a:p>
            <a:pPr marL="342900" indent="-342900">
              <a:buAutoNum type="arabicPeriod"/>
            </a:pPr>
            <a:r>
              <a:rPr lang="cs-CZ" dirty="0" smtClean="0"/>
              <a:t>Arktická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Kordillery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70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08DP\AppData\Local\Microsoft\Windows\Temporary Internet Files\Content.IE5\EQCFFIT2\MC9004082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870"/>
            <a:ext cx="5544616" cy="641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12160" y="248565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Zakresli do mapy:</a:t>
            </a:r>
          </a:p>
          <a:p>
            <a:r>
              <a:rPr lang="cs-CZ" smtClean="0"/>
              <a:t> 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Labrador</a:t>
            </a:r>
          </a:p>
          <a:p>
            <a:pPr marL="342900" indent="-342900">
              <a:buAutoNum type="arabicPeriod"/>
            </a:pPr>
            <a:r>
              <a:rPr lang="cs-CZ" dirty="0" smtClean="0"/>
              <a:t>Nové Skotsko</a:t>
            </a:r>
          </a:p>
          <a:p>
            <a:pPr marL="342900" indent="-342900">
              <a:buAutoNum type="arabicPeriod"/>
            </a:pPr>
            <a:r>
              <a:rPr lang="cs-CZ" dirty="0" smtClean="0"/>
              <a:t>Newfoundland</a:t>
            </a:r>
          </a:p>
          <a:p>
            <a:pPr marL="342900" indent="-342900">
              <a:buAutoNum type="arabicPeriod"/>
            </a:pPr>
            <a:r>
              <a:rPr lang="cs-CZ" dirty="0" smtClean="0"/>
              <a:t>Baffinův ostrov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Hudsonův</a:t>
            </a:r>
            <a:r>
              <a:rPr lang="cs-CZ" dirty="0" smtClean="0"/>
              <a:t> záliv</a:t>
            </a:r>
          </a:p>
          <a:p>
            <a:pPr marL="342900" indent="-342900">
              <a:buAutoNum type="arabicPeriod"/>
            </a:pPr>
            <a:r>
              <a:rPr lang="cs-CZ" dirty="0" smtClean="0"/>
              <a:t>Severní ledový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Tichý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Atlantský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otročí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medvědí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Winnipežské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Velká jezera</a:t>
            </a:r>
          </a:p>
          <a:p>
            <a:pPr marL="342900" indent="-342900">
              <a:buAutoNum type="arabicPeriod"/>
            </a:pPr>
            <a:r>
              <a:rPr lang="cs-CZ" dirty="0" smtClean="0"/>
              <a:t>Mackenzie</a:t>
            </a:r>
          </a:p>
          <a:p>
            <a:pPr marL="342900" indent="-342900">
              <a:buAutoNum type="arabicPeriod"/>
            </a:pPr>
            <a:r>
              <a:rPr lang="cs-CZ" dirty="0" smtClean="0"/>
              <a:t>Arktická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Kordillery</a:t>
            </a:r>
          </a:p>
        </p:txBody>
      </p:sp>
      <p:sp>
        <p:nvSpPr>
          <p:cNvPr id="4" name="Sedmiúhelník 3"/>
          <p:cNvSpPr/>
          <p:nvPr/>
        </p:nvSpPr>
        <p:spPr>
          <a:xfrm>
            <a:off x="1187624" y="4030216"/>
            <a:ext cx="457200" cy="457200"/>
          </a:xfrm>
          <a:prstGeom prst="hep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675" y="344860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697" y="3072013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813" y="2901131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552" y="4487416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143" y="557252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882" y="358140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882" y="2595763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0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578" y="2357638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371" y="1881388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2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621" y="297235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3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132" y="1635889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4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5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552" y="3058447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6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25" y="2734225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9250" y="278768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95500" y="3534697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2848" y="311190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0957" y="169672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14707" y="2649222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50491" y="610711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34924" y="4072797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39390" y="4540875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04403" y="2411097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8063" y="195174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49635" y="3015159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45776" y="3634859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34066" y="1898283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77037" y="312547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8684" y="295459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2" name="Picture 2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936" y="5157192"/>
            <a:ext cx="2016224" cy="1345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78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55394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HOSPODÁŘSTVÍ KANADY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7888" y="968534"/>
            <a:ext cx="819371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Hospodářství Kanady je ovlivněno drsným a chladným podnebím </a:t>
            </a:r>
          </a:p>
          <a:p>
            <a:r>
              <a:rPr lang="cs-CZ" sz="2400" dirty="0" smtClean="0"/>
              <a:t>(na polovině území je věčně zmrzlá půda).</a:t>
            </a:r>
          </a:p>
          <a:p>
            <a:endParaRPr lang="cs-CZ" sz="2400" dirty="0"/>
          </a:p>
          <a:p>
            <a:r>
              <a:rPr lang="cs-CZ" sz="2400" dirty="0" smtClean="0"/>
              <a:t>Patří mezi nejvyspělejší státy světa, je členem G8</a:t>
            </a:r>
          </a:p>
          <a:p>
            <a:endParaRPr lang="cs-CZ" dirty="0" smtClean="0"/>
          </a:p>
          <a:p>
            <a:r>
              <a:rPr lang="cs-CZ" sz="2400" dirty="0" smtClean="0"/>
              <a:t>NEROSTNÉ BOHATSTVÍ:  ropa, zemní plyn, zinek, uran, </a:t>
            </a:r>
          </a:p>
          <a:p>
            <a:r>
              <a:rPr lang="cs-CZ" sz="2400" dirty="0" smtClean="0"/>
              <a:t>lesy (polovina území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vývoz novinového papíru a dřeva (1. na světě)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světová obilnice (pšenice a kukuřice) - prérie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 levná  elektrická energie (vodní elektrárny)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2291" name="Picture 3" descr="C:\Users\08DP\AppData\Local\Microsoft\Windows\Temporary Internet Files\Content.IE5\EQCFFIT2\MP9004021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060848"/>
            <a:ext cx="1355310" cy="203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08DP\AppData\Local\Microsoft\Windows\Temporary Internet Files\Content.IE5\EQCFFIT2\MP900401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652" y="4548215"/>
            <a:ext cx="1658953" cy="207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08DP\AppData\Local\Microsoft\Windows\Temporary Internet Files\Content.IE5\C34S8IWG\MP9004034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030342"/>
            <a:ext cx="1873467" cy="149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08DP\AppData\Local\Microsoft\Windows\Temporary Internet Files\Content.IE5\EQCFFIT2\MP9004034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85184"/>
            <a:ext cx="2166744" cy="144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0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08DP\AppData\Local\Microsoft\Windows\Temporary Internet Files\Content.IE5\F3WW7O1Y\MP9004340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993648"/>
            <a:ext cx="7315200" cy="487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83968" y="6165304"/>
            <a:ext cx="849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Toronto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23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08DP\AppData\Local\Microsoft\Windows\Temporary Internet Files\Content.IE5\X2U9QJMX\MP9004340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018032"/>
            <a:ext cx="7315200" cy="482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66092" y="6052646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Montreal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985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08DP\AppData\Local\Microsoft\Windows\Temporary Internet Files\Content.IE5\C34S8IWG\MP9004340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993648"/>
            <a:ext cx="7315200" cy="487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12006" y="6165304"/>
            <a:ext cx="111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Vencouver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53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573016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4.11.2012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298655"/>
            <a:ext cx="581793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pPr lvl="0"/>
            <a:r>
              <a:rPr lang="cs-CZ" dirty="0" smtClean="0"/>
              <a:t>Fotografie a mapy </a:t>
            </a:r>
            <a:r>
              <a:rPr lang="cs-CZ" dirty="0" smtClean="0">
                <a:latin typeface="Franklin Gothic Book"/>
              </a:rPr>
              <a:t>jsou </a:t>
            </a:r>
            <a:r>
              <a:rPr lang="cs-CZ" dirty="0">
                <a:latin typeface="Franklin Gothic Book"/>
              </a:rPr>
              <a:t>z otevřené galerie Microsoft Office.</a:t>
            </a:r>
          </a:p>
          <a:p>
            <a:pPr lvl="0"/>
            <a:r>
              <a:rPr lang="cs-CZ" dirty="0">
                <a:latin typeface="Franklin Gothic Book"/>
                <a:hlinkClick r:id="rId2"/>
              </a:rPr>
              <a:t>www.office.microsoft.com</a:t>
            </a:r>
            <a:endParaRPr lang="cs-CZ" dirty="0">
              <a:latin typeface="Franklin Gothic Book"/>
            </a:endParaRPr>
          </a:p>
          <a:p>
            <a:pPr lvl="0"/>
            <a:r>
              <a:rPr lang="cs-CZ" dirty="0">
                <a:latin typeface="Franklin Gothic Book"/>
              </a:rPr>
              <a:t>Text je dílem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80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253</TotalTime>
  <Words>366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23</cp:revision>
  <dcterms:created xsi:type="dcterms:W3CDTF">2012-11-04T18:33:20Z</dcterms:created>
  <dcterms:modified xsi:type="dcterms:W3CDTF">2012-12-16T18:43:57Z</dcterms:modified>
</cp:coreProperties>
</file>