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64" r:id="rId2"/>
    <p:sldId id="265" r:id="rId3"/>
    <p:sldId id="266" r:id="rId4"/>
    <p:sldId id="267" r:id="rId5"/>
    <p:sldId id="270" r:id="rId6"/>
    <p:sldId id="268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VY_32_INOVACE_13_ </a:t>
          </a:r>
          <a:r>
            <a:rPr lang="cs-CZ" sz="2000" dirty="0" smtClean="0"/>
            <a:t>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Jižní Amerika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6528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628DA3-A78D-49EA-96BA-4D92C093A5E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AA5B098-14F7-407E-A85D-3EB1543ACEF7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71CD27-E322-415C-ACB6-0F224071EBBA}" type="presOf" srcId="{B651F6E3-6281-48DB-9319-2AEAFDAE7572}" destId="{619D679B-A015-4ECF-8348-D1034C574F40}" srcOrd="0" destOrd="0" presId="urn:microsoft.com/office/officeart/2005/8/layout/target3"/>
    <dgm:cxn modelId="{11B5DCD4-2892-4CED-B008-82725CBCBCCB}" type="presOf" srcId="{D8197B8C-B260-4A16-BDF4-0947B075E274}" destId="{5A5FFA88-C948-4069-8E93-59FA12366E83}" srcOrd="1" destOrd="0" presId="urn:microsoft.com/office/officeart/2005/8/layout/target3"/>
    <dgm:cxn modelId="{0EE6A34E-9063-40AF-9108-F57917A4CACC}" type="presOf" srcId="{D1B46980-6531-4606-95E6-44980827E919}" destId="{2BE915AB-18AA-4053-B92C-3BFC9ED204BB}" srcOrd="1" destOrd="0" presId="urn:microsoft.com/office/officeart/2005/8/layout/target3"/>
    <dgm:cxn modelId="{03CF0C25-58F8-4174-BBB6-94B641F00AE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597226E-62A1-4D9D-B57E-E27D874CEA0E}" type="presOf" srcId="{4C35D32F-0EAB-4CD7-82EE-45574DC2A586}" destId="{8BEBB6EC-1DAA-4CAC-8A25-BC0FCBD5DBD5}" srcOrd="0" destOrd="0" presId="urn:microsoft.com/office/officeart/2005/8/layout/target3"/>
    <dgm:cxn modelId="{80BBE7FF-4DF6-4F1D-BAD7-9E243AD6F7EE}" type="presOf" srcId="{D1D4F407-5343-4D3F-B5B9-D407B03CAEB4}" destId="{AED2198E-93D5-4001-81B4-73124B309672}" srcOrd="1" destOrd="0" presId="urn:microsoft.com/office/officeart/2005/8/layout/target3"/>
    <dgm:cxn modelId="{DC90804F-B4A1-462A-A82D-C693E2466C2E}" type="presOf" srcId="{757F3AB3-0718-4624-B441-E567A8F0AB56}" destId="{333A1088-737F-45CB-B68E-254E46348037}" srcOrd="0" destOrd="0" presId="urn:microsoft.com/office/officeart/2005/8/layout/target3"/>
    <dgm:cxn modelId="{E2C6698B-0C69-44F9-949F-60196AF877D9}" type="presOf" srcId="{B651F6E3-6281-48DB-9319-2AEAFDAE7572}" destId="{6BB5E863-4638-4E1D-BFDE-399D028AC4ED}" srcOrd="1" destOrd="0" presId="urn:microsoft.com/office/officeart/2005/8/layout/target3"/>
    <dgm:cxn modelId="{DD5DF8C1-C988-4AA2-A187-C1934AEE78F5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CEAC89-4DCF-4BF4-B8B8-9DC363F07E16}" type="presParOf" srcId="{333A1088-737F-45CB-B68E-254E46348037}" destId="{F5ABB229-8D3B-4694-996A-96F23CF14429}" srcOrd="0" destOrd="0" presId="urn:microsoft.com/office/officeart/2005/8/layout/target3"/>
    <dgm:cxn modelId="{780997E2-5A16-4D05-9ADB-C79A6E79B002}" type="presParOf" srcId="{333A1088-737F-45CB-B68E-254E46348037}" destId="{F41139FD-01EE-4571-8B17-4FB00FC51163}" srcOrd="1" destOrd="0" presId="urn:microsoft.com/office/officeart/2005/8/layout/target3"/>
    <dgm:cxn modelId="{5676085C-A3F6-4C18-BFA1-061F6023D0C3}" type="presParOf" srcId="{333A1088-737F-45CB-B68E-254E46348037}" destId="{D005CE8C-CC26-4C3E-AC11-E15060ECD759}" srcOrd="2" destOrd="0" presId="urn:microsoft.com/office/officeart/2005/8/layout/target3"/>
    <dgm:cxn modelId="{3AE5E019-98E1-4B48-B6FD-66BD7C9FD93A}" type="presParOf" srcId="{333A1088-737F-45CB-B68E-254E46348037}" destId="{2C702D82-9B77-49B7-9568-BB8EB47C3372}" srcOrd="3" destOrd="0" presId="urn:microsoft.com/office/officeart/2005/8/layout/target3"/>
    <dgm:cxn modelId="{3827E1E2-7CA5-48ED-89EB-0B519EC31987}" type="presParOf" srcId="{333A1088-737F-45CB-B68E-254E46348037}" destId="{A52A0455-90FF-4808-ABD0-F02540D31D5A}" srcOrd="4" destOrd="0" presId="urn:microsoft.com/office/officeart/2005/8/layout/target3"/>
    <dgm:cxn modelId="{A8FFCDE8-9A65-4AAC-B778-BB875C1C7C24}" type="presParOf" srcId="{333A1088-737F-45CB-B68E-254E46348037}" destId="{6140AFEC-043D-4C43-A2F9-D0F5331DF3A3}" srcOrd="5" destOrd="0" presId="urn:microsoft.com/office/officeart/2005/8/layout/target3"/>
    <dgm:cxn modelId="{D1601177-E63D-4D24-8EB1-E2F970222F60}" type="presParOf" srcId="{333A1088-737F-45CB-B68E-254E46348037}" destId="{9358AC05-5D7D-4327-9F80-1AD486AEA664}" srcOrd="6" destOrd="0" presId="urn:microsoft.com/office/officeart/2005/8/layout/target3"/>
    <dgm:cxn modelId="{734FD2E5-4495-4FBD-B275-2AEC96A9BE1F}" type="presParOf" srcId="{333A1088-737F-45CB-B68E-254E46348037}" destId="{313FC574-E1CD-4FB4-B054-0B805CE0447D}" srcOrd="7" destOrd="0" presId="urn:microsoft.com/office/officeart/2005/8/layout/target3"/>
    <dgm:cxn modelId="{6F95772D-DC05-4EF8-971D-3CCB55F654F0}" type="presParOf" srcId="{333A1088-737F-45CB-B68E-254E46348037}" destId="{619D679B-A015-4ECF-8348-D1034C574F40}" srcOrd="8" destOrd="0" presId="urn:microsoft.com/office/officeart/2005/8/layout/target3"/>
    <dgm:cxn modelId="{D8AF42F2-24BB-451A-B777-89EEF7772A69}" type="presParOf" srcId="{333A1088-737F-45CB-B68E-254E46348037}" destId="{322283A8-4A27-4CDA-BAE3-F381106A9174}" srcOrd="9" destOrd="0" presId="urn:microsoft.com/office/officeart/2005/8/layout/target3"/>
    <dgm:cxn modelId="{5E070D18-B151-45AA-A75A-952A7943AC5E}" type="presParOf" srcId="{333A1088-737F-45CB-B68E-254E46348037}" destId="{FFC9F71D-1B4F-4AD9-A4A6-86ADEFC8AF5C}" srcOrd="10" destOrd="0" presId="urn:microsoft.com/office/officeart/2005/8/layout/target3"/>
    <dgm:cxn modelId="{0DA196F4-F018-4816-A48A-CCD67F42B177}" type="presParOf" srcId="{333A1088-737F-45CB-B68E-254E46348037}" destId="{25B08C86-7E15-44DC-BE7F-FFB55DD49D12}" srcOrd="11" destOrd="0" presId="urn:microsoft.com/office/officeart/2005/8/layout/target3"/>
    <dgm:cxn modelId="{B5F08976-BA20-4FFB-941E-E61F13292FF4}" type="presParOf" srcId="{333A1088-737F-45CB-B68E-254E46348037}" destId="{76644BE8-9D7C-4C09-B250-3D10AF48CBB7}" srcOrd="12" destOrd="0" presId="urn:microsoft.com/office/officeart/2005/8/layout/target3"/>
    <dgm:cxn modelId="{FF013867-377C-486B-AD1F-FEB5929F98C6}" type="presParOf" srcId="{333A1088-737F-45CB-B68E-254E46348037}" destId="{EE85B701-7295-41C0-BA7A-34D3756A2AE6}" srcOrd="13" destOrd="0" presId="urn:microsoft.com/office/officeart/2005/8/layout/target3"/>
    <dgm:cxn modelId="{51135B3D-F3EA-4FD1-BF0E-F4162AFA08EF}" type="presParOf" srcId="{333A1088-737F-45CB-B68E-254E46348037}" destId="{8BEBB6EC-1DAA-4CAC-8A25-BC0FCBD5DBD5}" srcOrd="14" destOrd="0" presId="urn:microsoft.com/office/officeart/2005/8/layout/target3"/>
    <dgm:cxn modelId="{FAD9BF6F-C9F9-4642-992D-8E31154A5EFC}" type="presParOf" srcId="{333A1088-737F-45CB-B68E-254E46348037}" destId="{AED2198E-93D5-4001-81B4-73124B309672}" srcOrd="15" destOrd="0" presId="urn:microsoft.com/office/officeart/2005/8/layout/target3"/>
    <dgm:cxn modelId="{FD12169B-208E-42BF-88BE-4849069BB278}" type="presParOf" srcId="{333A1088-737F-45CB-B68E-254E46348037}" destId="{2BE915AB-18AA-4053-B92C-3BFC9ED204BB}" srcOrd="16" destOrd="0" presId="urn:microsoft.com/office/officeart/2005/8/layout/target3"/>
    <dgm:cxn modelId="{92984DB0-3E2B-4009-B09C-3C4D82D0E121}" type="presParOf" srcId="{333A1088-737F-45CB-B68E-254E46348037}" destId="{6BB5E863-4638-4E1D-BFDE-399D028AC4ED}" srcOrd="17" destOrd="0" presId="urn:microsoft.com/office/officeart/2005/8/layout/target3"/>
    <dgm:cxn modelId="{0E876F63-36D8-4F79-8614-A1B9819DABE8}" type="presParOf" srcId="{333A1088-737F-45CB-B68E-254E46348037}" destId="{5A5FFA88-C948-4069-8E93-59FA12366E83}" srcOrd="18" destOrd="0" presId="urn:microsoft.com/office/officeart/2005/8/layout/target3"/>
    <dgm:cxn modelId="{1AB775D2-0C20-45D6-85F4-61982FA5049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66314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VY_32_INOVACE_13_ </a:t>
          </a:r>
          <a:r>
            <a:rPr lang="cs-CZ" sz="2000" kern="1200" dirty="0" smtClean="0"/>
            <a:t>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Jižní Amerika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982297-1423-431E-8758-A3C582CE6556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2D16C2-F414-44C5-85EB-75CCAFB5D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270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2D16C2-F414-44C5-85EB-75CCAFB5D16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583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C6554589-E90A-45D6-B8D5-C4AD59D187A9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7C5673FE-F5D1-4317-8E95-7B9C2D9B01A6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pographic30deg_N0W60.png" TargetMode="External"/><Relationship Id="rId2" Type="http://schemas.openxmlformats.org/officeDocument/2006/relationships/hyperlink" Target="http://cs.wikipedia.org/wiki/Soubor:Centralamerican-subcontinen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20225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486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628800"/>
            <a:ext cx="690278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slouží k seznámení s učivem Jižní Amerika.</a:t>
            </a:r>
          </a:p>
          <a:p>
            <a:r>
              <a:rPr lang="cs-CZ" dirty="0" smtClean="0"/>
              <a:t>Žáci pracují s atlasem a do mapy zakreslují  členitost, státy střední Ameriky.</a:t>
            </a:r>
          </a:p>
          <a:p>
            <a:r>
              <a:rPr lang="cs-CZ" dirty="0" smtClean="0"/>
              <a:t>Vyhledávají hlavní města států.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18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196752"/>
            <a:ext cx="732469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800" dirty="0" smtClean="0"/>
              <a:t>JIŽNÍ AMERIKA</a:t>
            </a:r>
          </a:p>
          <a:p>
            <a:pPr algn="ctr"/>
            <a:r>
              <a:rPr lang="cs-CZ" sz="8800" dirty="0" smtClean="0"/>
              <a:t>(LATINSKÁ)</a:t>
            </a:r>
          </a:p>
        </p:txBody>
      </p:sp>
      <p:pic>
        <p:nvPicPr>
          <p:cNvPr id="1026" name="Picture 2" descr="C:\Users\08DP\AppData\Local\Microsoft\Windows\Temporary Internet Files\Content.IE5\F3WW7O1Y\MC90043806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364" y="399751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74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P\AppData\Local\Microsoft\Windows\Temporary Internet Files\Content.IE5\EQCFFIT2\MC9004083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3912001" cy="477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908720"/>
            <a:ext cx="1789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Zakresli do mapy: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1844824"/>
            <a:ext cx="21739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Atlantský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Tichý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Karibské moře</a:t>
            </a:r>
          </a:p>
          <a:p>
            <a:pPr marL="342900" indent="-342900">
              <a:buAutoNum type="arabicPeriod"/>
            </a:pPr>
            <a:r>
              <a:rPr lang="cs-CZ" dirty="0" smtClean="0"/>
              <a:t>Falklandy</a:t>
            </a:r>
          </a:p>
          <a:p>
            <a:pPr marL="342900" indent="-342900">
              <a:buAutoNum type="arabicPeriod"/>
            </a:pPr>
            <a:r>
              <a:rPr lang="cs-CZ" dirty="0" smtClean="0"/>
              <a:t>Galapágy</a:t>
            </a:r>
          </a:p>
          <a:p>
            <a:pPr marL="342900" indent="-342900">
              <a:buAutoNum type="arabicPeriod"/>
            </a:pPr>
            <a:r>
              <a:rPr lang="cs-CZ" dirty="0" smtClean="0"/>
              <a:t>Ohňová země</a:t>
            </a:r>
          </a:p>
          <a:p>
            <a:pPr marL="342900" indent="-342900">
              <a:buAutoNum type="arabicPeriod"/>
            </a:pPr>
            <a:r>
              <a:rPr lang="cs-CZ" dirty="0" smtClean="0"/>
              <a:t>Andy</a:t>
            </a:r>
          </a:p>
          <a:p>
            <a:pPr marL="342900" indent="-342900">
              <a:buAutoNum type="arabicPeriod"/>
            </a:pPr>
            <a:r>
              <a:rPr lang="cs-CZ" dirty="0" smtClean="0"/>
              <a:t>Brazilská vysočina</a:t>
            </a:r>
          </a:p>
          <a:p>
            <a:pPr marL="342900" indent="-342900">
              <a:buAutoNum type="arabicPeriod"/>
            </a:pPr>
            <a:r>
              <a:rPr lang="cs-CZ" dirty="0" smtClean="0"/>
              <a:t>Amazonská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Laplatská nížina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Paraná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Amazonka</a:t>
            </a:r>
          </a:p>
          <a:p>
            <a:pPr marL="342900" indent="-342900">
              <a:buAutoNum type="arabicPeriod"/>
            </a:pPr>
            <a:r>
              <a:rPr lang="cs-CZ" dirty="0" smtClean="0"/>
              <a:t>Orinoko</a:t>
            </a:r>
          </a:p>
          <a:p>
            <a:pPr marL="342900" indent="-342900">
              <a:buAutoNum type="arabicPeriod"/>
            </a:pPr>
            <a:r>
              <a:rPr lang="cs-CZ" dirty="0" smtClean="0"/>
              <a:t>Titicaca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40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8DP\AppData\Local\Microsoft\Windows\Temporary Internet Files\Content.IE5\EQCFFIT2\MC9004083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3912001" cy="477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908720"/>
            <a:ext cx="1789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Zakresli do mapy: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1844824"/>
            <a:ext cx="21739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Atlantský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Tichý oceán</a:t>
            </a:r>
          </a:p>
          <a:p>
            <a:pPr marL="342900" indent="-342900">
              <a:buAutoNum type="arabicPeriod"/>
            </a:pPr>
            <a:r>
              <a:rPr lang="cs-CZ" dirty="0" smtClean="0"/>
              <a:t>Karibské moře</a:t>
            </a:r>
          </a:p>
          <a:p>
            <a:pPr marL="342900" indent="-342900">
              <a:buAutoNum type="arabicPeriod"/>
            </a:pPr>
            <a:r>
              <a:rPr lang="cs-CZ" dirty="0" smtClean="0"/>
              <a:t>Falklandy</a:t>
            </a:r>
          </a:p>
          <a:p>
            <a:pPr marL="342900" indent="-342900">
              <a:buAutoNum type="arabicPeriod"/>
            </a:pPr>
            <a:r>
              <a:rPr lang="cs-CZ" dirty="0" smtClean="0"/>
              <a:t>Galapágy</a:t>
            </a:r>
          </a:p>
          <a:p>
            <a:pPr marL="342900" indent="-342900">
              <a:buAutoNum type="arabicPeriod"/>
            </a:pPr>
            <a:r>
              <a:rPr lang="cs-CZ" dirty="0" smtClean="0"/>
              <a:t>Ohňová země</a:t>
            </a:r>
          </a:p>
          <a:p>
            <a:pPr marL="342900" indent="-342900">
              <a:buAutoNum type="arabicPeriod"/>
            </a:pPr>
            <a:r>
              <a:rPr lang="cs-CZ" dirty="0" smtClean="0"/>
              <a:t>Andy</a:t>
            </a:r>
          </a:p>
          <a:p>
            <a:pPr marL="342900" indent="-342900">
              <a:buAutoNum type="arabicPeriod"/>
            </a:pPr>
            <a:r>
              <a:rPr lang="cs-CZ" dirty="0" smtClean="0"/>
              <a:t>Brazilská vysočina</a:t>
            </a:r>
          </a:p>
          <a:p>
            <a:pPr marL="342900" indent="-342900">
              <a:buAutoNum type="arabicPeriod"/>
            </a:pPr>
            <a:r>
              <a:rPr lang="cs-CZ" dirty="0" smtClean="0"/>
              <a:t>Amazonská nížina</a:t>
            </a:r>
          </a:p>
          <a:p>
            <a:pPr marL="342900" indent="-342900">
              <a:buAutoNum type="arabicPeriod"/>
            </a:pPr>
            <a:r>
              <a:rPr lang="cs-CZ" dirty="0" smtClean="0"/>
              <a:t>Laplatská nížina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Paraná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Amazonka</a:t>
            </a:r>
          </a:p>
          <a:p>
            <a:pPr marL="342900" indent="-342900">
              <a:buAutoNum type="arabicPeriod"/>
            </a:pPr>
            <a:r>
              <a:rPr lang="cs-CZ" dirty="0" smtClean="0"/>
              <a:t>Orinoko</a:t>
            </a:r>
          </a:p>
          <a:p>
            <a:pPr marL="342900" indent="-342900">
              <a:buAutoNum type="arabicPeriod"/>
            </a:pPr>
            <a:r>
              <a:rPr lang="cs-CZ" dirty="0" smtClean="0"/>
              <a:t>Titicaca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043608" y="3691483"/>
            <a:ext cx="360040" cy="29052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192" y="1540024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695" y="2266257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367" y="2412504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852" y="2042400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689" y="3893574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431" y="4953124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602" y="5233343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174" y="4340942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743" y="2130969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64904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994" y="1206627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022" y="4036142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110" y="3290127"/>
            <a:ext cx="3778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9881" y="400014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0037" y="3661415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35307" y="1179306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2860" y="4913094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87554" y="2266257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8601" y="5201077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59367" y="2386391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76261" y="250037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61743" y="209870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90101" y="433936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1617" y="3848229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4779" y="2019234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04333" y="153177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20037" y="325786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935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64" y="636331"/>
            <a:ext cx="44386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1650668"/>
            <a:ext cx="2269980" cy="5201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Argentina</a:t>
            </a:r>
          </a:p>
          <a:p>
            <a:r>
              <a:rPr lang="cs-CZ" sz="2000" dirty="0" err="1" smtClean="0"/>
              <a:t>Bolivie</a:t>
            </a:r>
            <a:endParaRPr lang="cs-CZ" sz="2000" dirty="0" smtClean="0"/>
          </a:p>
          <a:p>
            <a:r>
              <a:rPr lang="cs-CZ" sz="2000" dirty="0" err="1" smtClean="0"/>
              <a:t>Brazilie</a:t>
            </a:r>
            <a:endParaRPr lang="cs-CZ" sz="2000" dirty="0" smtClean="0"/>
          </a:p>
          <a:p>
            <a:r>
              <a:rPr lang="cs-CZ" sz="2000" dirty="0" smtClean="0"/>
              <a:t>Chile</a:t>
            </a:r>
          </a:p>
          <a:p>
            <a:r>
              <a:rPr lang="cs-CZ" sz="2000" dirty="0" smtClean="0"/>
              <a:t>Ekvádor</a:t>
            </a:r>
          </a:p>
          <a:p>
            <a:r>
              <a:rPr lang="cs-CZ" sz="2000" dirty="0" smtClean="0"/>
              <a:t>Guyana</a:t>
            </a:r>
          </a:p>
          <a:p>
            <a:r>
              <a:rPr lang="cs-CZ" sz="2000" dirty="0" smtClean="0"/>
              <a:t>Kolumbie</a:t>
            </a:r>
          </a:p>
          <a:p>
            <a:r>
              <a:rPr lang="cs-CZ" sz="2000" dirty="0" smtClean="0"/>
              <a:t>Paraguay</a:t>
            </a:r>
          </a:p>
          <a:p>
            <a:r>
              <a:rPr lang="cs-CZ" sz="2000" dirty="0" smtClean="0"/>
              <a:t>Peru</a:t>
            </a:r>
          </a:p>
          <a:p>
            <a:r>
              <a:rPr lang="cs-CZ" sz="2000" dirty="0" smtClean="0"/>
              <a:t>Surinam</a:t>
            </a:r>
          </a:p>
          <a:p>
            <a:r>
              <a:rPr lang="cs-CZ" sz="2000" dirty="0" smtClean="0"/>
              <a:t>Uruguay</a:t>
            </a:r>
          </a:p>
          <a:p>
            <a:r>
              <a:rPr lang="cs-CZ" sz="2000" dirty="0" smtClean="0"/>
              <a:t>Venezuela</a:t>
            </a:r>
          </a:p>
          <a:p>
            <a:r>
              <a:rPr lang="cs-CZ" sz="2000" dirty="0" smtClean="0"/>
              <a:t>Francouzská Guyana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2979787" y="4143375"/>
            <a:ext cx="576064" cy="4572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907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3250944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740" y="414337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764" y="36671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052" y="27146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96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3" y="16147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099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846" y="9148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6" y="989752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1548036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014" y="11434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74599" y="1281336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2853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2461" y="1096670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51431" y="99473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55225" y="140132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3088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5150" y="2437195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51431" y="286754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3349" y="377404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6013" y="427717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4945" y="427348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12079" y="336359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55236" y="2467798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80840" y="173703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Vyhledej uvedené státy v atlase  a přiřaď k nim odpovídající </a:t>
            </a:r>
            <a:r>
              <a:rPr lang="cs-CZ" sz="2000" b="1" dirty="0" smtClean="0"/>
              <a:t>čísla: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7796" y="6432257"/>
            <a:ext cx="858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60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64" y="636331"/>
            <a:ext cx="44386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1650668"/>
            <a:ext cx="2638671" cy="52014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10. Argentina</a:t>
            </a:r>
          </a:p>
          <a:p>
            <a:r>
              <a:rPr lang="cs-CZ" sz="2000" dirty="0" smtClean="0"/>
              <a:t>  8. </a:t>
            </a:r>
            <a:r>
              <a:rPr lang="cs-CZ" sz="2000" dirty="0" err="1" smtClean="0"/>
              <a:t>Bolivie</a:t>
            </a:r>
            <a:endParaRPr lang="cs-CZ" sz="2000" dirty="0" smtClean="0"/>
          </a:p>
          <a:p>
            <a:r>
              <a:rPr lang="cs-CZ" sz="2000" dirty="0" smtClean="0"/>
              <a:t>13. </a:t>
            </a:r>
            <a:r>
              <a:rPr lang="cs-CZ" sz="2000" dirty="0" err="1" smtClean="0"/>
              <a:t>Brazilie</a:t>
            </a:r>
            <a:endParaRPr lang="cs-CZ" sz="2000" dirty="0" smtClean="0"/>
          </a:p>
          <a:p>
            <a:r>
              <a:rPr lang="cs-CZ" sz="2000" dirty="0" smtClean="0"/>
              <a:t>  9. Chile</a:t>
            </a:r>
          </a:p>
          <a:p>
            <a:r>
              <a:rPr lang="cs-CZ" sz="2000" dirty="0" smtClean="0"/>
              <a:t>  6. Ekvádor</a:t>
            </a:r>
          </a:p>
          <a:p>
            <a:r>
              <a:rPr lang="cs-CZ" sz="2000" dirty="0" smtClean="0"/>
              <a:t>  3. Guyana</a:t>
            </a:r>
          </a:p>
          <a:p>
            <a:r>
              <a:rPr lang="cs-CZ" sz="2000" dirty="0" smtClean="0"/>
              <a:t>  5. Kolumbie</a:t>
            </a:r>
          </a:p>
          <a:p>
            <a:r>
              <a:rPr lang="cs-CZ" sz="2000" dirty="0" smtClean="0"/>
              <a:t>12. Paraguay</a:t>
            </a:r>
          </a:p>
          <a:p>
            <a:r>
              <a:rPr lang="cs-CZ" sz="2000" dirty="0" smtClean="0"/>
              <a:t>  7. Peru</a:t>
            </a:r>
          </a:p>
          <a:p>
            <a:r>
              <a:rPr lang="cs-CZ" sz="2000" dirty="0" smtClean="0"/>
              <a:t>  2. Surinam</a:t>
            </a:r>
          </a:p>
          <a:p>
            <a:r>
              <a:rPr lang="cs-CZ" sz="2000" dirty="0" smtClean="0"/>
              <a:t>11. Uruguay</a:t>
            </a:r>
          </a:p>
          <a:p>
            <a:r>
              <a:rPr lang="cs-CZ" sz="2000" dirty="0" smtClean="0"/>
              <a:t>  4. Venezuela</a:t>
            </a:r>
          </a:p>
          <a:p>
            <a:r>
              <a:rPr lang="cs-CZ" sz="2000" dirty="0" smtClean="0"/>
              <a:t>  3. Francouzská Guyana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2979787" y="4143375"/>
            <a:ext cx="576064" cy="4572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907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3250944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740" y="414337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764" y="36671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052" y="27146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96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3" y="16147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099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846" y="9148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6" y="989752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1548036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014" y="11434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74599" y="1281336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2853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2461" y="1096670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51431" y="99473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55225" y="140132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3088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5150" y="2437195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51431" y="286754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3349" y="377404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6013" y="427717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4945" y="427348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12079" y="336359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55236" y="2467798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80840" y="173703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Vyhledej uvedené státy v atlase  a přiřaď k nim odpovídající </a:t>
            </a:r>
            <a:r>
              <a:rPr lang="cs-CZ" sz="2000" b="1" dirty="0" smtClean="0"/>
              <a:t>čísla: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771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64" y="636331"/>
            <a:ext cx="44386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1650668"/>
            <a:ext cx="219714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Argentina                </a:t>
            </a:r>
          </a:p>
          <a:p>
            <a:r>
              <a:rPr lang="cs-CZ" sz="2000" dirty="0" err="1" smtClean="0"/>
              <a:t>Bolivie</a:t>
            </a:r>
            <a:r>
              <a:rPr lang="cs-CZ" sz="2000" dirty="0" smtClean="0"/>
              <a:t>    </a:t>
            </a:r>
          </a:p>
          <a:p>
            <a:r>
              <a:rPr lang="cs-CZ" sz="2000" dirty="0" err="1" smtClean="0"/>
              <a:t>Brazilie</a:t>
            </a:r>
            <a:r>
              <a:rPr lang="cs-CZ" sz="2000" dirty="0" smtClean="0"/>
              <a:t>     </a:t>
            </a:r>
          </a:p>
          <a:p>
            <a:r>
              <a:rPr lang="cs-CZ" sz="2000" dirty="0" smtClean="0"/>
              <a:t>Chile       </a:t>
            </a:r>
          </a:p>
          <a:p>
            <a:r>
              <a:rPr lang="cs-CZ" sz="2000" dirty="0" smtClean="0"/>
              <a:t>Ekvádor    </a:t>
            </a:r>
          </a:p>
          <a:p>
            <a:r>
              <a:rPr lang="cs-CZ" sz="2000" dirty="0" smtClean="0"/>
              <a:t>Guyana      </a:t>
            </a:r>
          </a:p>
          <a:p>
            <a:r>
              <a:rPr lang="cs-CZ" sz="2000" dirty="0" smtClean="0"/>
              <a:t>Kolumbie     </a:t>
            </a:r>
          </a:p>
          <a:p>
            <a:r>
              <a:rPr lang="cs-CZ" sz="2000" dirty="0" smtClean="0"/>
              <a:t>Paraguay    </a:t>
            </a:r>
          </a:p>
          <a:p>
            <a:r>
              <a:rPr lang="cs-CZ" sz="2000" dirty="0" smtClean="0"/>
              <a:t>Peru     </a:t>
            </a:r>
          </a:p>
          <a:p>
            <a:r>
              <a:rPr lang="cs-CZ" sz="2000" dirty="0" smtClean="0"/>
              <a:t>Surinam  </a:t>
            </a:r>
          </a:p>
          <a:p>
            <a:r>
              <a:rPr lang="cs-CZ" sz="2000" dirty="0" smtClean="0"/>
              <a:t>Uruguay       </a:t>
            </a:r>
          </a:p>
          <a:p>
            <a:r>
              <a:rPr lang="cs-CZ" sz="2000" dirty="0" smtClean="0"/>
              <a:t>Venezuela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2979787" y="4143375"/>
            <a:ext cx="576064" cy="4572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907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3250944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740" y="414337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764" y="36671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052" y="27146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96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3" y="16147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099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846" y="9148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6" y="989752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1548036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014" y="11434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74599" y="1281336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2853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2461" y="1096670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51431" y="99473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55225" y="140132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3088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5150" y="2437195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51431" y="286754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3349" y="377404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6013" y="427717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4945" y="427348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12079" y="336359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55236" y="2467798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214056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Vyhledej </a:t>
            </a:r>
            <a:r>
              <a:rPr lang="cs-CZ" sz="2000" b="1" dirty="0" smtClean="0"/>
              <a:t>v </a:t>
            </a:r>
            <a:r>
              <a:rPr lang="cs-CZ" sz="2000" b="1" dirty="0"/>
              <a:t>atlase  a </a:t>
            </a:r>
            <a:r>
              <a:rPr lang="cs-CZ" sz="2000" b="1" dirty="0" smtClean="0"/>
              <a:t>doplň hlavní města: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4876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64" y="636331"/>
            <a:ext cx="44386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1650668"/>
            <a:ext cx="3652667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Argentina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Buenos Aires      </a:t>
            </a:r>
            <a:r>
              <a:rPr lang="cs-CZ" sz="2000" dirty="0" smtClean="0"/>
              <a:t>         </a:t>
            </a:r>
          </a:p>
          <a:p>
            <a:r>
              <a:rPr lang="cs-CZ" sz="2000" dirty="0" err="1" smtClean="0"/>
              <a:t>Bolivie</a:t>
            </a:r>
            <a:r>
              <a:rPr lang="cs-CZ" sz="2000" dirty="0" smtClean="0"/>
              <a:t>   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Sucre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La Paz</a:t>
            </a:r>
          </a:p>
          <a:p>
            <a:r>
              <a:rPr lang="cs-CZ" sz="2000" dirty="0" err="1" smtClean="0"/>
              <a:t>Brazilie</a:t>
            </a:r>
            <a:r>
              <a:rPr lang="cs-CZ" sz="2000" dirty="0" smtClean="0"/>
              <a:t>    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Brasília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/>
              <a:t>Chile   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Santiago de Chile</a:t>
            </a:r>
          </a:p>
          <a:p>
            <a:r>
              <a:rPr lang="cs-CZ" sz="2000" dirty="0" smtClean="0"/>
              <a:t>Ekvádor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Quito</a:t>
            </a:r>
          </a:p>
          <a:p>
            <a:r>
              <a:rPr lang="cs-CZ" sz="2000" dirty="0" smtClean="0"/>
              <a:t>Guyana  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Georgetown</a:t>
            </a:r>
          </a:p>
          <a:p>
            <a:r>
              <a:rPr lang="cs-CZ" sz="2000" dirty="0" smtClean="0"/>
              <a:t>Kolumbie    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Bogotá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/>
              <a:t>Paraguay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Asunción</a:t>
            </a:r>
          </a:p>
          <a:p>
            <a:r>
              <a:rPr lang="cs-CZ" sz="2000" dirty="0" smtClean="0"/>
              <a:t>Peru 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Lima</a:t>
            </a:r>
          </a:p>
          <a:p>
            <a:r>
              <a:rPr lang="cs-CZ" sz="2000" dirty="0" smtClean="0"/>
              <a:t>Surinam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Paramaribo</a:t>
            </a:r>
          </a:p>
          <a:p>
            <a:r>
              <a:rPr lang="cs-CZ" sz="2000" dirty="0" smtClean="0"/>
              <a:t>Uruguay   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Montevideo</a:t>
            </a:r>
          </a:p>
          <a:p>
            <a:r>
              <a:rPr lang="cs-CZ" sz="2000" dirty="0" smtClean="0"/>
              <a:t>Venezuela    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Caracas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2979787" y="4143375"/>
            <a:ext cx="576064" cy="4572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907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3250944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740" y="414337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764" y="36671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052" y="2714625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096" y="2348880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03" y="16147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09911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846" y="9148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6" y="989752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77" y="1548036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014" y="1143447"/>
            <a:ext cx="592137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74599" y="1281336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2853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82461" y="1096670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51431" y="99473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55225" y="140132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3088" y="1721629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45150" y="2437195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51431" y="286754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93349" y="377404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6013" y="427717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4945" y="427348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12079" y="3363592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55236" y="2467798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214056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Vyhledej </a:t>
            </a:r>
            <a:r>
              <a:rPr lang="cs-CZ" sz="2000" b="1" dirty="0" smtClean="0"/>
              <a:t>v </a:t>
            </a:r>
            <a:r>
              <a:rPr lang="cs-CZ" sz="2000" b="1" dirty="0"/>
              <a:t>atlase  a </a:t>
            </a:r>
            <a:r>
              <a:rPr lang="cs-CZ" sz="2000" b="1" dirty="0" smtClean="0"/>
              <a:t>doplň hlavní města: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2180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980728"/>
            <a:ext cx="843968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Andské státy:</a:t>
            </a:r>
          </a:p>
          <a:p>
            <a:endParaRPr lang="cs-CZ" sz="2400" b="1" u="sng" dirty="0" smtClean="0"/>
          </a:p>
          <a:p>
            <a:r>
              <a:rPr lang="cs-CZ" sz="2400" dirty="0" smtClean="0"/>
              <a:t>Kolumbie – káva, zlato, smaragdy, orchideje a banány, (nelegální koka)</a:t>
            </a:r>
          </a:p>
          <a:p>
            <a:endParaRPr lang="cs-CZ" sz="2400" b="1" u="sng" dirty="0"/>
          </a:p>
          <a:p>
            <a:r>
              <a:rPr lang="cs-CZ" sz="2400" dirty="0" smtClean="0"/>
              <a:t>Ekvádor – rybolov, ropa</a:t>
            </a:r>
          </a:p>
          <a:p>
            <a:endParaRPr lang="cs-CZ" sz="2400" dirty="0" smtClean="0"/>
          </a:p>
          <a:p>
            <a:r>
              <a:rPr lang="cs-CZ" sz="2400" dirty="0" smtClean="0"/>
              <a:t>Peru – rybolov, stříbro, měď, zinek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Bolivie</a:t>
            </a:r>
            <a:r>
              <a:rPr lang="cs-CZ" sz="2400" dirty="0" smtClean="0"/>
              <a:t> – jedna z nejchudších zemí, cín</a:t>
            </a:r>
          </a:p>
          <a:p>
            <a:endParaRPr lang="cs-CZ" sz="2400" dirty="0" smtClean="0"/>
          </a:p>
          <a:p>
            <a:r>
              <a:rPr lang="cs-CZ" sz="2400" dirty="0" smtClean="0"/>
              <a:t>Chile –vývoz mědi (jeden z největších vývozců na světě)</a:t>
            </a:r>
          </a:p>
          <a:p>
            <a:r>
              <a:rPr lang="cs-CZ" sz="2400" dirty="0" smtClean="0"/>
              <a:t>         - vyváží se také </a:t>
            </a:r>
            <a:r>
              <a:rPr lang="cs-CZ" sz="2400" dirty="0" err="1" smtClean="0"/>
              <a:t>guano</a:t>
            </a:r>
            <a:r>
              <a:rPr lang="cs-CZ" sz="2400" dirty="0" smtClean="0"/>
              <a:t> (trus mořských ptáků)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- rybolov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129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9151" y="696442"/>
            <a:ext cx="8503482" cy="4339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Brazílie:</a:t>
            </a:r>
          </a:p>
          <a:p>
            <a:endParaRPr lang="cs-CZ" sz="2400" b="1" u="sng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největší a jeden z nejvyspělejších států Jižní Ameriky (portugalština)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železná ruda, cukrová třtina, káva (světový producent), chov skotu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Rio de </a:t>
            </a:r>
            <a:r>
              <a:rPr lang="cs-CZ" sz="2400" dirty="0" err="1" smtClean="0"/>
              <a:t>Janeiro</a:t>
            </a:r>
            <a:r>
              <a:rPr lang="cs-CZ" sz="2400" dirty="0" smtClean="0"/>
              <a:t> (karnevaly), </a:t>
            </a:r>
            <a:r>
              <a:rPr lang="cs-CZ" sz="2400" dirty="0" err="1" smtClean="0"/>
              <a:t>Sao</a:t>
            </a:r>
            <a:r>
              <a:rPr lang="cs-CZ" sz="2400" dirty="0" smtClean="0"/>
              <a:t> Paulo, Santos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problém - kácení deštných lesů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endParaRPr lang="cs-CZ" sz="2400" dirty="0"/>
          </a:p>
          <a:p>
            <a:endParaRPr lang="cs-CZ" sz="2400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endParaRPr lang="cs-CZ" sz="2400" b="1" u="sng" dirty="0"/>
          </a:p>
        </p:txBody>
      </p:sp>
      <p:pic>
        <p:nvPicPr>
          <p:cNvPr id="1026" name="Picture 2" descr="C:\Users\08DP\AppData\Local\Microsoft\Windows\Temporary Internet Files\Content.IE5\SJF7PJEU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551" y="3299357"/>
            <a:ext cx="1691375" cy="110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P\AppData\Local\Microsoft\Windows\Temporary Internet Files\Content.IE5\E9CSUIQ9\MP9004237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647" y="5130217"/>
            <a:ext cx="1728192" cy="11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P\AppData\Local\Microsoft\Windows\Temporary Internet Files\Content.IE5\SJF7PJEU\MP9004236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942687"/>
            <a:ext cx="1928949" cy="290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6271478"/>
            <a:ext cx="3354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Gigantická socha Krista Vykupitele</a:t>
            </a:r>
            <a:endParaRPr lang="cs-CZ" dirty="0"/>
          </a:p>
        </p:txBody>
      </p:sp>
      <p:pic>
        <p:nvPicPr>
          <p:cNvPr id="1029" name="Picture 5" descr="C:\Users\08DP\AppData\Local\Microsoft\Windows\Temporary Internet Files\Content.IE5\EMJY4NJA\MP9004332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840149"/>
            <a:ext cx="1071000" cy="161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P\AppData\Local\Microsoft\Windows\Temporary Internet Files\Content.IE5\EMJY4NJA\MP9004332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968" y="3299357"/>
            <a:ext cx="1866148" cy="1243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768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399" y="280939"/>
            <a:ext cx="4344501" cy="3373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737" y="4358952"/>
            <a:ext cx="260985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06770" y="6277551"/>
            <a:ext cx="1765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Pláž  </a:t>
            </a:r>
            <a:r>
              <a:rPr lang="cs-CZ" dirty="0" err="1" smtClean="0"/>
              <a:t>Copacabana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50049"/>
            <a:ext cx="4242607" cy="2823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339" y="4525611"/>
            <a:ext cx="1028029" cy="1472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35794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328498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5545" y="2926494"/>
            <a:ext cx="1683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Cukrová homole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56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052736"/>
            <a:ext cx="545258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Argentina:</a:t>
            </a:r>
          </a:p>
          <a:p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světová obilnice – pšenice, kukuřice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c</a:t>
            </a:r>
            <a:r>
              <a:rPr lang="cs-CZ" sz="2400" dirty="0" smtClean="0"/>
              <a:t>hov dobytka a ovcí na pastvinách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větový vývozce obilnin a masa</a:t>
            </a:r>
          </a:p>
          <a:p>
            <a:pPr marL="285750" indent="-285750">
              <a:buFontTx/>
              <a:buChar char="-"/>
            </a:pPr>
            <a:r>
              <a:rPr lang="cs-CZ" sz="2400" dirty="0"/>
              <a:t>r</a:t>
            </a:r>
            <a:r>
              <a:rPr lang="cs-CZ" sz="2400" dirty="0" smtClean="0"/>
              <a:t>opa a zemní plyn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r>
              <a:rPr lang="cs-CZ" sz="2400" b="1" dirty="0" smtClean="0"/>
              <a:t>Uruguay</a:t>
            </a:r>
            <a:r>
              <a:rPr lang="cs-CZ" sz="2400" dirty="0" smtClean="0"/>
              <a:t> –chov dobytka</a:t>
            </a:r>
          </a:p>
          <a:p>
            <a:endParaRPr lang="cs-CZ" sz="2400" dirty="0" smtClean="0"/>
          </a:p>
          <a:p>
            <a:r>
              <a:rPr lang="cs-CZ" sz="2400" b="1" dirty="0" smtClean="0"/>
              <a:t>Paraguay</a:t>
            </a:r>
            <a:r>
              <a:rPr lang="cs-CZ" sz="2400" dirty="0" smtClean="0"/>
              <a:t> – chov dobytka, těžba dřeva</a:t>
            </a:r>
          </a:p>
          <a:p>
            <a:endParaRPr lang="cs-CZ" sz="2400" dirty="0"/>
          </a:p>
          <a:p>
            <a:r>
              <a:rPr lang="cs-CZ" sz="2400" b="1" dirty="0" smtClean="0"/>
              <a:t>Venezuela</a:t>
            </a:r>
            <a:r>
              <a:rPr lang="cs-CZ" sz="2400" dirty="0" smtClean="0"/>
              <a:t> – ropa, zemní plyn, železná ruda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93095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570040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Citace:</a:t>
            </a:r>
          </a:p>
          <a:p>
            <a:endParaRPr lang="cs-CZ" dirty="0"/>
          </a:p>
          <a:p>
            <a:pPr lvl="0"/>
            <a:r>
              <a:rPr lang="cs-CZ" dirty="0"/>
              <a:t>Fotografie a mapy </a:t>
            </a:r>
            <a:r>
              <a:rPr lang="cs-CZ" dirty="0">
                <a:latin typeface="Franklin Gothic Book"/>
              </a:rPr>
              <a:t>jsou z otevřené galerie Microsoft Office.</a:t>
            </a:r>
          </a:p>
          <a:p>
            <a:pPr lvl="0"/>
            <a:r>
              <a:rPr lang="cs-CZ" dirty="0" smtClean="0">
                <a:latin typeface="Franklin Gothic Book"/>
                <a:hlinkClick r:id="rId2"/>
              </a:rPr>
              <a:t>www.office.microsoft.com</a:t>
            </a:r>
            <a:endParaRPr lang="cs-CZ" dirty="0" smtClean="0">
              <a:latin typeface="Franklin Gothic Book"/>
            </a:endParaRPr>
          </a:p>
          <a:p>
            <a:pPr lvl="0"/>
            <a:endParaRPr lang="cs-CZ" dirty="0">
              <a:latin typeface="Franklin Gothic Book"/>
            </a:endParaRPr>
          </a:p>
          <a:p>
            <a:pPr lvl="0"/>
            <a:r>
              <a:rPr lang="cs-CZ" dirty="0">
                <a:latin typeface="Franklin Gothic Book"/>
              </a:rPr>
              <a:t>Text je dílem autora</a:t>
            </a:r>
            <a:r>
              <a:rPr lang="cs-CZ" dirty="0" smtClean="0">
                <a:latin typeface="Franklin Gothic Book"/>
              </a:rPr>
              <a:t>.</a:t>
            </a:r>
          </a:p>
          <a:p>
            <a:pPr lvl="0"/>
            <a:endParaRPr lang="cs-CZ" dirty="0">
              <a:latin typeface="Franklin Gothic Book"/>
            </a:endParaRPr>
          </a:p>
          <a:p>
            <a:pPr lvl="0"/>
            <a:r>
              <a:rPr lang="cs-CZ" dirty="0" smtClean="0">
                <a:latin typeface="Franklin Gothic Book"/>
              </a:rPr>
              <a:t>2.12.2012</a:t>
            </a:r>
            <a:endParaRPr lang="cs-CZ" dirty="0">
              <a:latin typeface="Franklin Gothic 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898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1052736"/>
            <a:ext cx="871296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cs-CZ" dirty="0" smtClean="0"/>
              <a:t>Obr.1.: Centralamerican-subcontinen.png. In: DEMIS MODIFICADO POR BARDALES. </a:t>
            </a:r>
          </a:p>
          <a:p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7. července 2007 [cit. 2012-11-21]. </a:t>
            </a:r>
          </a:p>
          <a:p>
            <a:r>
              <a:rPr lang="cs-CZ" dirty="0" smtClean="0"/>
              <a:t>Dostupné z: </a:t>
            </a:r>
            <a:r>
              <a:rPr lang="cs-CZ" dirty="0" smtClean="0">
                <a:hlinkClick r:id="rId2"/>
              </a:rPr>
              <a:t>http://cs.wikipedia.org/wiki/Soubor:Centralamerican-subcontinen.png#file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Obr.2:  </a:t>
            </a:r>
            <a:r>
              <a:rPr lang="cs-CZ" dirty="0"/>
              <a:t>Topographic30deg N0W60.png.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26.5.2005 [cit. </a:t>
            </a:r>
            <a:r>
              <a:rPr lang="cs-CZ" dirty="0" smtClean="0"/>
              <a:t>2012-11-21].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cs.wikipedia.org/wiki/Soubor:Topographic30deg_N0W60.png</a:t>
            </a:r>
            <a:endParaRPr lang="cs-CZ" dirty="0" smtClean="0"/>
          </a:p>
          <a:p>
            <a:endParaRPr lang="cs-CZ" dirty="0"/>
          </a:p>
          <a:p>
            <a:pPr lvl="0"/>
            <a:r>
              <a:rPr lang="cs-CZ" dirty="0" smtClean="0"/>
              <a:t>Ostatní obrázky </a:t>
            </a:r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jsou </a:t>
            </a:r>
            <a:r>
              <a:rPr lang="cs-CZ" dirty="0">
                <a:solidFill>
                  <a:prstClr val="black"/>
                </a:solidFill>
                <a:latin typeface="Franklin Gothic Book"/>
              </a:rPr>
              <a:t>z otevřené galerie Microsoft Office.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  <a:latin typeface="Franklin Gothic Book"/>
                <a:hlinkClick r:id="rId4"/>
              </a:rPr>
              <a:t>www.office.microsoft.com</a:t>
            </a:r>
            <a:endParaRPr lang="cs-CZ" dirty="0" smtClean="0">
              <a:solidFill>
                <a:prstClr val="black"/>
              </a:solidFill>
              <a:latin typeface="Franklin Gothic Book"/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Text je dílem autora.</a:t>
            </a:r>
          </a:p>
          <a:p>
            <a:pPr lvl="0"/>
            <a:endParaRPr lang="cs-CZ" dirty="0" smtClean="0">
              <a:solidFill>
                <a:prstClr val="black"/>
              </a:solidFill>
              <a:latin typeface="Franklin Gothic Book"/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  <a:latin typeface="Franklin Gothic Book"/>
              </a:rPr>
              <a:t>21.11.2012</a:t>
            </a:r>
            <a:endParaRPr lang="cs-CZ" dirty="0">
              <a:solidFill>
                <a:prstClr val="black"/>
              </a:solidFill>
              <a:latin typeface="Franklin Gothic Book"/>
            </a:endParaRPr>
          </a:p>
          <a:p>
            <a:pPr lvl="0"/>
            <a:endParaRPr lang="cs-CZ" dirty="0">
              <a:solidFill>
                <a:prstClr val="black"/>
              </a:solidFill>
              <a:latin typeface="Franklin Gothic Book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176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5884</TotalTime>
  <Words>669</Words>
  <Application>Microsoft Office PowerPoint</Application>
  <PresentationFormat>Předvádění na obrazovce (4:3)</PresentationFormat>
  <Paragraphs>233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33</cp:revision>
  <dcterms:created xsi:type="dcterms:W3CDTF">2012-11-21T19:29:32Z</dcterms:created>
  <dcterms:modified xsi:type="dcterms:W3CDTF">2012-12-16T18:47:11Z</dcterms:modified>
</cp:coreProperties>
</file>