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FA7754-76A6-43DB-8972-DDBA22B476B0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D43054-B453-4588-BBA1-86B83652F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l.wikipedia.org/w/index.php?title=Plik:TransAsia_m2.png&amp;filetimestamp=20101001202922" TargetMode="External"/><Relationship Id="rId2" Type="http://schemas.openxmlformats.org/officeDocument/2006/relationships/hyperlink" Target="http://en.wikipedia.org/wiki/File:Eurasia_(orthographic_projection)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628800"/>
            <a:ext cx="7560840" cy="209168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NÁZEV ŠKOLY:ZŠ Dolní Benešov, příspěvková organizace</a:t>
            </a:r>
            <a:b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AUTOR: Mgr. Hana Maulerová</a:t>
            </a:r>
            <a:b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NÁZEV: VY_32_INOVACE_14_ ZEMĚPIS 7. ROČNÍK</a:t>
            </a:r>
            <a:b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TÉMA: </a:t>
            </a: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Eurasie - </a:t>
            </a: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poloha a rozloha</a:t>
            </a:r>
            <a:b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ČÍSLO PROJEKTU: CZ.1.07/1.4.00/21.1262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400506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Určíme si polohu Eurasie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se dozví o rozloze Eurasie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Ukážeme si pomyslnou hranici mezi Evropu a Asií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doplní doplňovačku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4124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poloha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339208" cy="47244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Rozkládá se z největší části na </a:t>
            </a:r>
            <a:r>
              <a:rPr lang="cs-CZ" b="1" dirty="0" smtClean="0">
                <a:solidFill>
                  <a:schemeClr val="tx1"/>
                </a:solidFill>
              </a:rPr>
              <a:t>severní </a:t>
            </a:r>
            <a:r>
              <a:rPr lang="cs-CZ" dirty="0" smtClean="0">
                <a:solidFill>
                  <a:schemeClr val="tx1"/>
                </a:solidFill>
              </a:rPr>
              <a:t>polokouli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Rozděluje se </a:t>
            </a:r>
            <a:r>
              <a:rPr lang="cs-CZ" dirty="0" smtClean="0">
                <a:solidFill>
                  <a:schemeClr val="tx1"/>
                </a:solidFill>
              </a:rPr>
              <a:t>                        na </a:t>
            </a:r>
            <a:r>
              <a:rPr lang="cs-CZ" b="1" dirty="0" smtClean="0">
                <a:solidFill>
                  <a:schemeClr val="tx1"/>
                </a:solidFill>
              </a:rPr>
              <a:t>Evropu</a:t>
            </a:r>
            <a:r>
              <a:rPr lang="cs-CZ" dirty="0" smtClean="0">
                <a:solidFill>
                  <a:schemeClr val="tx1"/>
                </a:solidFill>
              </a:rPr>
              <a:t> v západní části a </a:t>
            </a:r>
            <a:r>
              <a:rPr lang="cs-CZ" b="1" dirty="0" smtClean="0">
                <a:solidFill>
                  <a:schemeClr val="tx1"/>
                </a:solidFill>
              </a:rPr>
              <a:t>Asii</a:t>
            </a:r>
            <a:r>
              <a:rPr lang="cs-CZ" dirty="0" smtClean="0">
                <a:solidFill>
                  <a:schemeClr val="tx1"/>
                </a:solidFill>
              </a:rPr>
              <a:t> ve východní část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628800"/>
            <a:ext cx="4127376" cy="412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740352" y="5805264"/>
            <a:ext cx="1056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Obrázek č. 1</a:t>
            </a:r>
            <a:endParaRPr lang="cs-CZ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Obklopují ji všechny čtyři světové oceány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Pevnina do nich vybíhá velkými poloostrovy: Arabský poloostrov, Přední Indie, </a:t>
            </a:r>
            <a:r>
              <a:rPr lang="cs-CZ" dirty="0" smtClean="0">
                <a:solidFill>
                  <a:schemeClr val="tx1"/>
                </a:solidFill>
              </a:rPr>
              <a:t>Čukotka                 </a:t>
            </a:r>
            <a:r>
              <a:rPr lang="cs-CZ" dirty="0" smtClean="0">
                <a:solidFill>
                  <a:schemeClr val="tx1"/>
                </a:solidFill>
              </a:rPr>
              <a:t>a Kamčatka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 Eurasii patří také řada ostrovů jako např. indonéské, filipínské, japonské, britské,…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Rozloha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 to největší kontinent naší planety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Celková rozloha je 55 milionů km², z toho pouze 10,5 mil. km² připadá na Evropu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Hranice mezi Evropu a </a:t>
            </a:r>
            <a:r>
              <a:rPr lang="cs-CZ" dirty="0" err="1" smtClean="0">
                <a:solidFill>
                  <a:schemeClr val="tx1"/>
                </a:solidFill>
              </a:rPr>
              <a:t>asií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Je uměle stanovena: pohoří Ural, řeka Ural, pobřeží Kaspického moře, sev. předhůří Kavkazu, pobřeží Azovského a Černého moře, průlivy </a:t>
            </a:r>
            <a:r>
              <a:rPr lang="cs-CZ" dirty="0" smtClean="0">
                <a:solidFill>
                  <a:schemeClr val="tx1"/>
                </a:solidFill>
              </a:rPr>
              <a:t>Bospor                   </a:t>
            </a:r>
            <a:r>
              <a:rPr lang="cs-CZ" dirty="0" smtClean="0">
                <a:solidFill>
                  <a:schemeClr val="tx1"/>
                </a:solidFill>
              </a:rPr>
              <a:t>a Dardanely, V část Egejského moře.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268760"/>
            <a:ext cx="3456384" cy="533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851920" y="6309320"/>
            <a:ext cx="1056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Obrázek č. 2</a:t>
            </a: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Doplňovačka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Eurasie se skládá z…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Průlivy Bospor a…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Hraniční pohoří se nazývá…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Eurasie je … kontinentem na světě.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Eurasii obklopují … světové oceány.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Doplňovačka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Eurasie se skládá z…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Evropy a Asie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Průlivy Bospor a…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Dardanely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Hraniční pohoří se nazývá…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Ural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Eurasie je …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největším</a:t>
            </a:r>
            <a:r>
              <a:rPr lang="cs-CZ" dirty="0" smtClean="0">
                <a:solidFill>
                  <a:schemeClr val="tx1"/>
                </a:solidFill>
              </a:rPr>
              <a:t> kontinentem </a:t>
            </a:r>
            <a:r>
              <a:rPr lang="cs-CZ" dirty="0" smtClean="0">
                <a:solidFill>
                  <a:schemeClr val="tx1"/>
                </a:solidFill>
              </a:rPr>
              <a:t>                    na </a:t>
            </a:r>
            <a:r>
              <a:rPr lang="cs-CZ" dirty="0" smtClean="0">
                <a:solidFill>
                  <a:schemeClr val="tx1"/>
                </a:solidFill>
              </a:rPr>
              <a:t>světě.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Eurasii obklopují …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čtyři</a:t>
            </a:r>
            <a:r>
              <a:rPr lang="cs-CZ" dirty="0" smtClean="0">
                <a:solidFill>
                  <a:schemeClr val="tx1"/>
                </a:solidFill>
              </a:rPr>
              <a:t> světové oceány.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Použitá literatura a 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Obrázek č. 1: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Eurasia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(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orthographic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projection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).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svg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In: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the</a:t>
            </a:r>
            <a:r>
              <a:rPr lang="cs-CZ" sz="1400" i="1" dirty="0" smtClean="0">
                <a:solidFill>
                  <a:schemeClr val="tx1"/>
                </a:solidFill>
                <a:latin typeface="Calibri" pitchFamily="34" charset="0"/>
              </a:rPr>
              <a:t> free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encyclopedia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[online]. San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Francisco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(CA):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Wikimedia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Foundation</a:t>
            </a:r>
            <a:r>
              <a:rPr lang="cs-CZ" sz="1400" dirty="0" smtClean="0">
                <a:solidFill>
                  <a:schemeClr val="tx1"/>
                </a:solidFill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28. 11. 2009 [cit. 2012-11-25]. Dostupné z: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  <a:hlinkClick r:id="rId2"/>
              </a:rPr>
              <a:t>http://en.wikipedia.org/wiki/File:Eurasia_(orthographic_projection).svg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Obrázek č. 2: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TransAsia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m2.png. In: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Wikipedia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the</a:t>
            </a:r>
            <a:r>
              <a:rPr lang="cs-CZ" sz="1400" i="1" dirty="0" smtClean="0">
                <a:solidFill>
                  <a:schemeClr val="tx1"/>
                </a:solidFill>
                <a:latin typeface="Calibri" pitchFamily="34" charset="0"/>
              </a:rPr>
              <a:t> free </a:t>
            </a:r>
            <a:r>
              <a:rPr lang="cs-CZ" sz="1400" i="1" dirty="0" err="1" smtClean="0">
                <a:solidFill>
                  <a:schemeClr val="tx1"/>
                </a:solidFill>
                <a:latin typeface="Calibri" pitchFamily="34" charset="0"/>
              </a:rPr>
              <a:t>encyclopedia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[online]. San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Francisco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(CA):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Wikimedia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Foundation</a:t>
            </a:r>
            <a:r>
              <a:rPr lang="cs-CZ" sz="1400" dirty="0" smtClean="0">
                <a:solidFill>
                  <a:schemeClr val="tx1"/>
                </a:solidFill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1. 10. 2010 [cit. 2012-11-25]. Dostupné z: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  <a:hlinkClick r:id="rId3"/>
              </a:rPr>
              <a:t>http://pl.wikipedia.org/w/index.php?title=Plik:TransAsia_m2.png&amp;filetimestamp=20101001202922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Text je dílem autora.</a:t>
            </a:r>
          </a:p>
          <a:p>
            <a:endParaRPr lang="cs-CZ" sz="1400" u="sng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25.11.2012</a:t>
            </a:r>
          </a:p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</TotalTime>
  <Words>322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</vt:lpstr>
      <vt:lpstr>poloha</vt:lpstr>
      <vt:lpstr>Snímek 4</vt:lpstr>
      <vt:lpstr>Rozloha</vt:lpstr>
      <vt:lpstr>Hranice mezi Evropu a asií</vt:lpstr>
      <vt:lpstr>Doplňovačka</vt:lpstr>
      <vt:lpstr>Doplňovačka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Dum</cp:lastModifiedBy>
  <cp:revision>11</cp:revision>
  <dcterms:created xsi:type="dcterms:W3CDTF">2012-11-25T13:53:29Z</dcterms:created>
  <dcterms:modified xsi:type="dcterms:W3CDTF">2013-02-16T14:57:56Z</dcterms:modified>
</cp:coreProperties>
</file>