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7" r:id="rId10"/>
    <p:sldId id="265" r:id="rId11"/>
    <p:sldId id="266" r:id="rId12"/>
    <p:sldId id="268" r:id="rId13"/>
    <p:sldId id="269" r:id="rId14"/>
    <p:sldId id="25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C8A73C-6635-435D-B47C-F9EB3A7E6D1A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37E12A7-6187-4496-A213-2B4EF5220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C8A73C-6635-435D-B47C-F9EB3A7E6D1A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37E12A7-6187-4496-A213-2B4EF5220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C8A73C-6635-435D-B47C-F9EB3A7E6D1A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E12A7-6187-4496-A213-2B4EF52206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C8A73C-6635-435D-B47C-F9EB3A7E6D1A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E12A7-6187-4496-A213-2B4EF5220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C8A73C-6635-435D-B47C-F9EB3A7E6D1A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37E12A7-6187-4496-A213-2B4EF52206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C8A73C-6635-435D-B47C-F9EB3A7E6D1A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E12A7-6187-4496-A213-2B4EF5220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C8A73C-6635-435D-B47C-F9EB3A7E6D1A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E12A7-6187-4496-A213-2B4EF5220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C8A73C-6635-435D-B47C-F9EB3A7E6D1A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E12A7-6187-4496-A213-2B4EF5220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C8A73C-6635-435D-B47C-F9EB3A7E6D1A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E12A7-6187-4496-A213-2B4EF52206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C8A73C-6635-435D-B47C-F9EB3A7E6D1A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E12A7-6187-4496-A213-2B4EF5220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C8A73C-6635-435D-B47C-F9EB3A7E6D1A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E12A7-6187-4496-A213-2B4EF5220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0C8A73C-6635-435D-B47C-F9EB3A7E6D1A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37E12A7-6187-4496-A213-2B4EF52206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verest_North_Face_toward_Base_Camp_Tibet_Luca_Galuzzi_2006.jpg" TargetMode="External"/><Relationship Id="rId7" Type="http://schemas.openxmlformats.org/officeDocument/2006/relationships/hyperlink" Target="http://cs.wikipedia.org/wiki/Soubor:Europe_landforms_East_European_Lowlands.svg" TargetMode="External"/><Relationship Id="rId2" Type="http://schemas.openxmlformats.org/officeDocument/2006/relationships/hyperlink" Target="http://en.wikipedia.org/wiki/File:Two-point-equidistant-asi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MountBlanc04.jpg" TargetMode="External"/><Relationship Id="rId5" Type="http://schemas.openxmlformats.org/officeDocument/2006/relationships/hyperlink" Target="http://cs.wikipedia.org/wiki/Soubor:Downtown_Shigatse.JPG" TargetMode="External"/><Relationship Id="rId4" Type="http://schemas.openxmlformats.org/officeDocument/2006/relationships/hyperlink" Target="http://en.wikipedia.org/wiki/File:China_Tibet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196752"/>
            <a:ext cx="8458200" cy="2235696"/>
          </a:xfrm>
        </p:spPr>
        <p:txBody>
          <a:bodyPr/>
          <a:lstStyle/>
          <a:p>
            <a:r>
              <a:rPr lang="cs-CZ" b="1" dirty="0" smtClean="0">
                <a:latin typeface="Calibri" pitchFamily="34" charset="0"/>
              </a:rPr>
              <a:t>NÁZEV ŠKOLY:ZŠ Dolní Benešov, příspěvková organizace</a:t>
            </a:r>
            <a:br>
              <a:rPr lang="cs-CZ" b="1" dirty="0" smtClean="0">
                <a:latin typeface="Calibri" pitchFamily="34" charset="0"/>
              </a:rPr>
            </a:br>
            <a:r>
              <a:rPr lang="cs-CZ" b="1" dirty="0" smtClean="0">
                <a:latin typeface="Calibri" pitchFamily="34" charset="0"/>
              </a:rPr>
              <a:t>AUTOR: Mgr. Hana Maulerová</a:t>
            </a:r>
            <a:br>
              <a:rPr lang="cs-CZ" b="1" dirty="0" smtClean="0">
                <a:latin typeface="Calibri" pitchFamily="34" charset="0"/>
              </a:rPr>
            </a:br>
            <a:r>
              <a:rPr lang="cs-CZ" b="1" dirty="0" smtClean="0">
                <a:latin typeface="Calibri" pitchFamily="34" charset="0"/>
              </a:rPr>
              <a:t>NÁZEV: VY_32_INOVACE_15_ ZEMĚPIS 7. ROČNÍK</a:t>
            </a:r>
            <a:br>
              <a:rPr lang="cs-CZ" b="1" dirty="0" smtClean="0">
                <a:latin typeface="Calibri" pitchFamily="34" charset="0"/>
              </a:rPr>
            </a:br>
            <a:r>
              <a:rPr lang="cs-CZ" b="1" dirty="0" smtClean="0">
                <a:latin typeface="Calibri" pitchFamily="34" charset="0"/>
              </a:rPr>
              <a:t>TÉMA: Eurasie- reliéf</a:t>
            </a:r>
            <a:br>
              <a:rPr lang="cs-CZ" b="1" dirty="0" smtClean="0">
                <a:latin typeface="Calibri" pitchFamily="34" charset="0"/>
              </a:rPr>
            </a:br>
            <a:r>
              <a:rPr lang="cs-CZ" b="1" dirty="0" smtClean="0">
                <a:latin typeface="Calibri" pitchFamily="34" charset="0"/>
              </a:rPr>
              <a:t>ČÍSLO PROJEKTU: CZ.1.07/1.4.00/21.1262</a:t>
            </a:r>
            <a:endParaRPr lang="cs-CZ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9592" y="4077072"/>
            <a:ext cx="5407152" cy="1045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686800" cy="838200"/>
          </a:xfrm>
        </p:spPr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se dozví o reliéfu Eurasie</a:t>
            </a:r>
          </a:p>
          <a:p>
            <a:r>
              <a:rPr lang="cs-CZ" dirty="0" smtClean="0"/>
              <a:t>Ukážeme si nejvyšší pohoří Eurasie na mapě</a:t>
            </a:r>
          </a:p>
          <a:p>
            <a:r>
              <a:rPr lang="cs-CZ" dirty="0" smtClean="0"/>
              <a:t>Mount Everest, Tibet</a:t>
            </a:r>
          </a:p>
          <a:p>
            <a:r>
              <a:rPr lang="cs-CZ" dirty="0" smtClean="0"/>
              <a:t>Evropská pohoří a nížiny</a:t>
            </a:r>
          </a:p>
          <a:p>
            <a:r>
              <a:rPr lang="cs-CZ" dirty="0" smtClean="0"/>
              <a:t>Alpy- </a:t>
            </a:r>
            <a:r>
              <a:rPr lang="cs-CZ" dirty="0" err="1" smtClean="0"/>
              <a:t>Mont</a:t>
            </a:r>
            <a:r>
              <a:rPr lang="cs-CZ" dirty="0" smtClean="0"/>
              <a:t> </a:t>
            </a:r>
            <a:r>
              <a:rPr lang="cs-CZ" dirty="0" err="1" smtClean="0"/>
              <a:t>Blanc</a:t>
            </a:r>
            <a:r>
              <a:rPr lang="cs-CZ" dirty="0" smtClean="0"/>
              <a:t>, nížiny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dirty="0" smtClean="0"/>
              <a:t>reliéf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Reliéf eurasie je velmi rozmanitý</a:t>
            </a:r>
          </a:p>
          <a:p>
            <a:r>
              <a:rPr lang="cs-CZ" dirty="0" smtClean="0"/>
              <a:t>Najdeme zde roviny, vysočiny, hory </a:t>
            </a:r>
            <a:r>
              <a:rPr lang="cs-CZ" dirty="0" smtClean="0"/>
              <a:t>                             i </a:t>
            </a:r>
            <a:r>
              <a:rPr lang="cs-CZ" dirty="0" smtClean="0"/>
              <a:t>velehory</a:t>
            </a:r>
          </a:p>
          <a:p>
            <a:r>
              <a:rPr lang="cs-CZ" dirty="0" smtClean="0"/>
              <a:t>Nejvyšším pohořím Eurasie a také celého světa je </a:t>
            </a:r>
            <a:r>
              <a:rPr lang="cs-CZ" b="1" dirty="0" smtClean="0"/>
              <a:t>Himálaj      </a:t>
            </a:r>
            <a:r>
              <a:rPr lang="cs-CZ" dirty="0" smtClean="0"/>
              <a:t>s nejvyšším bodem </a:t>
            </a:r>
            <a:r>
              <a:rPr lang="cs-CZ" b="1" dirty="0" err="1" smtClean="0"/>
              <a:t>Č</a:t>
            </a:r>
            <a:r>
              <a:rPr lang="cs-CZ" b="1" dirty="0" err="1" smtClean="0"/>
              <a:t>omolangma</a:t>
            </a:r>
            <a:r>
              <a:rPr lang="cs-CZ" b="1" dirty="0" smtClean="0"/>
              <a:t> </a:t>
            </a:r>
            <a:r>
              <a:rPr lang="cs-CZ" b="1" dirty="0" err="1" smtClean="0"/>
              <a:t>feng</a:t>
            </a:r>
            <a:r>
              <a:rPr lang="cs-CZ" b="1" dirty="0" smtClean="0"/>
              <a:t>, </a:t>
            </a:r>
            <a:r>
              <a:rPr lang="cs-CZ" dirty="0" smtClean="0"/>
              <a:t>nebo-li </a:t>
            </a:r>
            <a:r>
              <a:rPr lang="cs-CZ" b="1" dirty="0" smtClean="0"/>
              <a:t>Mount Everest  </a:t>
            </a:r>
            <a:r>
              <a:rPr lang="cs-CZ" dirty="0" smtClean="0"/>
              <a:t>(8 848 m n. m.)</a:t>
            </a:r>
          </a:p>
          <a:p>
            <a:r>
              <a:rPr lang="cs-CZ" dirty="0" smtClean="0"/>
              <a:t>Horským uzlem vrásových pohoří je pohoří </a:t>
            </a:r>
            <a:r>
              <a:rPr lang="cs-CZ" b="1" dirty="0" smtClean="0"/>
              <a:t>Pamír</a:t>
            </a:r>
            <a:endParaRPr lang="cs-CZ" b="1" dirty="0"/>
          </a:p>
        </p:txBody>
      </p:sp>
      <p:sp>
        <p:nvSpPr>
          <p:cNvPr id="4" name="Šipka doprava 3"/>
          <p:cNvSpPr/>
          <p:nvPr/>
        </p:nvSpPr>
        <p:spPr>
          <a:xfrm>
            <a:off x="3779912" y="3645024"/>
            <a:ext cx="504056" cy="2686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686800" cy="838200"/>
          </a:xfrm>
        </p:spPr>
        <p:txBody>
          <a:bodyPr/>
          <a:lstStyle/>
          <a:p>
            <a:pPr algn="ctr"/>
            <a:r>
              <a:rPr lang="cs-CZ" dirty="0" smtClean="0"/>
              <a:t>Reliéf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196752"/>
            <a:ext cx="7141119" cy="5329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812360" y="6237312"/>
            <a:ext cx="119936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Obrázek č. 1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686800" cy="838200"/>
          </a:xfrm>
        </p:spPr>
        <p:txBody>
          <a:bodyPr/>
          <a:lstStyle/>
          <a:p>
            <a:pPr algn="ctr"/>
            <a:r>
              <a:rPr lang="cs-CZ" dirty="0" smtClean="0"/>
              <a:t>Mount Everest, Tibet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Nazván podle britského zeměměřiče, který jako 1. určil její výšku</a:t>
            </a:r>
          </a:p>
          <a:p>
            <a:r>
              <a:rPr lang="cs-CZ" dirty="0" smtClean="0"/>
              <a:t>Severně od Himaláje se nachází největší náhorní plošina </a:t>
            </a:r>
            <a:r>
              <a:rPr lang="cs-CZ" dirty="0" smtClean="0"/>
              <a:t>světa - </a:t>
            </a:r>
            <a:r>
              <a:rPr lang="cs-CZ" b="1" dirty="0" smtClean="0"/>
              <a:t>Tibet</a:t>
            </a:r>
          </a:p>
          <a:p>
            <a:pPr>
              <a:buNone/>
            </a:pPr>
            <a:r>
              <a:rPr lang="cs-CZ" b="1" dirty="0" smtClean="0"/>
              <a:t>		</a:t>
            </a:r>
            <a:r>
              <a:rPr lang="cs-CZ" dirty="0" smtClean="0"/>
              <a:t>jeho průměrná výška je mezi 4 000- 5 000 m n. m.</a:t>
            </a:r>
          </a:p>
          <a:p>
            <a:r>
              <a:rPr lang="cs-CZ" dirty="0" smtClean="0"/>
              <a:t>Je zde mnoho ledovců a ledovcových jezer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			</a:t>
            </a:r>
            <a:endParaRPr lang="cs-CZ" b="1" dirty="0"/>
          </a:p>
        </p:txBody>
      </p:sp>
      <p:sp>
        <p:nvSpPr>
          <p:cNvPr id="4" name="Šipka doprava 3"/>
          <p:cNvSpPr/>
          <p:nvPr/>
        </p:nvSpPr>
        <p:spPr>
          <a:xfrm>
            <a:off x="755576" y="3501008"/>
            <a:ext cx="504056" cy="2686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Mount </a:t>
            </a:r>
            <a:r>
              <a:rPr lang="cs-CZ" dirty="0" err="1" smtClean="0"/>
              <a:t>everest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683568" y="1268760"/>
            <a:ext cx="7704855" cy="51333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308304" y="6381328"/>
            <a:ext cx="151216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Obrázek č. 2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tibet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79512" y="1340768"/>
            <a:ext cx="4191000" cy="35608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3203848" y="4941168"/>
            <a:ext cx="119936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Obrázek č. 3</a:t>
            </a:r>
            <a:endParaRPr lang="cs-CZ" sz="1400" dirty="0"/>
          </a:p>
        </p:txBody>
      </p:sp>
      <p:pic>
        <p:nvPicPr>
          <p:cNvPr id="3075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1340767"/>
            <a:ext cx="3384376" cy="52743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4067944" y="6381328"/>
            <a:ext cx="119936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Obrázek č. 4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686800" cy="841248"/>
          </a:xfrm>
        </p:spPr>
        <p:txBody>
          <a:bodyPr/>
          <a:lstStyle/>
          <a:p>
            <a:pPr algn="ctr"/>
            <a:r>
              <a:rPr lang="cs-CZ" dirty="0" smtClean="0"/>
              <a:t>Evropská pohoří a nížiny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8587680" cy="4724400"/>
          </a:xfrm>
        </p:spPr>
        <p:txBody>
          <a:bodyPr/>
          <a:lstStyle/>
          <a:p>
            <a:r>
              <a:rPr lang="cs-CZ" dirty="0" smtClean="0"/>
              <a:t>Jsou mnohem nižší než Asijská pohoří</a:t>
            </a:r>
          </a:p>
          <a:p>
            <a:r>
              <a:rPr lang="cs-CZ" dirty="0" smtClean="0"/>
              <a:t>Nejvyšší jsou </a:t>
            </a:r>
            <a:r>
              <a:rPr lang="cs-CZ" b="1" dirty="0" smtClean="0"/>
              <a:t>Alpy</a:t>
            </a:r>
            <a:r>
              <a:rPr lang="cs-CZ" dirty="0" smtClean="0"/>
              <a:t> s vrcholem </a:t>
            </a:r>
            <a:r>
              <a:rPr lang="cs-CZ" b="1" dirty="0" err="1" smtClean="0"/>
              <a:t>Mont</a:t>
            </a:r>
            <a:r>
              <a:rPr lang="cs-CZ" b="1" dirty="0" smtClean="0"/>
              <a:t> </a:t>
            </a:r>
            <a:r>
              <a:rPr lang="cs-CZ" b="1" dirty="0" err="1" smtClean="0"/>
              <a:t>Blanc</a:t>
            </a:r>
            <a:r>
              <a:rPr lang="cs-CZ" b="1" dirty="0" smtClean="0"/>
              <a:t>                         </a:t>
            </a:r>
            <a:r>
              <a:rPr lang="cs-CZ" dirty="0" smtClean="0"/>
              <a:t>(4 810 m n. m.)</a:t>
            </a:r>
          </a:p>
          <a:p>
            <a:r>
              <a:rPr lang="cs-CZ" dirty="0" smtClean="0"/>
              <a:t>Nejrozsáhlejší nížinou je </a:t>
            </a:r>
            <a:r>
              <a:rPr lang="cs-CZ" b="1" dirty="0" smtClean="0"/>
              <a:t>Východoevropská rovina</a:t>
            </a:r>
          </a:p>
          <a:p>
            <a:r>
              <a:rPr lang="cs-CZ" dirty="0" smtClean="0"/>
              <a:t>Pohoří </a:t>
            </a:r>
            <a:r>
              <a:rPr lang="cs-CZ" b="1" dirty="0" smtClean="0"/>
              <a:t>Ural</a:t>
            </a:r>
            <a:r>
              <a:rPr lang="cs-CZ" dirty="0" smtClean="0"/>
              <a:t> odděluje </a:t>
            </a:r>
            <a:r>
              <a:rPr lang="cs-CZ" b="1" dirty="0" smtClean="0"/>
              <a:t>Východoevropskou rovinu </a:t>
            </a:r>
            <a:r>
              <a:rPr lang="cs-CZ" dirty="0" smtClean="0"/>
              <a:t>od </a:t>
            </a:r>
            <a:r>
              <a:rPr lang="cs-CZ" b="1" dirty="0" smtClean="0"/>
              <a:t>Západosibiřské roviny 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686800" cy="841248"/>
          </a:xfrm>
        </p:spPr>
        <p:txBody>
          <a:bodyPr/>
          <a:lstStyle/>
          <a:p>
            <a:pPr algn="ctr"/>
            <a:r>
              <a:rPr lang="cs-CZ" dirty="0" smtClean="0"/>
              <a:t>Alpy</a:t>
            </a:r>
            <a:endParaRPr lang="cs-CZ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340768"/>
            <a:ext cx="6624736" cy="5175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7308304" y="6237312"/>
            <a:ext cx="119936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Obrázek č. 5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err="1" smtClean="0"/>
              <a:t>Mont</a:t>
            </a:r>
            <a:r>
              <a:rPr lang="cs-CZ" dirty="0" smtClean="0"/>
              <a:t> </a:t>
            </a:r>
            <a:r>
              <a:rPr lang="cs-CZ" dirty="0" err="1" smtClean="0"/>
              <a:t>blanc</a:t>
            </a:r>
            <a:r>
              <a:rPr lang="cs-CZ" dirty="0" smtClean="0"/>
              <a:t>, východoevropská rovina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75856" y="4149080"/>
            <a:ext cx="119936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Obrázek č. 6</a:t>
            </a:r>
            <a:endParaRPr lang="cs-CZ" sz="1400" dirty="0"/>
          </a:p>
        </p:txBody>
      </p:sp>
      <p:pic>
        <p:nvPicPr>
          <p:cNvPr id="4099" name="Picture 3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268760"/>
            <a:ext cx="4315086" cy="2880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Picture 4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2780928"/>
            <a:ext cx="4343400" cy="37768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ovéPole 11"/>
          <p:cNvSpPr txBox="1"/>
          <p:nvPr/>
        </p:nvSpPr>
        <p:spPr>
          <a:xfrm>
            <a:off x="3491880" y="6309320"/>
            <a:ext cx="119936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Obrázek č. 7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686800" cy="841248"/>
          </a:xfrm>
        </p:spPr>
        <p:txBody>
          <a:bodyPr/>
          <a:lstStyle/>
          <a:p>
            <a:pPr algn="ctr"/>
            <a:r>
              <a:rPr lang="cs-CZ" dirty="0" smtClean="0"/>
              <a:t>Nížiny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8371656" cy="4724400"/>
          </a:xfrm>
        </p:spPr>
        <p:txBody>
          <a:bodyPr/>
          <a:lstStyle/>
          <a:p>
            <a:r>
              <a:rPr lang="cs-CZ" dirty="0" smtClean="0"/>
              <a:t>Velké nížiny se také rozkládají v jižní části </a:t>
            </a:r>
            <a:r>
              <a:rPr lang="cs-CZ" dirty="0" smtClean="0"/>
              <a:t>Eurasie - </a:t>
            </a:r>
            <a:r>
              <a:rPr lang="cs-CZ" dirty="0" smtClean="0"/>
              <a:t>Mezopotamská nížina, Indoganžská nížina, Východočínská nížina</a:t>
            </a:r>
          </a:p>
          <a:p>
            <a:pPr>
              <a:buNone/>
            </a:pPr>
            <a:r>
              <a:rPr lang="cs-CZ" dirty="0" smtClean="0"/>
              <a:t>   (centra starověkých civilizací, díky úrodnosti)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se nazývá nejvyšší vrchol světa?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 jakém pohoří se nachází?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se nazývá nejvyšší vrchol Evropy?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 jakém pohoří se nachází?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Jaké 2 nížiny od sebe odděluje pohoří Ural?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se nazývá největší náhorní plošina světa?</a:t>
            </a:r>
            <a:endParaRPr lang="cs-CZ" dirty="0"/>
          </a:p>
        </p:txBody>
      </p:sp>
      <p:sp>
        <p:nvSpPr>
          <p:cNvPr id="10" name="Tlačítko akce: Nápověda 9">
            <a:hlinkClick r:id="" action="ppaction://noaction" highlightClick="1"/>
          </p:cNvPr>
          <p:cNvSpPr/>
          <p:nvPr/>
        </p:nvSpPr>
        <p:spPr>
          <a:xfrm>
            <a:off x="8100392" y="116632"/>
            <a:ext cx="720080" cy="826392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686800" cy="838200"/>
          </a:xfrm>
        </p:spPr>
        <p:txBody>
          <a:bodyPr/>
          <a:lstStyle/>
          <a:p>
            <a:pPr algn="ctr"/>
            <a:r>
              <a:rPr lang="cs-CZ" dirty="0" smtClean="0"/>
              <a:t>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24744"/>
            <a:ext cx="8686800" cy="5472608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se nazývá nejvyšší vrchol světa?			- </a:t>
            </a:r>
            <a:r>
              <a:rPr lang="cs-CZ" dirty="0" smtClean="0">
                <a:solidFill>
                  <a:srgbClr val="C00000"/>
                </a:solidFill>
              </a:rPr>
              <a:t>Mount Everest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 jakém pohoří se nachází?					- </a:t>
            </a:r>
            <a:r>
              <a:rPr lang="cs-CZ" dirty="0" smtClean="0">
                <a:solidFill>
                  <a:srgbClr val="C00000"/>
                </a:solidFill>
              </a:rPr>
              <a:t>v Himalájích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se nazývá nejvyšší vrchol Evropy?			- </a:t>
            </a:r>
            <a:r>
              <a:rPr lang="cs-CZ" dirty="0" err="1" smtClean="0">
                <a:solidFill>
                  <a:srgbClr val="C00000"/>
                </a:solidFill>
              </a:rPr>
              <a:t>Mont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Blanc</a:t>
            </a:r>
            <a:endParaRPr lang="cs-CZ" dirty="0" smtClean="0">
              <a:solidFill>
                <a:srgbClr val="C0000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 jakém pohoří se nachází?					- </a:t>
            </a:r>
            <a:r>
              <a:rPr lang="cs-CZ" dirty="0" smtClean="0">
                <a:solidFill>
                  <a:srgbClr val="C00000"/>
                </a:solidFill>
              </a:rPr>
              <a:t>v Alpách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Jaké 2 nížiny od sebe odděluje pohoří Ural?		- </a:t>
            </a:r>
            <a:r>
              <a:rPr lang="cs-CZ" dirty="0" smtClean="0">
                <a:solidFill>
                  <a:srgbClr val="C00000"/>
                </a:solidFill>
              </a:rPr>
              <a:t>Východoevropskou a Západosibiřskou rovinu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se nazývá největší náhorní plošina světa?	- </a:t>
            </a:r>
            <a:r>
              <a:rPr lang="cs-CZ" dirty="0" smtClean="0">
                <a:solidFill>
                  <a:srgbClr val="C00000"/>
                </a:solidFill>
              </a:rPr>
              <a:t>Tibet</a:t>
            </a:r>
          </a:p>
          <a:p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7956376" y="188640"/>
            <a:ext cx="720080" cy="69837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686800" cy="838200"/>
          </a:xfrm>
        </p:spPr>
        <p:txBody>
          <a:bodyPr/>
          <a:lstStyle/>
          <a:p>
            <a:pPr algn="ctr"/>
            <a:r>
              <a:rPr lang="cs-CZ" dirty="0" smtClean="0"/>
              <a:t>Použitá literatura a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68760"/>
            <a:ext cx="8686800" cy="4811365"/>
          </a:xfrm>
        </p:spPr>
        <p:txBody>
          <a:bodyPr>
            <a:normAutofit fontScale="92500" lnSpcReduction="10000"/>
          </a:bodyPr>
          <a:lstStyle/>
          <a:p>
            <a:r>
              <a:rPr lang="cs-CZ" sz="1400" dirty="0" smtClean="0">
                <a:latin typeface="Calibri" pitchFamily="34" charset="0"/>
              </a:rPr>
              <a:t>Obrázek č. 1: </a:t>
            </a:r>
            <a:r>
              <a:rPr lang="cs-CZ" sz="1400" dirty="0" err="1" smtClean="0">
                <a:latin typeface="Calibri" pitchFamily="34" charset="0"/>
              </a:rPr>
              <a:t>Two</a:t>
            </a:r>
            <a:r>
              <a:rPr lang="cs-CZ" sz="1400" dirty="0" smtClean="0">
                <a:latin typeface="Calibri" pitchFamily="34" charset="0"/>
              </a:rPr>
              <a:t>-point-</a:t>
            </a:r>
            <a:r>
              <a:rPr lang="cs-CZ" sz="1400" dirty="0" err="1" smtClean="0">
                <a:latin typeface="Calibri" pitchFamily="34" charset="0"/>
              </a:rPr>
              <a:t>equidistant</a:t>
            </a:r>
            <a:r>
              <a:rPr lang="cs-CZ" sz="1400" dirty="0" smtClean="0">
                <a:latin typeface="Calibri" pitchFamily="34" charset="0"/>
              </a:rPr>
              <a:t>-</a:t>
            </a:r>
            <a:r>
              <a:rPr lang="cs-CZ" sz="1400" dirty="0" err="1" smtClean="0">
                <a:latin typeface="Calibri" pitchFamily="34" charset="0"/>
              </a:rPr>
              <a:t>asia.jpg</a:t>
            </a:r>
            <a:r>
              <a:rPr lang="cs-CZ" sz="1400" dirty="0" smtClean="0">
                <a:latin typeface="Calibri" pitchFamily="34" charset="0"/>
              </a:rPr>
              <a:t>. In: </a:t>
            </a:r>
            <a:r>
              <a:rPr lang="cs-CZ" sz="1400" i="1" dirty="0" err="1" smtClean="0">
                <a:latin typeface="Calibri" pitchFamily="34" charset="0"/>
              </a:rPr>
              <a:t>Wikipedia</a:t>
            </a:r>
            <a:r>
              <a:rPr lang="cs-CZ" sz="1400" dirty="0" smtClean="0">
                <a:latin typeface="Calibri" pitchFamily="34" charset="0"/>
              </a:rPr>
              <a:t>: </a:t>
            </a:r>
            <a:r>
              <a:rPr lang="cs-CZ" sz="1400" i="1" dirty="0" err="1" smtClean="0">
                <a:latin typeface="Calibri" pitchFamily="34" charset="0"/>
              </a:rPr>
              <a:t>the</a:t>
            </a:r>
            <a:r>
              <a:rPr lang="cs-CZ" sz="1400" i="1" dirty="0" smtClean="0">
                <a:latin typeface="Calibri" pitchFamily="34" charset="0"/>
              </a:rPr>
              <a:t> free </a:t>
            </a:r>
            <a:r>
              <a:rPr lang="cs-CZ" sz="1400" i="1" dirty="0" err="1" smtClean="0">
                <a:latin typeface="Calibri" pitchFamily="34" charset="0"/>
              </a:rPr>
              <a:t>encyclopedia</a:t>
            </a:r>
            <a:r>
              <a:rPr lang="cs-CZ" sz="1400" dirty="0" smtClean="0">
                <a:latin typeface="Calibri" pitchFamily="34" charset="0"/>
              </a:rPr>
              <a:t> [online]. San </a:t>
            </a:r>
            <a:r>
              <a:rPr lang="cs-CZ" sz="1400" dirty="0" err="1" smtClean="0">
                <a:latin typeface="Calibri" pitchFamily="34" charset="0"/>
              </a:rPr>
              <a:t>Francisco</a:t>
            </a:r>
            <a:r>
              <a:rPr lang="cs-CZ" sz="1400" dirty="0" smtClean="0">
                <a:latin typeface="Calibri" pitchFamily="34" charset="0"/>
              </a:rPr>
              <a:t> (CA): </a:t>
            </a:r>
            <a:r>
              <a:rPr lang="cs-CZ" sz="1400" dirty="0" err="1" smtClean="0">
                <a:latin typeface="Calibri" pitchFamily="34" charset="0"/>
              </a:rPr>
              <a:t>Wikimedia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Foundation</a:t>
            </a:r>
            <a:r>
              <a:rPr lang="cs-CZ" sz="1400" dirty="0" smtClean="0"/>
              <a:t>, </a:t>
            </a:r>
            <a:r>
              <a:rPr lang="cs-CZ" sz="1400" dirty="0" smtClean="0">
                <a:latin typeface="Calibri" pitchFamily="34" charset="0"/>
              </a:rPr>
              <a:t>3. 11. 2006 [cit. 2012-11-25]. Dostupné z: </a:t>
            </a:r>
            <a:r>
              <a:rPr lang="cs-CZ" sz="1400" dirty="0" smtClean="0">
                <a:latin typeface="Calibri" pitchFamily="34" charset="0"/>
                <a:hlinkClick r:id="rId2"/>
              </a:rPr>
              <a:t>http://en.wikipedia.org/wiki/File:Two-point-equidistant-asia.jpg</a:t>
            </a:r>
            <a:endParaRPr lang="cs-CZ" sz="1400" dirty="0" smtClean="0">
              <a:latin typeface="Calibri" pitchFamily="34" charset="0"/>
            </a:endParaRPr>
          </a:p>
          <a:p>
            <a:r>
              <a:rPr lang="cs-CZ" sz="1400" dirty="0" smtClean="0">
                <a:latin typeface="Calibri" pitchFamily="34" charset="0"/>
              </a:rPr>
              <a:t>Obrázek č. 2: </a:t>
            </a:r>
            <a:r>
              <a:rPr lang="en-US" sz="1400" dirty="0" smtClean="0">
                <a:latin typeface="Calibri" pitchFamily="34" charset="0"/>
              </a:rPr>
              <a:t>Everest North Face toward Base Camp Tibet Luca </a:t>
            </a:r>
            <a:r>
              <a:rPr lang="en-US" sz="1400" dirty="0" err="1" smtClean="0">
                <a:latin typeface="Calibri" pitchFamily="34" charset="0"/>
              </a:rPr>
              <a:t>Galuzzi</a:t>
            </a:r>
            <a:r>
              <a:rPr lang="en-US" sz="1400" dirty="0" smtClean="0">
                <a:latin typeface="Calibri" pitchFamily="34" charset="0"/>
              </a:rPr>
              <a:t> 2006.jpg</a:t>
            </a:r>
            <a:r>
              <a:rPr lang="cs-CZ" sz="1400" dirty="0" smtClean="0">
                <a:latin typeface="Calibri" pitchFamily="34" charset="0"/>
              </a:rPr>
              <a:t>. In: </a:t>
            </a:r>
            <a:r>
              <a:rPr lang="cs-CZ" sz="1400" i="1" dirty="0" err="1" smtClean="0">
                <a:latin typeface="Calibri" pitchFamily="34" charset="0"/>
              </a:rPr>
              <a:t>Wikipedia</a:t>
            </a:r>
            <a:r>
              <a:rPr lang="cs-CZ" sz="1400" dirty="0" smtClean="0">
                <a:latin typeface="Calibri" pitchFamily="34" charset="0"/>
              </a:rPr>
              <a:t>: </a:t>
            </a:r>
            <a:r>
              <a:rPr lang="cs-CZ" sz="1400" i="1" dirty="0" err="1" smtClean="0">
                <a:latin typeface="Calibri" pitchFamily="34" charset="0"/>
              </a:rPr>
              <a:t>the</a:t>
            </a:r>
            <a:r>
              <a:rPr lang="cs-CZ" sz="1400" i="1" dirty="0" smtClean="0">
                <a:latin typeface="Calibri" pitchFamily="34" charset="0"/>
              </a:rPr>
              <a:t> free </a:t>
            </a:r>
            <a:r>
              <a:rPr lang="cs-CZ" sz="1400" i="1" dirty="0" err="1" smtClean="0">
                <a:latin typeface="Calibri" pitchFamily="34" charset="0"/>
              </a:rPr>
              <a:t>encyclopedia</a:t>
            </a:r>
            <a:r>
              <a:rPr lang="cs-CZ" sz="1400" dirty="0" smtClean="0">
                <a:latin typeface="Calibri" pitchFamily="34" charset="0"/>
              </a:rPr>
              <a:t> [online]. San </a:t>
            </a:r>
            <a:r>
              <a:rPr lang="cs-CZ" sz="1400" dirty="0" err="1" smtClean="0">
                <a:latin typeface="Calibri" pitchFamily="34" charset="0"/>
              </a:rPr>
              <a:t>Francisco</a:t>
            </a:r>
            <a:r>
              <a:rPr lang="cs-CZ" sz="1400" dirty="0" smtClean="0">
                <a:latin typeface="Calibri" pitchFamily="34" charset="0"/>
              </a:rPr>
              <a:t> (CA): </a:t>
            </a:r>
            <a:r>
              <a:rPr lang="cs-CZ" sz="1400" dirty="0" err="1" smtClean="0">
                <a:latin typeface="Calibri" pitchFamily="34" charset="0"/>
              </a:rPr>
              <a:t>Wikimedia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Foundation</a:t>
            </a:r>
            <a:r>
              <a:rPr lang="cs-CZ" sz="1400" dirty="0" smtClean="0"/>
              <a:t>, </a:t>
            </a:r>
            <a:r>
              <a:rPr lang="cs-CZ" sz="1400" dirty="0" smtClean="0">
                <a:latin typeface="Calibri" pitchFamily="34" charset="0"/>
              </a:rPr>
              <a:t>20. 3. 2007 [cit. 2012-11-25]. Dostupné z: </a:t>
            </a:r>
            <a:r>
              <a:rPr lang="cs-CZ" sz="1400" dirty="0" smtClean="0">
                <a:latin typeface="Calibri" pitchFamily="34" charset="0"/>
                <a:hlinkClick r:id="rId3"/>
              </a:rPr>
              <a:t>http://cs.wikipedia.org/wiki/Soubor:Everest_North_Face_toward_Base_Camp_Tibet_Luca_Galuzzi_2006.jpg</a:t>
            </a:r>
            <a:endParaRPr lang="cs-CZ" sz="1400" dirty="0" smtClean="0">
              <a:latin typeface="Calibri" pitchFamily="34" charset="0"/>
            </a:endParaRPr>
          </a:p>
          <a:p>
            <a:r>
              <a:rPr lang="cs-CZ" sz="1400" dirty="0" smtClean="0">
                <a:latin typeface="Calibri" pitchFamily="34" charset="0"/>
              </a:rPr>
              <a:t>Obrázek č. 3: China Tibet.</a:t>
            </a:r>
            <a:r>
              <a:rPr lang="cs-CZ" sz="1400" dirty="0" err="1" smtClean="0">
                <a:latin typeface="Calibri" pitchFamily="34" charset="0"/>
              </a:rPr>
              <a:t>svg</a:t>
            </a:r>
            <a:r>
              <a:rPr lang="cs-CZ" sz="1400" dirty="0" smtClean="0">
                <a:latin typeface="Calibri" pitchFamily="34" charset="0"/>
              </a:rPr>
              <a:t>. In: </a:t>
            </a:r>
            <a:r>
              <a:rPr lang="cs-CZ" sz="1400" i="1" dirty="0" err="1" smtClean="0">
                <a:latin typeface="Calibri" pitchFamily="34" charset="0"/>
              </a:rPr>
              <a:t>Wikipedia</a:t>
            </a:r>
            <a:r>
              <a:rPr lang="cs-CZ" sz="1400" dirty="0" smtClean="0">
                <a:latin typeface="Calibri" pitchFamily="34" charset="0"/>
              </a:rPr>
              <a:t>: </a:t>
            </a:r>
            <a:r>
              <a:rPr lang="cs-CZ" sz="1400" i="1" dirty="0" err="1" smtClean="0">
                <a:latin typeface="Calibri" pitchFamily="34" charset="0"/>
              </a:rPr>
              <a:t>the</a:t>
            </a:r>
            <a:r>
              <a:rPr lang="cs-CZ" sz="1400" i="1" dirty="0" smtClean="0">
                <a:latin typeface="Calibri" pitchFamily="34" charset="0"/>
              </a:rPr>
              <a:t> free </a:t>
            </a:r>
            <a:r>
              <a:rPr lang="cs-CZ" sz="1400" i="1" dirty="0" err="1" smtClean="0">
                <a:latin typeface="Calibri" pitchFamily="34" charset="0"/>
              </a:rPr>
              <a:t>encyclopedia</a:t>
            </a:r>
            <a:r>
              <a:rPr lang="cs-CZ" sz="1400" dirty="0" smtClean="0">
                <a:latin typeface="Calibri" pitchFamily="34" charset="0"/>
              </a:rPr>
              <a:t> [online]. San </a:t>
            </a:r>
            <a:r>
              <a:rPr lang="cs-CZ" sz="1400" dirty="0" err="1" smtClean="0">
                <a:latin typeface="Calibri" pitchFamily="34" charset="0"/>
              </a:rPr>
              <a:t>Francisco</a:t>
            </a:r>
            <a:r>
              <a:rPr lang="cs-CZ" sz="1400" dirty="0" smtClean="0">
                <a:latin typeface="Calibri" pitchFamily="34" charset="0"/>
              </a:rPr>
              <a:t> (CA): </a:t>
            </a:r>
            <a:r>
              <a:rPr lang="cs-CZ" sz="1400" dirty="0" err="1" smtClean="0">
                <a:latin typeface="Calibri" pitchFamily="34" charset="0"/>
              </a:rPr>
              <a:t>Wikimedia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Foundation</a:t>
            </a:r>
            <a:r>
              <a:rPr lang="cs-CZ" sz="1400" dirty="0" smtClean="0"/>
              <a:t>, </a:t>
            </a:r>
            <a:r>
              <a:rPr lang="cs-CZ" sz="1400" dirty="0" smtClean="0">
                <a:latin typeface="Calibri" pitchFamily="34" charset="0"/>
              </a:rPr>
              <a:t>13. 8. 2008 [cit. 2012-11-25]. Dostupné z: </a:t>
            </a:r>
            <a:r>
              <a:rPr lang="cs-CZ" sz="1400" dirty="0" smtClean="0">
                <a:latin typeface="Calibri" pitchFamily="34" charset="0"/>
                <a:hlinkClick r:id="rId4"/>
              </a:rPr>
              <a:t>http://en.wikipedia.org/wiki/File:China_Tibet.svg</a:t>
            </a:r>
            <a:endParaRPr lang="cs-CZ" sz="1400" dirty="0" smtClean="0">
              <a:latin typeface="Calibri" pitchFamily="34" charset="0"/>
            </a:endParaRPr>
          </a:p>
          <a:p>
            <a:r>
              <a:rPr lang="cs-CZ" sz="1400" dirty="0" smtClean="0">
                <a:latin typeface="Calibri" pitchFamily="34" charset="0"/>
              </a:rPr>
              <a:t>Obrázek č. 4: </a:t>
            </a:r>
            <a:r>
              <a:rPr lang="cs-CZ" sz="1400" dirty="0" err="1" smtClean="0">
                <a:latin typeface="Calibri" pitchFamily="34" charset="0"/>
              </a:rPr>
              <a:t>Downtown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Shigatse.JPG</a:t>
            </a:r>
            <a:r>
              <a:rPr lang="cs-CZ" sz="1400" dirty="0" smtClean="0">
                <a:latin typeface="Calibri" pitchFamily="34" charset="0"/>
              </a:rPr>
              <a:t>. In: </a:t>
            </a:r>
            <a:r>
              <a:rPr lang="cs-CZ" sz="1400" i="1" dirty="0" err="1" smtClean="0">
                <a:latin typeface="Calibri" pitchFamily="34" charset="0"/>
              </a:rPr>
              <a:t>Wikipedia</a:t>
            </a:r>
            <a:r>
              <a:rPr lang="cs-CZ" sz="1400" dirty="0" smtClean="0">
                <a:latin typeface="Calibri" pitchFamily="34" charset="0"/>
              </a:rPr>
              <a:t>: </a:t>
            </a:r>
            <a:r>
              <a:rPr lang="cs-CZ" sz="1400" i="1" dirty="0" err="1" smtClean="0">
                <a:latin typeface="Calibri" pitchFamily="34" charset="0"/>
              </a:rPr>
              <a:t>the</a:t>
            </a:r>
            <a:r>
              <a:rPr lang="cs-CZ" sz="1400" i="1" dirty="0" smtClean="0">
                <a:latin typeface="Calibri" pitchFamily="34" charset="0"/>
              </a:rPr>
              <a:t> free </a:t>
            </a:r>
            <a:r>
              <a:rPr lang="cs-CZ" sz="1400" i="1" dirty="0" err="1" smtClean="0">
                <a:latin typeface="Calibri" pitchFamily="34" charset="0"/>
              </a:rPr>
              <a:t>encyclopedia</a:t>
            </a:r>
            <a:r>
              <a:rPr lang="cs-CZ" sz="1400" dirty="0" smtClean="0">
                <a:latin typeface="Calibri" pitchFamily="34" charset="0"/>
              </a:rPr>
              <a:t> [online]. San </a:t>
            </a:r>
            <a:r>
              <a:rPr lang="cs-CZ" sz="1400" dirty="0" err="1" smtClean="0">
                <a:latin typeface="Calibri" pitchFamily="34" charset="0"/>
              </a:rPr>
              <a:t>Francisco</a:t>
            </a:r>
            <a:r>
              <a:rPr lang="cs-CZ" sz="1400" dirty="0" smtClean="0">
                <a:latin typeface="Calibri" pitchFamily="34" charset="0"/>
              </a:rPr>
              <a:t> (CA): </a:t>
            </a:r>
            <a:r>
              <a:rPr lang="cs-CZ" sz="1400" dirty="0" err="1" smtClean="0">
                <a:latin typeface="Calibri" pitchFamily="34" charset="0"/>
              </a:rPr>
              <a:t>Wikimedia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Foundation</a:t>
            </a:r>
            <a:r>
              <a:rPr lang="cs-CZ" sz="1400" dirty="0" smtClean="0"/>
              <a:t>, </a:t>
            </a:r>
            <a:r>
              <a:rPr lang="cs-CZ" sz="1400" dirty="0" smtClean="0">
                <a:latin typeface="Calibri" pitchFamily="34" charset="0"/>
              </a:rPr>
              <a:t>16. 8. 2007 [cit. 2012-11-25]. Dostupné z: </a:t>
            </a:r>
            <a:r>
              <a:rPr lang="cs-CZ" sz="1400" dirty="0" smtClean="0">
                <a:latin typeface="Calibri" pitchFamily="34" charset="0"/>
                <a:hlinkClick r:id="rId5"/>
              </a:rPr>
              <a:t>http://cs.wikipedia.org/wiki/Soubor:Downtown_Shigatse.JPG</a:t>
            </a:r>
            <a:endParaRPr lang="cs-CZ" sz="1400" dirty="0" smtClean="0">
              <a:latin typeface="Calibri" pitchFamily="34" charset="0"/>
            </a:endParaRPr>
          </a:p>
          <a:p>
            <a:r>
              <a:rPr lang="cs-CZ" sz="1400" dirty="0" smtClean="0">
                <a:latin typeface="Calibri" pitchFamily="34" charset="0"/>
              </a:rPr>
              <a:t>Obrázek č. 5: </a:t>
            </a:r>
            <a:r>
              <a:rPr lang="cs-CZ" sz="1400" dirty="0" err="1" smtClean="0">
                <a:latin typeface="Calibri" pitchFamily="34" charset="0"/>
              </a:rPr>
              <a:t>Alpenrelief</a:t>
            </a:r>
            <a:r>
              <a:rPr lang="cs-CZ" sz="1400" dirty="0" smtClean="0">
                <a:latin typeface="Calibri" pitchFamily="34" charset="0"/>
              </a:rPr>
              <a:t> 01.jpg. In: </a:t>
            </a:r>
            <a:r>
              <a:rPr lang="cs-CZ" sz="1400" i="1" dirty="0" err="1" smtClean="0">
                <a:latin typeface="Calibri" pitchFamily="34" charset="0"/>
              </a:rPr>
              <a:t>Wikipedia</a:t>
            </a:r>
            <a:r>
              <a:rPr lang="cs-CZ" sz="1400" dirty="0" smtClean="0">
                <a:latin typeface="Calibri" pitchFamily="34" charset="0"/>
              </a:rPr>
              <a:t>: </a:t>
            </a:r>
            <a:r>
              <a:rPr lang="cs-CZ" sz="1400" i="1" dirty="0" err="1" smtClean="0">
                <a:latin typeface="Calibri" pitchFamily="34" charset="0"/>
              </a:rPr>
              <a:t>the</a:t>
            </a:r>
            <a:r>
              <a:rPr lang="cs-CZ" sz="1400" i="1" dirty="0" smtClean="0">
                <a:latin typeface="Calibri" pitchFamily="34" charset="0"/>
              </a:rPr>
              <a:t> free </a:t>
            </a:r>
            <a:r>
              <a:rPr lang="cs-CZ" sz="1400" i="1" dirty="0" err="1" smtClean="0">
                <a:latin typeface="Calibri" pitchFamily="34" charset="0"/>
              </a:rPr>
              <a:t>encyclopedia</a:t>
            </a:r>
            <a:r>
              <a:rPr lang="cs-CZ" sz="1400" dirty="0" smtClean="0">
                <a:latin typeface="Calibri" pitchFamily="34" charset="0"/>
              </a:rPr>
              <a:t> [online]. San </a:t>
            </a:r>
            <a:r>
              <a:rPr lang="cs-CZ" sz="1400" dirty="0" err="1" smtClean="0">
                <a:latin typeface="Calibri" pitchFamily="34" charset="0"/>
              </a:rPr>
              <a:t>Francisco</a:t>
            </a:r>
            <a:r>
              <a:rPr lang="cs-CZ" sz="1400" dirty="0" smtClean="0">
                <a:latin typeface="Calibri" pitchFamily="34" charset="0"/>
              </a:rPr>
              <a:t> (CA): </a:t>
            </a:r>
            <a:r>
              <a:rPr lang="cs-CZ" sz="1400" dirty="0" err="1" smtClean="0">
                <a:latin typeface="Calibri" pitchFamily="34" charset="0"/>
              </a:rPr>
              <a:t>Wikimedia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Foundation</a:t>
            </a:r>
            <a:r>
              <a:rPr lang="cs-CZ" sz="1400" dirty="0" smtClean="0"/>
              <a:t>, </a:t>
            </a:r>
            <a:r>
              <a:rPr lang="cs-CZ" sz="1400" dirty="0" smtClean="0">
                <a:latin typeface="Calibri" pitchFamily="34" charset="0"/>
              </a:rPr>
              <a:t>17. 3. 2006 [cit. 2012-11-25]. Dostupné z: http://cs.wikipedia.org/wiki/Soubor:Alpenrelief_01.jpg</a:t>
            </a:r>
          </a:p>
          <a:p>
            <a:r>
              <a:rPr lang="cs-CZ" sz="1400" dirty="0" smtClean="0">
                <a:latin typeface="Calibri" pitchFamily="34" charset="0"/>
              </a:rPr>
              <a:t>Obrázek č. 6: MountBlanc04.jpg. In: </a:t>
            </a:r>
            <a:r>
              <a:rPr lang="cs-CZ" sz="1400" i="1" dirty="0" err="1" smtClean="0">
                <a:latin typeface="Calibri" pitchFamily="34" charset="0"/>
              </a:rPr>
              <a:t>Wikipedia</a:t>
            </a:r>
            <a:r>
              <a:rPr lang="cs-CZ" sz="1400" dirty="0" smtClean="0">
                <a:latin typeface="Calibri" pitchFamily="34" charset="0"/>
              </a:rPr>
              <a:t>: </a:t>
            </a:r>
            <a:r>
              <a:rPr lang="cs-CZ" sz="1400" i="1" dirty="0" err="1" smtClean="0">
                <a:latin typeface="Calibri" pitchFamily="34" charset="0"/>
              </a:rPr>
              <a:t>the</a:t>
            </a:r>
            <a:r>
              <a:rPr lang="cs-CZ" sz="1400" i="1" dirty="0" smtClean="0">
                <a:latin typeface="Calibri" pitchFamily="34" charset="0"/>
              </a:rPr>
              <a:t> free </a:t>
            </a:r>
            <a:r>
              <a:rPr lang="cs-CZ" sz="1400" i="1" dirty="0" err="1" smtClean="0">
                <a:latin typeface="Calibri" pitchFamily="34" charset="0"/>
              </a:rPr>
              <a:t>encyclopedia</a:t>
            </a:r>
            <a:r>
              <a:rPr lang="cs-CZ" sz="1400" dirty="0" smtClean="0">
                <a:latin typeface="Calibri" pitchFamily="34" charset="0"/>
              </a:rPr>
              <a:t> [online]. San </a:t>
            </a:r>
            <a:r>
              <a:rPr lang="cs-CZ" sz="1400" dirty="0" err="1" smtClean="0">
                <a:latin typeface="Calibri" pitchFamily="34" charset="0"/>
              </a:rPr>
              <a:t>Francisco</a:t>
            </a:r>
            <a:r>
              <a:rPr lang="cs-CZ" sz="1400" dirty="0" smtClean="0">
                <a:latin typeface="Calibri" pitchFamily="34" charset="0"/>
              </a:rPr>
              <a:t> (CA): </a:t>
            </a:r>
            <a:r>
              <a:rPr lang="cs-CZ" sz="1400" dirty="0" err="1" smtClean="0">
                <a:latin typeface="Calibri" pitchFamily="34" charset="0"/>
              </a:rPr>
              <a:t>Wikimedia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Foundation</a:t>
            </a:r>
            <a:r>
              <a:rPr lang="cs-CZ" sz="1400" dirty="0" smtClean="0"/>
              <a:t>, </a:t>
            </a:r>
            <a:r>
              <a:rPr lang="cs-CZ" sz="1400" dirty="0" smtClean="0">
                <a:latin typeface="Calibri" pitchFamily="34" charset="0"/>
              </a:rPr>
              <a:t>13. 12. 2006 [cit. 2012-11-25]. Dostupné z: </a:t>
            </a:r>
            <a:r>
              <a:rPr lang="cs-CZ" sz="1400" dirty="0" smtClean="0">
                <a:latin typeface="Calibri" pitchFamily="34" charset="0"/>
                <a:hlinkClick r:id="rId6"/>
              </a:rPr>
              <a:t>http://cs.wikipedia.org/wiki/Soubor:MountBlanc04.jpg</a:t>
            </a:r>
            <a:endParaRPr lang="cs-CZ" sz="1400" dirty="0" smtClean="0">
              <a:latin typeface="Calibri" pitchFamily="34" charset="0"/>
            </a:endParaRPr>
          </a:p>
          <a:p>
            <a:r>
              <a:rPr lang="cs-CZ" sz="1400" dirty="0" smtClean="0">
                <a:latin typeface="Calibri" pitchFamily="34" charset="0"/>
              </a:rPr>
              <a:t>Obrázek č. 7: </a:t>
            </a:r>
            <a:r>
              <a:rPr lang="en-US" sz="1400" dirty="0" smtClean="0">
                <a:latin typeface="Calibri" pitchFamily="34" charset="0"/>
              </a:rPr>
              <a:t>Europe landforms East European Lowlands.svg</a:t>
            </a:r>
            <a:r>
              <a:rPr lang="cs-CZ" sz="1400" dirty="0" smtClean="0">
                <a:latin typeface="Calibri" pitchFamily="34" charset="0"/>
              </a:rPr>
              <a:t>. In: </a:t>
            </a:r>
            <a:r>
              <a:rPr lang="cs-CZ" sz="1400" i="1" dirty="0" err="1" smtClean="0">
                <a:latin typeface="Calibri" pitchFamily="34" charset="0"/>
              </a:rPr>
              <a:t>Wikipedia</a:t>
            </a:r>
            <a:r>
              <a:rPr lang="cs-CZ" sz="1400" dirty="0" smtClean="0">
                <a:latin typeface="Calibri" pitchFamily="34" charset="0"/>
              </a:rPr>
              <a:t>: </a:t>
            </a:r>
            <a:r>
              <a:rPr lang="cs-CZ" sz="1400" i="1" dirty="0" err="1" smtClean="0">
                <a:latin typeface="Calibri" pitchFamily="34" charset="0"/>
              </a:rPr>
              <a:t>the</a:t>
            </a:r>
            <a:r>
              <a:rPr lang="cs-CZ" sz="1400" i="1" dirty="0" smtClean="0">
                <a:latin typeface="Calibri" pitchFamily="34" charset="0"/>
              </a:rPr>
              <a:t> free </a:t>
            </a:r>
            <a:r>
              <a:rPr lang="cs-CZ" sz="1400" i="1" dirty="0" err="1" smtClean="0">
                <a:latin typeface="Calibri" pitchFamily="34" charset="0"/>
              </a:rPr>
              <a:t>encyclopedia</a:t>
            </a:r>
            <a:r>
              <a:rPr lang="cs-CZ" sz="1400" dirty="0" smtClean="0">
                <a:latin typeface="Calibri" pitchFamily="34" charset="0"/>
              </a:rPr>
              <a:t> [online]. San </a:t>
            </a:r>
            <a:r>
              <a:rPr lang="cs-CZ" sz="1400" dirty="0" err="1" smtClean="0">
                <a:latin typeface="Calibri" pitchFamily="34" charset="0"/>
              </a:rPr>
              <a:t>Francisco</a:t>
            </a:r>
            <a:r>
              <a:rPr lang="cs-CZ" sz="1400" dirty="0" smtClean="0">
                <a:latin typeface="Calibri" pitchFamily="34" charset="0"/>
              </a:rPr>
              <a:t> (CA): </a:t>
            </a:r>
            <a:r>
              <a:rPr lang="cs-CZ" sz="1400" dirty="0" err="1" smtClean="0">
                <a:latin typeface="Calibri" pitchFamily="34" charset="0"/>
              </a:rPr>
              <a:t>Wikimedia</a:t>
            </a:r>
            <a:r>
              <a:rPr lang="cs-CZ" sz="1400" dirty="0" smtClean="0">
                <a:latin typeface="Calibri" pitchFamily="34" charset="0"/>
              </a:rPr>
              <a:t> </a:t>
            </a:r>
            <a:r>
              <a:rPr lang="cs-CZ" sz="1400" dirty="0" err="1" smtClean="0">
                <a:latin typeface="Calibri" pitchFamily="34" charset="0"/>
              </a:rPr>
              <a:t>Foundation</a:t>
            </a:r>
            <a:r>
              <a:rPr lang="cs-CZ" sz="1400" dirty="0" smtClean="0"/>
              <a:t>, </a:t>
            </a:r>
            <a:r>
              <a:rPr lang="cs-CZ" sz="1400" dirty="0" smtClean="0">
                <a:latin typeface="Calibri" pitchFamily="34" charset="0"/>
              </a:rPr>
              <a:t>1. 11. 2008 [cit. 2012-11-25]. Dostupné z: </a:t>
            </a:r>
            <a:r>
              <a:rPr lang="cs-CZ" sz="1400" dirty="0" smtClean="0">
                <a:solidFill>
                  <a:srgbClr val="C00000"/>
                </a:solidFill>
                <a:latin typeface="Calibri" pitchFamily="34" charset="0"/>
                <a:hlinkClick r:id="rId7"/>
              </a:rPr>
              <a:t>http://cs.wikipedia.org/wiki/Soubor:Europe_landforms_East_European_Lowlands.svg</a:t>
            </a:r>
            <a:endParaRPr lang="cs-CZ" sz="1400" dirty="0" smtClean="0">
              <a:solidFill>
                <a:srgbClr val="C00000"/>
              </a:solidFill>
              <a:latin typeface="Calibri" pitchFamily="34" charset="0"/>
            </a:endParaRPr>
          </a:p>
          <a:p>
            <a:endParaRPr lang="cs-CZ" sz="1400" dirty="0">
              <a:solidFill>
                <a:srgbClr val="C00000"/>
              </a:solidFill>
              <a:latin typeface="Calibri" pitchFamily="34" charset="0"/>
            </a:endParaRPr>
          </a:p>
          <a:p>
            <a:r>
              <a:rPr lang="cs-CZ" sz="1400" dirty="0">
                <a:solidFill>
                  <a:schemeClr val="tx2">
                    <a:lumMod val="75000"/>
                  </a:schemeClr>
                </a:solidFill>
                <a:latin typeface="Calibri" pitchFamily="34" charset="0"/>
              </a:rPr>
              <a:t>Text je dílem autora.</a:t>
            </a:r>
          </a:p>
          <a:p>
            <a:endParaRPr lang="cs-CZ" sz="1400" u="sng">
              <a:solidFill>
                <a:schemeClr val="tx2">
                  <a:lumMod val="75000"/>
                </a:schemeClr>
              </a:solidFill>
              <a:latin typeface="Calibri" pitchFamily="34" charset="0"/>
            </a:endParaRPr>
          </a:p>
          <a:p>
            <a:endParaRPr lang="cs-CZ" sz="1400" dirty="0" smtClean="0">
              <a:solidFill>
                <a:srgbClr val="C00000"/>
              </a:solidFill>
              <a:latin typeface="Calibri" pitchFamily="34" charset="0"/>
            </a:endParaRPr>
          </a:p>
          <a:p>
            <a:endParaRPr lang="cs-CZ" sz="1400" dirty="0" smtClean="0">
              <a:solidFill>
                <a:srgbClr val="C00000"/>
              </a:solidFill>
              <a:latin typeface="Calibri" pitchFamily="34" charset="0"/>
            </a:endParaRPr>
          </a:p>
          <a:p>
            <a:r>
              <a:rPr lang="cs-CZ" sz="1400" dirty="0" smtClean="0">
                <a:solidFill>
                  <a:srgbClr val="C00000"/>
                </a:solidFill>
                <a:latin typeface="Calibri" pitchFamily="34" charset="0"/>
              </a:rPr>
              <a:t>25.11.2012</a:t>
            </a:r>
          </a:p>
          <a:p>
            <a:endParaRPr lang="cs-CZ" sz="1400" dirty="0" smtClean="0">
              <a:latin typeface="Calibri" pitchFamily="34" charset="0"/>
            </a:endParaRPr>
          </a:p>
          <a:p>
            <a:endParaRPr lang="cs-CZ" sz="1400" dirty="0" smtClean="0">
              <a:latin typeface="Calibri" pitchFamily="34" charset="0"/>
            </a:endParaRPr>
          </a:p>
          <a:p>
            <a:endParaRPr lang="cs-CZ" sz="1400" dirty="0" smtClean="0">
              <a:latin typeface="Calibri" pitchFamily="34" charset="0"/>
            </a:endParaRPr>
          </a:p>
          <a:p>
            <a:endParaRPr lang="cs-CZ" sz="1400" dirty="0" smtClean="0">
              <a:latin typeface="Calibri" pitchFamily="34" charset="0"/>
            </a:endParaRPr>
          </a:p>
          <a:p>
            <a:endParaRPr lang="cs-CZ" sz="1400" dirty="0" smtClean="0">
              <a:latin typeface="Calibri" pitchFamily="34" charset="0"/>
            </a:endParaRPr>
          </a:p>
          <a:p>
            <a:endParaRPr lang="cs-CZ" sz="1400" dirty="0" smtClean="0">
              <a:latin typeface="Calibri" pitchFamily="34" charset="0"/>
            </a:endParaRPr>
          </a:p>
          <a:p>
            <a:endParaRPr lang="cs-CZ" sz="1400" dirty="0" smtClean="0">
              <a:latin typeface="Calibri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73</TotalTime>
  <Words>578</Words>
  <Application>Microsoft Office PowerPoint</Application>
  <PresentationFormat>Předvádění na obrazovce (4:3)</PresentationFormat>
  <Paragraphs>73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Snímek 1</vt:lpstr>
      <vt:lpstr>Anotace</vt:lpstr>
      <vt:lpstr>reliéf</vt:lpstr>
      <vt:lpstr>Reliéf</vt:lpstr>
      <vt:lpstr>Mount Everest, Tibet</vt:lpstr>
      <vt:lpstr>Mount everest</vt:lpstr>
      <vt:lpstr>tibet</vt:lpstr>
      <vt:lpstr>Evropská pohoří a nížiny</vt:lpstr>
      <vt:lpstr>Alpy</vt:lpstr>
      <vt:lpstr>Mont blanc, východoevropská rovina</vt:lpstr>
      <vt:lpstr>Nížiny</vt:lpstr>
      <vt:lpstr>Otázky</vt:lpstr>
      <vt:lpstr>Odpovědi</vt:lpstr>
      <vt:lpstr>Použitá literatura a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Richard</dc:creator>
  <cp:lastModifiedBy>Dum</cp:lastModifiedBy>
  <cp:revision>13</cp:revision>
  <dcterms:created xsi:type="dcterms:W3CDTF">2012-11-25T15:19:00Z</dcterms:created>
  <dcterms:modified xsi:type="dcterms:W3CDTF">2013-02-16T14:59:53Z</dcterms:modified>
</cp:coreProperties>
</file>