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7" r:id="rId11"/>
    <p:sldId id="266" r:id="rId12"/>
    <p:sldId id="268" r:id="rId13"/>
    <p:sldId id="269" r:id="rId14"/>
    <p:sldId id="270" r:id="rId15"/>
    <p:sldId id="262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7516E-16F9-440B-B5ED-B3B5D2F7DC8A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E448-BD57-4118-9EA5-72B01016F9A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7516E-16F9-440B-B5ED-B3B5D2F7DC8A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E448-BD57-4118-9EA5-72B01016F9A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7516E-16F9-440B-B5ED-B3B5D2F7DC8A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E448-BD57-4118-9EA5-72B01016F9A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7516E-16F9-440B-B5ED-B3B5D2F7DC8A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E448-BD57-4118-9EA5-72B01016F9A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7516E-16F9-440B-B5ED-B3B5D2F7DC8A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E448-BD57-4118-9EA5-72B01016F9A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7516E-16F9-440B-B5ED-B3B5D2F7DC8A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E448-BD57-4118-9EA5-72B01016F9A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7516E-16F9-440B-B5ED-B3B5D2F7DC8A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E448-BD57-4118-9EA5-72B01016F9A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7516E-16F9-440B-B5ED-B3B5D2F7DC8A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E448-BD57-4118-9EA5-72B01016F9A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7516E-16F9-440B-B5ED-B3B5D2F7DC8A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0B6E448-BD57-4118-9EA5-72B01016F9A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7516E-16F9-440B-B5ED-B3B5D2F7DC8A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E448-BD57-4118-9EA5-72B01016F9A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7516E-16F9-440B-B5ED-B3B5D2F7DC8A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6E448-BD57-4118-9EA5-72B01016F9A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DD7516E-16F9-440B-B5ED-B3B5D2F7DC8A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0B6E448-BD57-4118-9EA5-72B01016F9A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en.wikipedia.org/wiki/File:South_Asia_(ed).PNG" TargetMode="External"/><Relationship Id="rId3" Type="http://schemas.openxmlformats.org/officeDocument/2006/relationships/hyperlink" Target="http://cs.wikipedia.org/wiki/Soubor:Western-Europe-map.png" TargetMode="External"/><Relationship Id="rId7" Type="http://schemas.openxmlformats.org/officeDocument/2006/relationships/hyperlink" Target="http://es.wikipedia.org/wiki/Archivo:Southern_Europe_(Robinson_projection).png" TargetMode="External"/><Relationship Id="rId2" Type="http://schemas.openxmlformats.org/officeDocument/2006/relationships/hyperlink" Target="http://cs.wikipedia.org/wiki/Soubor:Northern-Europe-map.sv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Asia_laea_relief_location_map.jpg" TargetMode="External"/><Relationship Id="rId5" Type="http://schemas.openxmlformats.org/officeDocument/2006/relationships/hyperlink" Target="http://cs.wikipedia.org/wiki/Soubor:EasternEurope1.png" TargetMode="External"/><Relationship Id="rId10" Type="http://schemas.openxmlformats.org/officeDocument/2006/relationships/hyperlink" Target="http://cs.wikipedia.org/wiki/Soubor:North_Asia_(orthographic_projection).svg" TargetMode="External"/><Relationship Id="rId4" Type="http://schemas.openxmlformats.org/officeDocument/2006/relationships/hyperlink" Target="http://cs.wikipedia.org/wiki/Soubor:Central_Europe_(proposal_2).PNG" TargetMode="External"/><Relationship Id="rId9" Type="http://schemas.openxmlformats.org/officeDocument/2006/relationships/hyperlink" Target="http://en.wikipedia.org/wiki/File:Southeast_Asia_(orthographic_projection).sv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1556792"/>
            <a:ext cx="7851648" cy="2273424"/>
          </a:xfrm>
        </p:spPr>
        <p:txBody>
          <a:bodyPr>
            <a:normAutofit/>
          </a:bodyPr>
          <a:lstStyle/>
          <a:p>
            <a:pPr algn="l"/>
            <a:r>
              <a:rPr lang="cs-CZ" sz="2400" dirty="0" smtClean="0">
                <a:latin typeface="Calibri" pitchFamily="34" charset="0"/>
              </a:rPr>
              <a:t>NÁZEV ŠKOLY:ZŠ Dolní Benešov, příspěvková organizace</a:t>
            </a:r>
            <a:br>
              <a:rPr lang="cs-CZ" sz="2400" dirty="0" smtClean="0">
                <a:latin typeface="Calibri" pitchFamily="34" charset="0"/>
              </a:rPr>
            </a:br>
            <a:r>
              <a:rPr lang="cs-CZ" sz="2400" dirty="0" smtClean="0">
                <a:latin typeface="Calibri" pitchFamily="34" charset="0"/>
              </a:rPr>
              <a:t>AUTOR: Mgr. Hana Maulerová</a:t>
            </a:r>
            <a:br>
              <a:rPr lang="cs-CZ" sz="2400" dirty="0" smtClean="0">
                <a:latin typeface="Calibri" pitchFamily="34" charset="0"/>
              </a:rPr>
            </a:br>
            <a:r>
              <a:rPr lang="cs-CZ" sz="2400" dirty="0" smtClean="0">
                <a:latin typeface="Calibri" pitchFamily="34" charset="0"/>
              </a:rPr>
              <a:t>NÁZEV: VY_32_INOVACE_16_ ZEMĚPIS 7. ROČNÍK</a:t>
            </a:r>
            <a:br>
              <a:rPr lang="cs-CZ" sz="2400" dirty="0" smtClean="0">
                <a:latin typeface="Calibri" pitchFamily="34" charset="0"/>
              </a:rPr>
            </a:br>
            <a:r>
              <a:rPr lang="cs-CZ" sz="2400" dirty="0" smtClean="0">
                <a:latin typeface="Calibri" pitchFamily="34" charset="0"/>
              </a:rPr>
              <a:t>TÉMA: Eurasie- podnebí a vodstvo</a:t>
            </a:r>
            <a:br>
              <a:rPr lang="cs-CZ" sz="2400" dirty="0" smtClean="0">
                <a:latin typeface="Calibri" pitchFamily="34" charset="0"/>
              </a:rPr>
            </a:br>
            <a:r>
              <a:rPr lang="cs-CZ" sz="2400" dirty="0" smtClean="0">
                <a:latin typeface="Calibri" pitchFamily="34" charset="0"/>
              </a:rPr>
              <a:t>ČÍSLO PROJEKTU: CZ.1.07/1.4.00/21.1262</a:t>
            </a:r>
            <a:endParaRPr lang="cs-CZ" sz="24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15616" y="4509120"/>
            <a:ext cx="5407152" cy="10454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Žáci se seznámí s podnebím v Eurasii</a:t>
            </a:r>
          </a:p>
          <a:p>
            <a:r>
              <a:rPr lang="cs-CZ" dirty="0" smtClean="0"/>
              <a:t>Dozví se, jaké je  podnebí v jednotlivých částech Evropy a Asie a co ho ovlivňuje</a:t>
            </a:r>
          </a:p>
          <a:p>
            <a:r>
              <a:rPr lang="cs-CZ" dirty="0" smtClean="0"/>
              <a:t>Seznámíme se s monzunovými větry</a:t>
            </a:r>
          </a:p>
          <a:p>
            <a:r>
              <a:rPr lang="cs-CZ" dirty="0" smtClean="0"/>
              <a:t>Nejdůležitější vodstvo v Eurasii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Podnebí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Většina Eurasie se rozkládá v severním mírném pásu</a:t>
            </a:r>
          </a:p>
          <a:p>
            <a:endParaRPr lang="cs-CZ" dirty="0" smtClean="0"/>
          </a:p>
          <a:p>
            <a:r>
              <a:rPr lang="cs-CZ" dirty="0" smtClean="0"/>
              <a:t>Velké rozdíly teplot mezi Evropou a Asií způsobeny vzdáleností od oceánu a tvarem reliéfu			v západní a severní Evropě vliv Atlantského oceánu								ve střední a východní Evropě převládá přechodné podnebí mezi oceánským a vnitrozemským			v Asii převládá podnebí vnitrozemské s vlivem Severního ledového oceánu a Tichého oceánu</a:t>
            </a:r>
            <a:endParaRPr lang="cs-CZ" dirty="0"/>
          </a:p>
        </p:txBody>
      </p:sp>
      <p:sp>
        <p:nvSpPr>
          <p:cNvPr id="4" name="Šipka doprava 3"/>
          <p:cNvSpPr/>
          <p:nvPr/>
        </p:nvSpPr>
        <p:spPr>
          <a:xfrm>
            <a:off x="827584" y="3861048"/>
            <a:ext cx="504056" cy="196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Šipka doprava 4"/>
          <p:cNvSpPr/>
          <p:nvPr/>
        </p:nvSpPr>
        <p:spPr>
          <a:xfrm>
            <a:off x="827584" y="4653136"/>
            <a:ext cx="504056" cy="196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Šipka doprava 5"/>
          <p:cNvSpPr/>
          <p:nvPr/>
        </p:nvSpPr>
        <p:spPr>
          <a:xfrm>
            <a:off x="827584" y="5445224"/>
            <a:ext cx="504056" cy="196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západní a severozápadní Evropa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vliv </a:t>
            </a:r>
            <a:r>
              <a:rPr lang="cs-CZ" b="1" dirty="0" smtClean="0"/>
              <a:t>Atlantského oceánu- </a:t>
            </a:r>
            <a:r>
              <a:rPr lang="cs-CZ" dirty="0" smtClean="0"/>
              <a:t>srážky, vlhké oceánské podnebí, mírná léta i zimy taky díky vlivu teplého severoatlantského proudu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2852935"/>
            <a:ext cx="3816424" cy="38807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3563888" y="6550223"/>
            <a:ext cx="111831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Obrázek č. 1</a:t>
            </a:r>
            <a:endParaRPr lang="cs-CZ" sz="1400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212976"/>
            <a:ext cx="4320480" cy="3303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ovéPole 8"/>
          <p:cNvSpPr txBox="1"/>
          <p:nvPr/>
        </p:nvSpPr>
        <p:spPr>
          <a:xfrm>
            <a:off x="7380312" y="6453336"/>
            <a:ext cx="11487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Obrázek č. 2</a:t>
            </a:r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010376"/>
          </a:xfrm>
        </p:spPr>
        <p:txBody>
          <a:bodyPr/>
          <a:lstStyle/>
          <a:p>
            <a:pPr algn="ctr"/>
            <a:r>
              <a:rPr lang="cs-CZ" dirty="0" smtClean="0"/>
              <a:t>Střední a východní Evropa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839816"/>
          </a:xfrm>
        </p:spPr>
        <p:txBody>
          <a:bodyPr/>
          <a:lstStyle/>
          <a:p>
            <a:r>
              <a:rPr lang="cs-CZ" dirty="0" smtClean="0"/>
              <a:t>převládá </a:t>
            </a:r>
            <a:r>
              <a:rPr lang="cs-CZ" b="1" dirty="0" smtClean="0"/>
              <a:t>přechodné podnebí </a:t>
            </a:r>
            <a:r>
              <a:rPr lang="cs-CZ" dirty="0" smtClean="0"/>
              <a:t>mezi oceánským </a:t>
            </a:r>
            <a:r>
              <a:rPr lang="cs-CZ" dirty="0" smtClean="0"/>
              <a:t>                   a vnitrozemským - </a:t>
            </a:r>
            <a:r>
              <a:rPr lang="cs-CZ" dirty="0" smtClean="0"/>
              <a:t>jsou zde větší rozdíly mezi letními </a:t>
            </a:r>
            <a:r>
              <a:rPr lang="cs-CZ" dirty="0" smtClean="0"/>
              <a:t> a </a:t>
            </a:r>
            <a:r>
              <a:rPr lang="cs-CZ" dirty="0" smtClean="0"/>
              <a:t>zimními teplotami a menší množství srážek</a:t>
            </a:r>
          </a:p>
          <a:p>
            <a:r>
              <a:rPr lang="cs-CZ" dirty="0" smtClean="0"/>
              <a:t>Vliv Atlantského oceánu se ztrácí v oblasti </a:t>
            </a:r>
            <a:r>
              <a:rPr lang="cs-CZ" b="1" dirty="0" smtClean="0"/>
              <a:t>Uralu</a:t>
            </a:r>
            <a:endParaRPr lang="cs-CZ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3212976"/>
            <a:ext cx="3240360" cy="3312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2915816" y="6453336"/>
            <a:ext cx="114396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Obrázek č. 3</a:t>
            </a:r>
            <a:endParaRPr lang="cs-CZ" sz="14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3212975"/>
            <a:ext cx="4464496" cy="295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/>
          <p:nvPr/>
        </p:nvSpPr>
        <p:spPr>
          <a:xfrm>
            <a:off x="7452320" y="6237312"/>
            <a:ext cx="11567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Obrázek č. 4</a:t>
            </a:r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Asie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 východ od pohoří Ural se projevuje podnebí </a:t>
            </a:r>
            <a:r>
              <a:rPr lang="cs-CZ" b="1" dirty="0" smtClean="0"/>
              <a:t>vnitrozemské - </a:t>
            </a:r>
            <a:r>
              <a:rPr lang="cs-CZ" dirty="0" smtClean="0"/>
              <a:t>mrazivé zimy s malými srážkami se střídají se suchými horkými léty</a:t>
            </a:r>
          </a:p>
          <a:p>
            <a:r>
              <a:rPr lang="cs-CZ" dirty="0" smtClean="0"/>
              <a:t>Projevuje se zde také vliv </a:t>
            </a:r>
            <a:r>
              <a:rPr lang="cs-CZ" b="1" dirty="0" smtClean="0"/>
              <a:t>Severního ledového oceánu</a:t>
            </a:r>
          </a:p>
          <a:p>
            <a:r>
              <a:rPr lang="cs-CZ" dirty="0" smtClean="0"/>
              <a:t>Nejvýchodnější část Asie je ovlivněna </a:t>
            </a:r>
            <a:r>
              <a:rPr lang="cs-CZ" b="1" dirty="0" smtClean="0"/>
              <a:t>Tichým oceánem </a:t>
            </a:r>
            <a:r>
              <a:rPr lang="cs-CZ" dirty="0" smtClean="0"/>
              <a:t>a má tak vlhké oceánské podnebí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/>
          <a:lstStyle/>
          <a:p>
            <a:pPr algn="ctr"/>
            <a:r>
              <a:rPr lang="cs-CZ" dirty="0" smtClean="0"/>
              <a:t>Asie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948264" y="6237312"/>
            <a:ext cx="11471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Obrázek č. 5</a:t>
            </a:r>
            <a:endParaRPr lang="cs-CZ" sz="1400" dirty="0"/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556792"/>
            <a:ext cx="5544616" cy="4927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86636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Monzuny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839816"/>
          </a:xfrm>
        </p:spPr>
        <p:txBody>
          <a:bodyPr/>
          <a:lstStyle/>
          <a:p>
            <a:r>
              <a:rPr lang="cs-CZ" dirty="0" smtClean="0"/>
              <a:t>Podnebí v Asii také ovlivňují </a:t>
            </a:r>
            <a:r>
              <a:rPr lang="cs-CZ" b="1" dirty="0" smtClean="0"/>
              <a:t>monzuny</a:t>
            </a:r>
            <a:r>
              <a:rPr lang="cs-CZ" dirty="0" smtClean="0"/>
              <a:t> = proudění vzduchu, které vzniká rozdílným oteplováním vzduchu nad pevninou a mořem</a:t>
            </a:r>
          </a:p>
          <a:p>
            <a:r>
              <a:rPr lang="cs-CZ" b="1" dirty="0" smtClean="0"/>
              <a:t>Zimní monzun- </a:t>
            </a:r>
            <a:r>
              <a:rPr lang="cs-CZ" dirty="0" smtClean="0"/>
              <a:t>z chladnější pevniny nad teplejší moře, tento vzduch je chladný a suchý</a:t>
            </a:r>
          </a:p>
          <a:p>
            <a:r>
              <a:rPr lang="cs-CZ" b="1" dirty="0" smtClean="0"/>
              <a:t>Letní monzun- </a:t>
            </a:r>
            <a:r>
              <a:rPr lang="cs-CZ" dirty="0" smtClean="0"/>
              <a:t>od oceánu nad pevninu, přináší srážky a ochlazuje horký vzduch nad pevninou</a:t>
            </a:r>
          </a:p>
          <a:p>
            <a:endParaRPr lang="cs-CZ" b="1" dirty="0" smtClean="0"/>
          </a:p>
          <a:p>
            <a:r>
              <a:rPr lang="cs-CZ" i="1" dirty="0" smtClean="0"/>
              <a:t>Na jižních svazích Himaláje spadne největší množství srážek na světě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38368"/>
          </a:xfrm>
        </p:spPr>
        <p:txBody>
          <a:bodyPr/>
          <a:lstStyle/>
          <a:p>
            <a:pPr algn="ctr"/>
            <a:r>
              <a:rPr lang="cs-CZ" dirty="0" smtClean="0"/>
              <a:t>Jižní Eurasie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767808"/>
          </a:xfrm>
        </p:spPr>
        <p:txBody>
          <a:bodyPr/>
          <a:lstStyle/>
          <a:p>
            <a:r>
              <a:rPr lang="cs-CZ" dirty="0" smtClean="0"/>
              <a:t>Celá tato část patří do </a:t>
            </a:r>
            <a:r>
              <a:rPr lang="cs-CZ" b="1" dirty="0" smtClean="0"/>
              <a:t>tropického a subtropického pásu</a:t>
            </a:r>
          </a:p>
          <a:p>
            <a:r>
              <a:rPr lang="cs-CZ" dirty="0" smtClean="0"/>
              <a:t>Nejsou zde výraznější teplotní rozdíly mezi </a:t>
            </a:r>
            <a:r>
              <a:rPr lang="cs-CZ" dirty="0" smtClean="0"/>
              <a:t>létem                  </a:t>
            </a:r>
            <a:r>
              <a:rPr lang="cs-CZ" dirty="0" smtClean="0"/>
              <a:t>a zimou</a:t>
            </a:r>
          </a:p>
          <a:p>
            <a:r>
              <a:rPr lang="cs-CZ" dirty="0" smtClean="0"/>
              <a:t>J a JV Asie mají tropické vlhké </a:t>
            </a:r>
            <a:r>
              <a:rPr lang="cs-CZ" b="1" dirty="0" smtClean="0"/>
              <a:t>monzunové</a:t>
            </a:r>
            <a:r>
              <a:rPr lang="cs-CZ" dirty="0" smtClean="0"/>
              <a:t> </a:t>
            </a:r>
            <a:r>
              <a:rPr lang="cs-CZ" dirty="0" smtClean="0"/>
              <a:t>podnebí - </a:t>
            </a:r>
            <a:r>
              <a:rPr lang="cs-CZ" dirty="0" smtClean="0"/>
              <a:t>teploty jsou vyrovnané, zima je suchá a léta vlhká </a:t>
            </a:r>
          </a:p>
          <a:p>
            <a:r>
              <a:rPr lang="cs-CZ" dirty="0" smtClean="0"/>
              <a:t>V J Evropě převládá subtropické podnebí se suchými teplými léty a s mírnými zimami s malými srážkami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1" y="908720"/>
            <a:ext cx="4628580" cy="2823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3635896" y="3717032"/>
            <a:ext cx="115999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Obrázek č. 6</a:t>
            </a:r>
            <a:endParaRPr lang="cs-CZ" sz="1400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933056"/>
            <a:ext cx="4553698" cy="26279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/>
          <p:nvPr/>
        </p:nvSpPr>
        <p:spPr>
          <a:xfrm>
            <a:off x="3707904" y="6453336"/>
            <a:ext cx="11487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Obrázek č. 7</a:t>
            </a:r>
            <a:endParaRPr lang="cs-CZ" sz="1400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1916832"/>
            <a:ext cx="3888432" cy="38955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ovéPole 8"/>
          <p:cNvSpPr txBox="1"/>
          <p:nvPr/>
        </p:nvSpPr>
        <p:spPr>
          <a:xfrm>
            <a:off x="7812360" y="5805264"/>
            <a:ext cx="115839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Obrázek č. 8</a:t>
            </a:r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38368"/>
          </a:xfrm>
        </p:spPr>
        <p:txBody>
          <a:bodyPr/>
          <a:lstStyle/>
          <a:p>
            <a:pPr algn="ctr"/>
            <a:r>
              <a:rPr lang="cs-CZ" dirty="0" smtClean="0"/>
              <a:t>Nejsevernější oblast Eurasie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911824"/>
          </a:xfrm>
        </p:spPr>
        <p:txBody>
          <a:bodyPr/>
          <a:lstStyle/>
          <a:p>
            <a:r>
              <a:rPr lang="cs-CZ" dirty="0" smtClean="0"/>
              <a:t>Leží ve studeném pásu</a:t>
            </a:r>
          </a:p>
          <a:p>
            <a:r>
              <a:rPr lang="cs-CZ" dirty="0" smtClean="0"/>
              <a:t>Dlouhé mrazivé zimy a krátká studená léta</a:t>
            </a:r>
          </a:p>
          <a:p>
            <a:r>
              <a:rPr lang="cs-CZ" dirty="0" smtClean="0"/>
              <a:t>Arktické ostrovy mají </a:t>
            </a:r>
            <a:r>
              <a:rPr lang="cs-CZ" b="1" dirty="0" smtClean="0"/>
              <a:t>polární podnebí </a:t>
            </a:r>
            <a:r>
              <a:rPr lang="cs-CZ" dirty="0" smtClean="0"/>
              <a:t>s celoroční zimou</a:t>
            </a:r>
            <a:endParaRPr lang="cs-CZ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3212976"/>
            <a:ext cx="3240360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284983"/>
            <a:ext cx="4176464" cy="3193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3419872" y="6453336"/>
            <a:ext cx="115999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Obrázek č. 9</a:t>
            </a:r>
            <a:endParaRPr lang="cs-CZ" sz="1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092280" y="6453336"/>
            <a:ext cx="121450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Obrázek č. 10</a:t>
            </a:r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Vodstvo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 území Eurasie je ze všech světadílů nejvíce veletoků</a:t>
            </a:r>
          </a:p>
          <a:p>
            <a:r>
              <a:rPr lang="cs-CZ" dirty="0" smtClean="0"/>
              <a:t>Nejdelší řekou je </a:t>
            </a:r>
            <a:r>
              <a:rPr lang="cs-CZ" b="1" dirty="0" err="1" smtClean="0"/>
              <a:t>Chang</a:t>
            </a:r>
            <a:r>
              <a:rPr lang="cs-CZ" b="1" dirty="0" smtClean="0"/>
              <a:t> </a:t>
            </a:r>
            <a:r>
              <a:rPr lang="cs-CZ" b="1" dirty="0" err="1" smtClean="0"/>
              <a:t>Jiang</a:t>
            </a:r>
            <a:r>
              <a:rPr lang="cs-CZ" b="1" dirty="0" smtClean="0"/>
              <a:t> </a:t>
            </a:r>
            <a:r>
              <a:rPr lang="cs-CZ" dirty="0" smtClean="0"/>
              <a:t>(4.nejdelší na světě)</a:t>
            </a:r>
          </a:p>
          <a:p>
            <a:r>
              <a:rPr lang="cs-CZ" dirty="0" smtClean="0"/>
              <a:t>Největší povodí má řeka </a:t>
            </a:r>
            <a:r>
              <a:rPr lang="cs-CZ" b="1" dirty="0" smtClean="0"/>
              <a:t>Ob</a:t>
            </a:r>
          </a:p>
          <a:p>
            <a:r>
              <a:rPr lang="cs-CZ" dirty="0" smtClean="0"/>
              <a:t>Nejdelší řekou Evropy je </a:t>
            </a:r>
            <a:r>
              <a:rPr lang="cs-CZ" b="1" dirty="0" smtClean="0"/>
              <a:t>Volha</a:t>
            </a:r>
          </a:p>
          <a:p>
            <a:r>
              <a:rPr lang="cs-CZ" dirty="0" smtClean="0"/>
              <a:t>Významné řeky v </a:t>
            </a:r>
            <a:r>
              <a:rPr lang="cs-CZ" dirty="0" smtClean="0"/>
              <a:t>Evropě - </a:t>
            </a:r>
            <a:r>
              <a:rPr lang="cs-CZ" b="1" dirty="0" smtClean="0"/>
              <a:t>Dunaj a Rýn</a:t>
            </a:r>
          </a:p>
          <a:p>
            <a:r>
              <a:rPr lang="cs-CZ" dirty="0" smtClean="0"/>
              <a:t>Největší jezero </a:t>
            </a:r>
            <a:r>
              <a:rPr lang="cs-CZ" dirty="0" smtClean="0"/>
              <a:t>světa - </a:t>
            </a:r>
            <a:r>
              <a:rPr lang="cs-CZ" b="1" dirty="0" smtClean="0"/>
              <a:t>Kaspické moře</a:t>
            </a:r>
          </a:p>
          <a:p>
            <a:r>
              <a:rPr lang="cs-CZ" dirty="0" smtClean="0"/>
              <a:t>Nejhlubší jezero </a:t>
            </a:r>
            <a:r>
              <a:rPr lang="cs-CZ" dirty="0" smtClean="0"/>
              <a:t>světa - </a:t>
            </a:r>
            <a:r>
              <a:rPr lang="cs-CZ" b="1" dirty="0" smtClean="0"/>
              <a:t>Bajkal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Otázky a doplňovačky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Vliv jakého oceánu převládá v Evropě?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 jaké části se ztrácí vliv Atlantského oceánu?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Co jsou to monzuny?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Jaké máme druhy monzunů?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Jaké podnebí převládá na arktických ostrovech?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Doplň: největší jezero světa je…</a:t>
            </a:r>
          </a:p>
          <a:p>
            <a:pPr marL="514350" indent="-514350">
              <a:buNone/>
            </a:pPr>
            <a:r>
              <a:rPr lang="cs-CZ" dirty="0" smtClean="0"/>
              <a:t>		        nejdelší řekou Evropy je…				        nejhlubší jezero světa je…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Odpovědi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Vliv jakého oceánu převládá v Evropě?			- </a:t>
            </a:r>
            <a:r>
              <a:rPr lang="cs-CZ" dirty="0" smtClean="0">
                <a:solidFill>
                  <a:srgbClr val="FF0000"/>
                </a:solidFill>
              </a:rPr>
              <a:t>Vliv Atlantského oceánu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 jaké části se ztrácí vliv Atlantského oceánu?		- </a:t>
            </a:r>
            <a:r>
              <a:rPr lang="cs-CZ" dirty="0" smtClean="0">
                <a:solidFill>
                  <a:srgbClr val="FF0000"/>
                </a:solidFill>
              </a:rPr>
              <a:t>na území Uralu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Co jsou to monzuny?						- </a:t>
            </a:r>
            <a:r>
              <a:rPr lang="cs-CZ" dirty="0" smtClean="0">
                <a:solidFill>
                  <a:srgbClr val="FF0000"/>
                </a:solidFill>
              </a:rPr>
              <a:t>proudění vzduchu, které vzniká rozdílným oteplováním vzduchu nad pevninou a mořem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Jaké máme druhy monzunů? </a:t>
            </a:r>
            <a:r>
              <a:rPr lang="cs-CZ" dirty="0" smtClean="0">
                <a:solidFill>
                  <a:srgbClr val="FF0000"/>
                </a:solidFill>
              </a:rPr>
              <a:t>Letní a zimní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Jaké podnebí převládá na arktických ostrovech?		- </a:t>
            </a:r>
            <a:r>
              <a:rPr lang="cs-CZ" dirty="0" smtClean="0">
                <a:solidFill>
                  <a:srgbClr val="FF0000"/>
                </a:solidFill>
              </a:rPr>
              <a:t>polární podnebí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Doplň: největší jezero světa je…</a:t>
            </a:r>
            <a:r>
              <a:rPr lang="cs-CZ" dirty="0" smtClean="0">
                <a:solidFill>
                  <a:srgbClr val="FF0000"/>
                </a:solidFill>
              </a:rPr>
              <a:t>Kaspické moře</a:t>
            </a:r>
          </a:p>
          <a:p>
            <a:pPr marL="514350" indent="-514350">
              <a:buNone/>
            </a:pPr>
            <a:r>
              <a:rPr lang="cs-CZ" dirty="0" smtClean="0"/>
              <a:t>		        nejdelší řekou Evropy je…</a:t>
            </a:r>
            <a:r>
              <a:rPr lang="cs-CZ" dirty="0" smtClean="0">
                <a:solidFill>
                  <a:srgbClr val="FF0000"/>
                </a:solidFill>
              </a:rPr>
              <a:t>Volha</a:t>
            </a:r>
            <a:r>
              <a:rPr lang="cs-CZ" dirty="0" smtClean="0"/>
              <a:t>			        nejhlubší jezero světa je… </a:t>
            </a:r>
            <a:r>
              <a:rPr lang="cs-CZ" dirty="0" smtClean="0">
                <a:solidFill>
                  <a:srgbClr val="FF0000"/>
                </a:solidFill>
              </a:rPr>
              <a:t>Bajkal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86636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Použitá literatura a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112568"/>
          </a:xfrm>
        </p:spPr>
        <p:txBody>
          <a:bodyPr>
            <a:normAutofit fontScale="85000" lnSpcReduction="20000"/>
          </a:bodyPr>
          <a:lstStyle/>
          <a:p>
            <a:r>
              <a:rPr lang="cs-CZ" sz="1400" dirty="0" smtClean="0">
                <a:latin typeface="Calibri" pitchFamily="34" charset="0"/>
              </a:rPr>
              <a:t>Obrázek č. 1: </a:t>
            </a:r>
            <a:r>
              <a:rPr lang="cs-CZ" sz="1400" dirty="0" err="1" smtClean="0">
                <a:latin typeface="Calibri" pitchFamily="34" charset="0"/>
              </a:rPr>
              <a:t>Northern</a:t>
            </a:r>
            <a:r>
              <a:rPr lang="cs-CZ" sz="1400" dirty="0" smtClean="0">
                <a:latin typeface="Calibri" pitchFamily="34" charset="0"/>
              </a:rPr>
              <a:t>-</a:t>
            </a:r>
            <a:r>
              <a:rPr lang="cs-CZ" sz="1400" dirty="0" err="1" smtClean="0">
                <a:latin typeface="Calibri" pitchFamily="34" charset="0"/>
              </a:rPr>
              <a:t>Europe</a:t>
            </a:r>
            <a:r>
              <a:rPr lang="cs-CZ" sz="1400" dirty="0" smtClean="0">
                <a:latin typeface="Calibri" pitchFamily="34" charset="0"/>
              </a:rPr>
              <a:t>-map.</a:t>
            </a:r>
            <a:r>
              <a:rPr lang="cs-CZ" sz="1400" dirty="0" err="1" smtClean="0">
                <a:latin typeface="Calibri" pitchFamily="34" charset="0"/>
              </a:rPr>
              <a:t>svg</a:t>
            </a:r>
            <a:r>
              <a:rPr lang="cs-CZ" sz="1400" dirty="0" smtClean="0">
                <a:latin typeface="Calibri" pitchFamily="34" charset="0"/>
              </a:rPr>
              <a:t>. In: </a:t>
            </a:r>
            <a:r>
              <a:rPr lang="cs-CZ" sz="1400" i="1" dirty="0" err="1" smtClean="0">
                <a:latin typeface="Calibri" pitchFamily="34" charset="0"/>
              </a:rPr>
              <a:t>Wikipedia</a:t>
            </a:r>
            <a:r>
              <a:rPr lang="cs-CZ" sz="1400" dirty="0" smtClean="0">
                <a:latin typeface="Calibri" pitchFamily="34" charset="0"/>
              </a:rPr>
              <a:t>: </a:t>
            </a:r>
            <a:r>
              <a:rPr lang="cs-CZ" sz="1400" i="1" dirty="0" err="1" smtClean="0">
                <a:latin typeface="Calibri" pitchFamily="34" charset="0"/>
              </a:rPr>
              <a:t>the</a:t>
            </a:r>
            <a:r>
              <a:rPr lang="cs-CZ" sz="1400" i="1" dirty="0" smtClean="0">
                <a:latin typeface="Calibri" pitchFamily="34" charset="0"/>
              </a:rPr>
              <a:t> free </a:t>
            </a:r>
            <a:r>
              <a:rPr lang="cs-CZ" sz="1400" i="1" dirty="0" err="1" smtClean="0">
                <a:latin typeface="Calibri" pitchFamily="34" charset="0"/>
              </a:rPr>
              <a:t>encyclopedia</a:t>
            </a:r>
            <a:r>
              <a:rPr lang="cs-CZ" sz="1400" dirty="0" smtClean="0">
                <a:latin typeface="Calibri" pitchFamily="34" charset="0"/>
              </a:rPr>
              <a:t> [online]. San </a:t>
            </a:r>
            <a:r>
              <a:rPr lang="cs-CZ" sz="1400" dirty="0" err="1" smtClean="0">
                <a:latin typeface="Calibri" pitchFamily="34" charset="0"/>
              </a:rPr>
              <a:t>Francisco</a:t>
            </a:r>
            <a:r>
              <a:rPr lang="cs-CZ" sz="1400" dirty="0" smtClean="0">
                <a:latin typeface="Calibri" pitchFamily="34" charset="0"/>
              </a:rPr>
              <a:t> (CA): </a:t>
            </a:r>
            <a:r>
              <a:rPr lang="cs-CZ" sz="1400" dirty="0" err="1" smtClean="0">
                <a:latin typeface="Calibri" pitchFamily="34" charset="0"/>
              </a:rPr>
              <a:t>Wikimedia</a:t>
            </a:r>
            <a:r>
              <a:rPr lang="cs-CZ" sz="1400" dirty="0" smtClean="0">
                <a:latin typeface="Calibri" pitchFamily="34" charset="0"/>
              </a:rPr>
              <a:t> </a:t>
            </a:r>
            <a:r>
              <a:rPr lang="cs-CZ" sz="1400" dirty="0" err="1" smtClean="0">
                <a:latin typeface="Calibri" pitchFamily="34" charset="0"/>
              </a:rPr>
              <a:t>Foundation</a:t>
            </a:r>
            <a:r>
              <a:rPr lang="cs-CZ" sz="1400" dirty="0" smtClean="0"/>
              <a:t>, </a:t>
            </a:r>
            <a:r>
              <a:rPr lang="cs-CZ" sz="1400" dirty="0" smtClean="0">
                <a:latin typeface="Calibri" pitchFamily="34" charset="0"/>
              </a:rPr>
              <a:t>6. 8. 2007 [cit. 2012-11-28]. Dostupné z: </a:t>
            </a:r>
            <a:r>
              <a:rPr lang="cs-CZ" sz="1400" dirty="0" smtClean="0">
                <a:latin typeface="Calibri" pitchFamily="34" charset="0"/>
                <a:hlinkClick r:id="rId2"/>
              </a:rPr>
              <a:t>http://cs.wikipedia.org/wiki/Soubor:Northern-Europe-map.svg</a:t>
            </a:r>
            <a:endParaRPr lang="cs-CZ" sz="1400" dirty="0" smtClean="0">
              <a:latin typeface="Calibri" pitchFamily="34" charset="0"/>
            </a:endParaRPr>
          </a:p>
          <a:p>
            <a:r>
              <a:rPr lang="cs-CZ" sz="1400" dirty="0" smtClean="0">
                <a:latin typeface="Calibri" pitchFamily="34" charset="0"/>
              </a:rPr>
              <a:t>Obrázek č. 2: Western-</a:t>
            </a:r>
            <a:r>
              <a:rPr lang="cs-CZ" sz="1400" dirty="0" err="1" smtClean="0">
                <a:latin typeface="Calibri" pitchFamily="34" charset="0"/>
              </a:rPr>
              <a:t>Europe</a:t>
            </a:r>
            <a:r>
              <a:rPr lang="cs-CZ" sz="1400" dirty="0" smtClean="0">
                <a:latin typeface="Calibri" pitchFamily="34" charset="0"/>
              </a:rPr>
              <a:t>-map.</a:t>
            </a:r>
            <a:r>
              <a:rPr lang="cs-CZ" sz="1400" dirty="0" err="1" smtClean="0">
                <a:latin typeface="Calibri" pitchFamily="34" charset="0"/>
              </a:rPr>
              <a:t>png</a:t>
            </a:r>
            <a:r>
              <a:rPr lang="cs-CZ" sz="1400" dirty="0" smtClean="0">
                <a:latin typeface="Calibri" pitchFamily="34" charset="0"/>
              </a:rPr>
              <a:t>. In: </a:t>
            </a:r>
            <a:r>
              <a:rPr lang="cs-CZ" sz="1400" i="1" dirty="0" err="1" smtClean="0">
                <a:latin typeface="Calibri" pitchFamily="34" charset="0"/>
              </a:rPr>
              <a:t>Wikipedia</a:t>
            </a:r>
            <a:r>
              <a:rPr lang="cs-CZ" sz="1400" dirty="0" smtClean="0">
                <a:latin typeface="Calibri" pitchFamily="34" charset="0"/>
              </a:rPr>
              <a:t>: </a:t>
            </a:r>
            <a:r>
              <a:rPr lang="cs-CZ" sz="1400" i="1" dirty="0" err="1" smtClean="0">
                <a:latin typeface="Calibri" pitchFamily="34" charset="0"/>
              </a:rPr>
              <a:t>the</a:t>
            </a:r>
            <a:r>
              <a:rPr lang="cs-CZ" sz="1400" i="1" dirty="0" smtClean="0">
                <a:latin typeface="Calibri" pitchFamily="34" charset="0"/>
              </a:rPr>
              <a:t> free </a:t>
            </a:r>
            <a:r>
              <a:rPr lang="cs-CZ" sz="1400" i="1" dirty="0" err="1" smtClean="0">
                <a:latin typeface="Calibri" pitchFamily="34" charset="0"/>
              </a:rPr>
              <a:t>encyclopedia</a:t>
            </a:r>
            <a:r>
              <a:rPr lang="cs-CZ" sz="1400" dirty="0" smtClean="0">
                <a:latin typeface="Calibri" pitchFamily="34" charset="0"/>
              </a:rPr>
              <a:t> [online]. San </a:t>
            </a:r>
            <a:r>
              <a:rPr lang="cs-CZ" sz="1400" dirty="0" err="1" smtClean="0">
                <a:latin typeface="Calibri" pitchFamily="34" charset="0"/>
              </a:rPr>
              <a:t>Francisco</a:t>
            </a:r>
            <a:r>
              <a:rPr lang="cs-CZ" sz="1400" dirty="0" smtClean="0">
                <a:latin typeface="Calibri" pitchFamily="34" charset="0"/>
              </a:rPr>
              <a:t> (CA): </a:t>
            </a:r>
            <a:r>
              <a:rPr lang="cs-CZ" sz="1400" dirty="0" err="1" smtClean="0">
                <a:latin typeface="Calibri" pitchFamily="34" charset="0"/>
              </a:rPr>
              <a:t>Wikimedia</a:t>
            </a:r>
            <a:r>
              <a:rPr lang="cs-CZ" sz="1400" dirty="0" smtClean="0">
                <a:latin typeface="Calibri" pitchFamily="34" charset="0"/>
              </a:rPr>
              <a:t> </a:t>
            </a:r>
            <a:r>
              <a:rPr lang="cs-CZ" sz="1400" dirty="0" err="1" smtClean="0">
                <a:latin typeface="Calibri" pitchFamily="34" charset="0"/>
              </a:rPr>
              <a:t>Foundation</a:t>
            </a:r>
            <a:r>
              <a:rPr lang="cs-CZ" sz="1400" dirty="0" smtClean="0"/>
              <a:t>, </a:t>
            </a:r>
            <a:r>
              <a:rPr lang="cs-CZ" sz="1400" dirty="0" smtClean="0">
                <a:latin typeface="Calibri" pitchFamily="34" charset="0"/>
              </a:rPr>
              <a:t>31. 1. 2005 [cit. 2012-11-28]. Dostupné z: </a:t>
            </a:r>
            <a:r>
              <a:rPr lang="cs-CZ" sz="1400" dirty="0" smtClean="0">
                <a:latin typeface="Calibri" pitchFamily="34" charset="0"/>
                <a:hlinkClick r:id="rId3"/>
              </a:rPr>
              <a:t>http://cs.wikipedia.org/wiki/Soubor:Western-Europe-map.png</a:t>
            </a:r>
            <a:endParaRPr lang="cs-CZ" sz="1400" dirty="0" smtClean="0">
              <a:latin typeface="Calibri" pitchFamily="34" charset="0"/>
            </a:endParaRPr>
          </a:p>
          <a:p>
            <a:r>
              <a:rPr lang="cs-CZ" sz="1400" dirty="0" smtClean="0">
                <a:latin typeface="Calibri" pitchFamily="34" charset="0"/>
              </a:rPr>
              <a:t>Obrázek č. 3: </a:t>
            </a:r>
            <a:r>
              <a:rPr lang="cs-CZ" sz="1400" dirty="0" err="1" smtClean="0">
                <a:latin typeface="Calibri" pitchFamily="34" charset="0"/>
              </a:rPr>
              <a:t>Central</a:t>
            </a:r>
            <a:r>
              <a:rPr lang="cs-CZ" sz="1400" dirty="0" smtClean="0">
                <a:latin typeface="Calibri" pitchFamily="34" charset="0"/>
              </a:rPr>
              <a:t> </a:t>
            </a:r>
            <a:r>
              <a:rPr lang="cs-CZ" sz="1400" dirty="0" err="1" smtClean="0">
                <a:latin typeface="Calibri" pitchFamily="34" charset="0"/>
              </a:rPr>
              <a:t>Europe</a:t>
            </a:r>
            <a:r>
              <a:rPr lang="cs-CZ" sz="1400" dirty="0" smtClean="0">
                <a:latin typeface="Calibri" pitchFamily="34" charset="0"/>
              </a:rPr>
              <a:t> (</a:t>
            </a:r>
            <a:r>
              <a:rPr lang="cs-CZ" sz="1400" dirty="0" err="1" smtClean="0">
                <a:latin typeface="Calibri" pitchFamily="34" charset="0"/>
              </a:rPr>
              <a:t>proposal</a:t>
            </a:r>
            <a:r>
              <a:rPr lang="cs-CZ" sz="1400" dirty="0" smtClean="0">
                <a:latin typeface="Calibri" pitchFamily="34" charset="0"/>
              </a:rPr>
              <a:t> 2).PNG. In: </a:t>
            </a:r>
            <a:r>
              <a:rPr lang="cs-CZ" sz="1400" i="1" dirty="0" err="1" smtClean="0">
                <a:latin typeface="Calibri" pitchFamily="34" charset="0"/>
              </a:rPr>
              <a:t>Wikipedia</a:t>
            </a:r>
            <a:r>
              <a:rPr lang="cs-CZ" sz="1400" dirty="0" smtClean="0">
                <a:latin typeface="Calibri" pitchFamily="34" charset="0"/>
              </a:rPr>
              <a:t>: </a:t>
            </a:r>
            <a:r>
              <a:rPr lang="cs-CZ" sz="1400" i="1" dirty="0" err="1" smtClean="0">
                <a:latin typeface="Calibri" pitchFamily="34" charset="0"/>
              </a:rPr>
              <a:t>the</a:t>
            </a:r>
            <a:r>
              <a:rPr lang="cs-CZ" sz="1400" i="1" dirty="0" smtClean="0">
                <a:latin typeface="Calibri" pitchFamily="34" charset="0"/>
              </a:rPr>
              <a:t> free </a:t>
            </a:r>
            <a:r>
              <a:rPr lang="cs-CZ" sz="1400" i="1" dirty="0" err="1" smtClean="0">
                <a:latin typeface="Calibri" pitchFamily="34" charset="0"/>
              </a:rPr>
              <a:t>encyclopedia</a:t>
            </a:r>
            <a:r>
              <a:rPr lang="cs-CZ" sz="1400" dirty="0" smtClean="0">
                <a:latin typeface="Calibri" pitchFamily="34" charset="0"/>
              </a:rPr>
              <a:t> [online]. San </a:t>
            </a:r>
            <a:r>
              <a:rPr lang="cs-CZ" sz="1400" dirty="0" err="1" smtClean="0">
                <a:latin typeface="Calibri" pitchFamily="34" charset="0"/>
              </a:rPr>
              <a:t>Francisco</a:t>
            </a:r>
            <a:r>
              <a:rPr lang="cs-CZ" sz="1400" dirty="0" smtClean="0">
                <a:latin typeface="Calibri" pitchFamily="34" charset="0"/>
              </a:rPr>
              <a:t> (CA): </a:t>
            </a:r>
            <a:r>
              <a:rPr lang="cs-CZ" sz="1400" dirty="0" err="1" smtClean="0">
                <a:latin typeface="Calibri" pitchFamily="34" charset="0"/>
              </a:rPr>
              <a:t>Wikimedia</a:t>
            </a:r>
            <a:r>
              <a:rPr lang="cs-CZ" sz="1400" dirty="0" smtClean="0">
                <a:latin typeface="Calibri" pitchFamily="34" charset="0"/>
              </a:rPr>
              <a:t> </a:t>
            </a:r>
            <a:r>
              <a:rPr lang="cs-CZ" sz="1400" dirty="0" err="1" smtClean="0">
                <a:latin typeface="Calibri" pitchFamily="34" charset="0"/>
              </a:rPr>
              <a:t>Foundation</a:t>
            </a:r>
            <a:r>
              <a:rPr lang="cs-CZ" sz="1400" dirty="0" smtClean="0"/>
              <a:t>, </a:t>
            </a:r>
            <a:r>
              <a:rPr lang="cs-CZ" sz="1400" dirty="0" smtClean="0">
                <a:latin typeface="Calibri" pitchFamily="34" charset="0"/>
              </a:rPr>
              <a:t>18. 8. 2008 [cit. 2012-11-28]. Dostupné z: </a:t>
            </a:r>
            <a:r>
              <a:rPr lang="cs-CZ" sz="1400" dirty="0" smtClean="0">
                <a:latin typeface="Calibri" pitchFamily="34" charset="0"/>
                <a:hlinkClick r:id="rId4"/>
              </a:rPr>
              <a:t>http://cs.wikipedia.org/wiki/Soubor:Central_Europe_(proposal_2).PNG</a:t>
            </a:r>
            <a:endParaRPr lang="cs-CZ" sz="1400" dirty="0" smtClean="0">
              <a:latin typeface="Calibri" pitchFamily="34" charset="0"/>
            </a:endParaRPr>
          </a:p>
          <a:p>
            <a:r>
              <a:rPr lang="cs-CZ" sz="1400" dirty="0" smtClean="0">
                <a:latin typeface="Calibri" pitchFamily="34" charset="0"/>
              </a:rPr>
              <a:t>Obrázek č. 4: EasternEurope1.png. In: </a:t>
            </a:r>
            <a:r>
              <a:rPr lang="cs-CZ" sz="1400" i="1" dirty="0" err="1" smtClean="0">
                <a:latin typeface="Calibri" pitchFamily="34" charset="0"/>
              </a:rPr>
              <a:t>Wikipedia</a:t>
            </a:r>
            <a:r>
              <a:rPr lang="cs-CZ" sz="1400" dirty="0" smtClean="0">
                <a:latin typeface="Calibri" pitchFamily="34" charset="0"/>
              </a:rPr>
              <a:t>: </a:t>
            </a:r>
            <a:r>
              <a:rPr lang="cs-CZ" sz="1400" i="1" dirty="0" err="1" smtClean="0">
                <a:latin typeface="Calibri" pitchFamily="34" charset="0"/>
              </a:rPr>
              <a:t>the</a:t>
            </a:r>
            <a:r>
              <a:rPr lang="cs-CZ" sz="1400" i="1" dirty="0" smtClean="0">
                <a:latin typeface="Calibri" pitchFamily="34" charset="0"/>
              </a:rPr>
              <a:t> free </a:t>
            </a:r>
            <a:r>
              <a:rPr lang="cs-CZ" sz="1400" i="1" dirty="0" err="1" smtClean="0">
                <a:latin typeface="Calibri" pitchFamily="34" charset="0"/>
              </a:rPr>
              <a:t>encyclopedia</a:t>
            </a:r>
            <a:r>
              <a:rPr lang="cs-CZ" sz="1400" dirty="0" smtClean="0">
                <a:latin typeface="Calibri" pitchFamily="34" charset="0"/>
              </a:rPr>
              <a:t> [online]. San </a:t>
            </a:r>
            <a:r>
              <a:rPr lang="cs-CZ" sz="1400" dirty="0" err="1" smtClean="0">
                <a:latin typeface="Calibri" pitchFamily="34" charset="0"/>
              </a:rPr>
              <a:t>Francisco</a:t>
            </a:r>
            <a:r>
              <a:rPr lang="cs-CZ" sz="1400" dirty="0" smtClean="0">
                <a:latin typeface="Calibri" pitchFamily="34" charset="0"/>
              </a:rPr>
              <a:t> (CA): </a:t>
            </a:r>
            <a:r>
              <a:rPr lang="cs-CZ" sz="1400" dirty="0" err="1" smtClean="0">
                <a:latin typeface="Calibri" pitchFamily="34" charset="0"/>
              </a:rPr>
              <a:t>Wikimedia</a:t>
            </a:r>
            <a:r>
              <a:rPr lang="cs-CZ" sz="1400" dirty="0" smtClean="0">
                <a:latin typeface="Calibri" pitchFamily="34" charset="0"/>
              </a:rPr>
              <a:t> </a:t>
            </a:r>
            <a:r>
              <a:rPr lang="cs-CZ" sz="1400" dirty="0" err="1" smtClean="0">
                <a:latin typeface="Calibri" pitchFamily="34" charset="0"/>
              </a:rPr>
              <a:t>Foundation</a:t>
            </a:r>
            <a:r>
              <a:rPr lang="cs-CZ" sz="1400" dirty="0" smtClean="0"/>
              <a:t>, </a:t>
            </a:r>
            <a:r>
              <a:rPr lang="cs-CZ" sz="1400" dirty="0" smtClean="0">
                <a:latin typeface="Calibri" pitchFamily="34" charset="0"/>
              </a:rPr>
              <a:t>3. 2. 2009 [cit. 2012-11-28]. Dostupné z: </a:t>
            </a:r>
            <a:r>
              <a:rPr lang="cs-CZ" sz="1400" dirty="0" smtClean="0">
                <a:latin typeface="Calibri" pitchFamily="34" charset="0"/>
                <a:hlinkClick r:id="rId5"/>
              </a:rPr>
              <a:t>http://cs.wikipedia.org/wiki/Soubor:EasternEurope1.png</a:t>
            </a:r>
            <a:endParaRPr lang="cs-CZ" sz="1400" dirty="0" smtClean="0">
              <a:latin typeface="Calibri" pitchFamily="34" charset="0"/>
            </a:endParaRPr>
          </a:p>
          <a:p>
            <a:r>
              <a:rPr lang="cs-CZ" sz="1400" dirty="0" smtClean="0">
                <a:latin typeface="Calibri" pitchFamily="34" charset="0"/>
              </a:rPr>
              <a:t>Obrázek č. 5: </a:t>
            </a:r>
            <a:r>
              <a:rPr lang="en-US" sz="1400" dirty="0" smtClean="0">
                <a:latin typeface="Calibri" pitchFamily="34" charset="0"/>
              </a:rPr>
              <a:t>Asia </a:t>
            </a:r>
            <a:r>
              <a:rPr lang="en-US" sz="1400" dirty="0" err="1" smtClean="0">
                <a:latin typeface="Calibri" pitchFamily="34" charset="0"/>
              </a:rPr>
              <a:t>laea</a:t>
            </a:r>
            <a:r>
              <a:rPr lang="en-US" sz="1400" dirty="0" smtClean="0">
                <a:latin typeface="Calibri" pitchFamily="34" charset="0"/>
              </a:rPr>
              <a:t> relief location map.jpg</a:t>
            </a:r>
            <a:r>
              <a:rPr lang="cs-CZ" sz="1400" dirty="0" smtClean="0">
                <a:latin typeface="Calibri" pitchFamily="34" charset="0"/>
              </a:rPr>
              <a:t>. In: </a:t>
            </a:r>
            <a:r>
              <a:rPr lang="cs-CZ" sz="1400" i="1" dirty="0" err="1" smtClean="0">
                <a:latin typeface="Calibri" pitchFamily="34" charset="0"/>
              </a:rPr>
              <a:t>Wikipedia</a:t>
            </a:r>
            <a:r>
              <a:rPr lang="cs-CZ" sz="1400" dirty="0" smtClean="0">
                <a:latin typeface="Calibri" pitchFamily="34" charset="0"/>
              </a:rPr>
              <a:t>: </a:t>
            </a:r>
            <a:r>
              <a:rPr lang="cs-CZ" sz="1400" i="1" dirty="0" err="1" smtClean="0">
                <a:latin typeface="Calibri" pitchFamily="34" charset="0"/>
              </a:rPr>
              <a:t>the</a:t>
            </a:r>
            <a:r>
              <a:rPr lang="cs-CZ" sz="1400" i="1" dirty="0" smtClean="0">
                <a:latin typeface="Calibri" pitchFamily="34" charset="0"/>
              </a:rPr>
              <a:t> free </a:t>
            </a:r>
            <a:r>
              <a:rPr lang="cs-CZ" sz="1400" i="1" dirty="0" err="1" smtClean="0">
                <a:latin typeface="Calibri" pitchFamily="34" charset="0"/>
              </a:rPr>
              <a:t>encyclopedia</a:t>
            </a:r>
            <a:r>
              <a:rPr lang="cs-CZ" sz="1400" dirty="0" smtClean="0">
                <a:latin typeface="Calibri" pitchFamily="34" charset="0"/>
              </a:rPr>
              <a:t> [online]. San </a:t>
            </a:r>
            <a:r>
              <a:rPr lang="cs-CZ" sz="1400" dirty="0" err="1" smtClean="0">
                <a:latin typeface="Calibri" pitchFamily="34" charset="0"/>
              </a:rPr>
              <a:t>Francisco</a:t>
            </a:r>
            <a:r>
              <a:rPr lang="cs-CZ" sz="1400" dirty="0" smtClean="0">
                <a:latin typeface="Calibri" pitchFamily="34" charset="0"/>
              </a:rPr>
              <a:t> (CA): </a:t>
            </a:r>
            <a:r>
              <a:rPr lang="cs-CZ" sz="1400" dirty="0" err="1" smtClean="0">
                <a:latin typeface="Calibri" pitchFamily="34" charset="0"/>
              </a:rPr>
              <a:t>Wikimedia</a:t>
            </a:r>
            <a:r>
              <a:rPr lang="cs-CZ" sz="1400" dirty="0" smtClean="0">
                <a:latin typeface="Calibri" pitchFamily="34" charset="0"/>
              </a:rPr>
              <a:t> </a:t>
            </a:r>
            <a:r>
              <a:rPr lang="cs-CZ" sz="1400" dirty="0" err="1" smtClean="0">
                <a:latin typeface="Calibri" pitchFamily="34" charset="0"/>
              </a:rPr>
              <a:t>Foundation</a:t>
            </a:r>
            <a:r>
              <a:rPr lang="cs-CZ" sz="1400" dirty="0" smtClean="0"/>
              <a:t>, </a:t>
            </a:r>
            <a:r>
              <a:rPr lang="cs-CZ" sz="1400" dirty="0" smtClean="0">
                <a:latin typeface="Calibri" pitchFamily="34" charset="0"/>
              </a:rPr>
              <a:t>26. 11. 2010 [cit. 2012-11-28]. Dostupné z: </a:t>
            </a:r>
            <a:r>
              <a:rPr lang="cs-CZ" sz="1400" dirty="0" smtClean="0">
                <a:latin typeface="Calibri" pitchFamily="34" charset="0"/>
                <a:hlinkClick r:id="rId6"/>
              </a:rPr>
              <a:t>http://cs.wikipedia.org/wiki/Soubor:Asia_laea_relief_location_map.jpg</a:t>
            </a:r>
            <a:endParaRPr lang="cs-CZ" sz="1400" dirty="0" smtClean="0">
              <a:latin typeface="Calibri" pitchFamily="34" charset="0"/>
            </a:endParaRPr>
          </a:p>
          <a:p>
            <a:r>
              <a:rPr lang="cs-CZ" sz="1400" dirty="0" smtClean="0">
                <a:latin typeface="Calibri" pitchFamily="34" charset="0"/>
              </a:rPr>
              <a:t>Obrázek č. 6: </a:t>
            </a:r>
            <a:r>
              <a:rPr lang="cs-CZ" sz="1400" dirty="0" err="1" smtClean="0">
                <a:latin typeface="Calibri" pitchFamily="34" charset="0"/>
              </a:rPr>
              <a:t>Southern</a:t>
            </a:r>
            <a:r>
              <a:rPr lang="cs-CZ" sz="1400" dirty="0" smtClean="0">
                <a:latin typeface="Calibri" pitchFamily="34" charset="0"/>
              </a:rPr>
              <a:t> </a:t>
            </a:r>
            <a:r>
              <a:rPr lang="cs-CZ" sz="1400" dirty="0" err="1" smtClean="0">
                <a:latin typeface="Calibri" pitchFamily="34" charset="0"/>
              </a:rPr>
              <a:t>Europe</a:t>
            </a:r>
            <a:r>
              <a:rPr lang="cs-CZ" sz="1400" dirty="0" smtClean="0">
                <a:latin typeface="Calibri" pitchFamily="34" charset="0"/>
              </a:rPr>
              <a:t> (Robinson </a:t>
            </a:r>
            <a:r>
              <a:rPr lang="cs-CZ" sz="1400" dirty="0" err="1" smtClean="0">
                <a:latin typeface="Calibri" pitchFamily="34" charset="0"/>
              </a:rPr>
              <a:t>projection</a:t>
            </a:r>
            <a:r>
              <a:rPr lang="cs-CZ" sz="1400" dirty="0" smtClean="0">
                <a:latin typeface="Calibri" pitchFamily="34" charset="0"/>
              </a:rPr>
              <a:t>).</a:t>
            </a:r>
            <a:r>
              <a:rPr lang="cs-CZ" sz="1400" dirty="0" err="1" smtClean="0">
                <a:latin typeface="Calibri" pitchFamily="34" charset="0"/>
              </a:rPr>
              <a:t>png</a:t>
            </a:r>
            <a:r>
              <a:rPr lang="cs-CZ" sz="1400" dirty="0" smtClean="0">
                <a:latin typeface="Calibri" pitchFamily="34" charset="0"/>
              </a:rPr>
              <a:t>. In: </a:t>
            </a:r>
            <a:r>
              <a:rPr lang="cs-CZ" sz="1400" i="1" dirty="0" err="1" smtClean="0">
                <a:latin typeface="Calibri" pitchFamily="34" charset="0"/>
              </a:rPr>
              <a:t>Wikipedia</a:t>
            </a:r>
            <a:r>
              <a:rPr lang="cs-CZ" sz="1400" dirty="0" smtClean="0">
                <a:latin typeface="Calibri" pitchFamily="34" charset="0"/>
              </a:rPr>
              <a:t>: </a:t>
            </a:r>
            <a:r>
              <a:rPr lang="cs-CZ" sz="1400" i="1" dirty="0" err="1" smtClean="0">
                <a:latin typeface="Calibri" pitchFamily="34" charset="0"/>
              </a:rPr>
              <a:t>the</a:t>
            </a:r>
            <a:r>
              <a:rPr lang="cs-CZ" sz="1400" i="1" dirty="0" smtClean="0">
                <a:latin typeface="Calibri" pitchFamily="34" charset="0"/>
              </a:rPr>
              <a:t> free </a:t>
            </a:r>
            <a:r>
              <a:rPr lang="cs-CZ" sz="1400" i="1" dirty="0" err="1" smtClean="0">
                <a:latin typeface="Calibri" pitchFamily="34" charset="0"/>
              </a:rPr>
              <a:t>encyclopedia</a:t>
            </a:r>
            <a:r>
              <a:rPr lang="cs-CZ" sz="1400" dirty="0" smtClean="0">
                <a:latin typeface="Calibri" pitchFamily="34" charset="0"/>
              </a:rPr>
              <a:t> [online]. San </a:t>
            </a:r>
            <a:r>
              <a:rPr lang="cs-CZ" sz="1400" dirty="0" err="1" smtClean="0">
                <a:latin typeface="Calibri" pitchFamily="34" charset="0"/>
              </a:rPr>
              <a:t>Francisco</a:t>
            </a:r>
            <a:r>
              <a:rPr lang="cs-CZ" sz="1400" dirty="0" smtClean="0">
                <a:latin typeface="Calibri" pitchFamily="34" charset="0"/>
              </a:rPr>
              <a:t> (CA): </a:t>
            </a:r>
            <a:r>
              <a:rPr lang="cs-CZ" sz="1400" dirty="0" err="1" smtClean="0">
                <a:latin typeface="Calibri" pitchFamily="34" charset="0"/>
              </a:rPr>
              <a:t>Wikimedia</a:t>
            </a:r>
            <a:r>
              <a:rPr lang="cs-CZ" sz="1400" dirty="0" smtClean="0">
                <a:latin typeface="Calibri" pitchFamily="34" charset="0"/>
              </a:rPr>
              <a:t> </a:t>
            </a:r>
            <a:r>
              <a:rPr lang="cs-CZ" sz="1400" dirty="0" err="1" smtClean="0">
                <a:latin typeface="Calibri" pitchFamily="34" charset="0"/>
              </a:rPr>
              <a:t>Foundation</a:t>
            </a:r>
            <a:r>
              <a:rPr lang="cs-CZ" sz="1400" dirty="0" smtClean="0"/>
              <a:t>, </a:t>
            </a:r>
            <a:r>
              <a:rPr lang="cs-CZ" sz="1400" dirty="0" smtClean="0">
                <a:latin typeface="Calibri" pitchFamily="34" charset="0"/>
              </a:rPr>
              <a:t>5. 1. 2011 [cit. 2012-11-28]. Dostupné z: </a:t>
            </a:r>
            <a:r>
              <a:rPr lang="cs-CZ" sz="1400" dirty="0" smtClean="0">
                <a:latin typeface="Calibri" pitchFamily="34" charset="0"/>
                <a:hlinkClick r:id="rId7"/>
              </a:rPr>
              <a:t>http://es.</a:t>
            </a:r>
            <a:r>
              <a:rPr lang="cs-CZ" sz="1400" dirty="0" err="1" smtClean="0">
                <a:latin typeface="Calibri" pitchFamily="34" charset="0"/>
                <a:hlinkClick r:id="rId7"/>
              </a:rPr>
              <a:t>wikipedia.org</a:t>
            </a:r>
            <a:r>
              <a:rPr lang="cs-CZ" sz="1400" dirty="0" smtClean="0">
                <a:latin typeface="Calibri" pitchFamily="34" charset="0"/>
                <a:hlinkClick r:id="rId7"/>
              </a:rPr>
              <a:t>/</a:t>
            </a:r>
            <a:r>
              <a:rPr lang="cs-CZ" sz="1400" dirty="0" err="1" smtClean="0">
                <a:latin typeface="Calibri" pitchFamily="34" charset="0"/>
                <a:hlinkClick r:id="rId7"/>
              </a:rPr>
              <a:t>wiki</a:t>
            </a:r>
            <a:r>
              <a:rPr lang="cs-CZ" sz="1400" dirty="0" smtClean="0">
                <a:latin typeface="Calibri" pitchFamily="34" charset="0"/>
                <a:hlinkClick r:id="rId7"/>
              </a:rPr>
              <a:t>/</a:t>
            </a:r>
            <a:r>
              <a:rPr lang="cs-CZ" sz="1400" dirty="0" err="1" smtClean="0">
                <a:latin typeface="Calibri" pitchFamily="34" charset="0"/>
                <a:hlinkClick r:id="rId7"/>
              </a:rPr>
              <a:t>Archivo</a:t>
            </a:r>
            <a:r>
              <a:rPr lang="cs-CZ" sz="1400" dirty="0" smtClean="0">
                <a:latin typeface="Calibri" pitchFamily="34" charset="0"/>
                <a:hlinkClick r:id="rId7"/>
              </a:rPr>
              <a:t>:</a:t>
            </a:r>
            <a:r>
              <a:rPr lang="cs-CZ" sz="1400" dirty="0" err="1" smtClean="0">
                <a:latin typeface="Calibri" pitchFamily="34" charset="0"/>
                <a:hlinkClick r:id="rId7"/>
              </a:rPr>
              <a:t>Southern</a:t>
            </a:r>
            <a:r>
              <a:rPr lang="cs-CZ" sz="1400" dirty="0" smtClean="0">
                <a:latin typeface="Calibri" pitchFamily="34" charset="0"/>
                <a:hlinkClick r:id="rId7"/>
              </a:rPr>
              <a:t>_</a:t>
            </a:r>
            <a:r>
              <a:rPr lang="cs-CZ" sz="1400" dirty="0" err="1" smtClean="0">
                <a:latin typeface="Calibri" pitchFamily="34" charset="0"/>
                <a:hlinkClick r:id="rId7"/>
              </a:rPr>
              <a:t>Europe</a:t>
            </a:r>
            <a:r>
              <a:rPr lang="cs-CZ" sz="1400" dirty="0" smtClean="0">
                <a:latin typeface="Calibri" pitchFamily="34" charset="0"/>
                <a:hlinkClick r:id="rId7"/>
              </a:rPr>
              <a:t>_(Robinson_</a:t>
            </a:r>
            <a:r>
              <a:rPr lang="cs-CZ" sz="1400" dirty="0" err="1" smtClean="0">
                <a:latin typeface="Calibri" pitchFamily="34" charset="0"/>
                <a:hlinkClick r:id="rId7"/>
              </a:rPr>
              <a:t>projection</a:t>
            </a:r>
            <a:r>
              <a:rPr lang="cs-CZ" sz="1400" dirty="0" smtClean="0">
                <a:latin typeface="Calibri" pitchFamily="34" charset="0"/>
                <a:hlinkClick r:id="rId7"/>
              </a:rPr>
              <a:t>).</a:t>
            </a:r>
            <a:r>
              <a:rPr lang="cs-CZ" sz="1400" dirty="0" err="1" smtClean="0">
                <a:latin typeface="Calibri" pitchFamily="34" charset="0"/>
                <a:hlinkClick r:id="rId7"/>
              </a:rPr>
              <a:t>png</a:t>
            </a:r>
            <a:endParaRPr lang="cs-CZ" sz="1400" dirty="0" smtClean="0">
              <a:latin typeface="Calibri" pitchFamily="34" charset="0"/>
            </a:endParaRPr>
          </a:p>
          <a:p>
            <a:r>
              <a:rPr lang="cs-CZ" sz="1400" dirty="0" smtClean="0">
                <a:latin typeface="Calibri" pitchFamily="34" charset="0"/>
              </a:rPr>
              <a:t>Obrázek č. 7: </a:t>
            </a:r>
            <a:r>
              <a:rPr lang="cs-CZ" sz="1400" dirty="0" err="1" smtClean="0">
                <a:latin typeface="Calibri" pitchFamily="34" charset="0"/>
              </a:rPr>
              <a:t>South</a:t>
            </a:r>
            <a:r>
              <a:rPr lang="cs-CZ" sz="1400" dirty="0" smtClean="0">
                <a:latin typeface="Calibri" pitchFamily="34" charset="0"/>
              </a:rPr>
              <a:t> </a:t>
            </a:r>
            <a:r>
              <a:rPr lang="cs-CZ" sz="1400" dirty="0" err="1" smtClean="0">
                <a:latin typeface="Calibri" pitchFamily="34" charset="0"/>
              </a:rPr>
              <a:t>Asia</a:t>
            </a:r>
            <a:r>
              <a:rPr lang="cs-CZ" sz="1400" dirty="0" smtClean="0">
                <a:latin typeface="Calibri" pitchFamily="34" charset="0"/>
              </a:rPr>
              <a:t> (</a:t>
            </a:r>
            <a:r>
              <a:rPr lang="cs-CZ" sz="1400" dirty="0" err="1" smtClean="0">
                <a:latin typeface="Calibri" pitchFamily="34" charset="0"/>
              </a:rPr>
              <a:t>ed</a:t>
            </a:r>
            <a:r>
              <a:rPr lang="cs-CZ" sz="1400" dirty="0" smtClean="0">
                <a:latin typeface="Calibri" pitchFamily="34" charset="0"/>
              </a:rPr>
              <a:t>).PNG. In: </a:t>
            </a:r>
            <a:r>
              <a:rPr lang="cs-CZ" sz="1400" i="1" dirty="0" err="1" smtClean="0">
                <a:latin typeface="Calibri" pitchFamily="34" charset="0"/>
              </a:rPr>
              <a:t>Wikipedia</a:t>
            </a:r>
            <a:r>
              <a:rPr lang="cs-CZ" sz="1400" dirty="0" smtClean="0">
                <a:latin typeface="Calibri" pitchFamily="34" charset="0"/>
              </a:rPr>
              <a:t>: </a:t>
            </a:r>
            <a:r>
              <a:rPr lang="cs-CZ" sz="1400" i="1" dirty="0" err="1" smtClean="0">
                <a:latin typeface="Calibri" pitchFamily="34" charset="0"/>
              </a:rPr>
              <a:t>the</a:t>
            </a:r>
            <a:r>
              <a:rPr lang="cs-CZ" sz="1400" i="1" dirty="0" smtClean="0">
                <a:latin typeface="Calibri" pitchFamily="34" charset="0"/>
              </a:rPr>
              <a:t> free </a:t>
            </a:r>
            <a:r>
              <a:rPr lang="cs-CZ" sz="1400" i="1" dirty="0" err="1" smtClean="0">
                <a:latin typeface="Calibri" pitchFamily="34" charset="0"/>
              </a:rPr>
              <a:t>encyclopedia</a:t>
            </a:r>
            <a:r>
              <a:rPr lang="cs-CZ" sz="1400" dirty="0" smtClean="0">
                <a:latin typeface="Calibri" pitchFamily="34" charset="0"/>
              </a:rPr>
              <a:t> [online]. San </a:t>
            </a:r>
            <a:r>
              <a:rPr lang="cs-CZ" sz="1400" dirty="0" err="1" smtClean="0">
                <a:latin typeface="Calibri" pitchFamily="34" charset="0"/>
              </a:rPr>
              <a:t>Francisco</a:t>
            </a:r>
            <a:r>
              <a:rPr lang="cs-CZ" sz="1400" dirty="0" smtClean="0">
                <a:latin typeface="Calibri" pitchFamily="34" charset="0"/>
              </a:rPr>
              <a:t> (CA): </a:t>
            </a:r>
            <a:r>
              <a:rPr lang="cs-CZ" sz="1400" dirty="0" err="1" smtClean="0">
                <a:latin typeface="Calibri" pitchFamily="34" charset="0"/>
              </a:rPr>
              <a:t>Wikimedia</a:t>
            </a:r>
            <a:r>
              <a:rPr lang="cs-CZ" sz="1400" dirty="0" smtClean="0">
                <a:latin typeface="Calibri" pitchFamily="34" charset="0"/>
              </a:rPr>
              <a:t> </a:t>
            </a:r>
            <a:r>
              <a:rPr lang="cs-CZ" sz="1400" dirty="0" err="1" smtClean="0">
                <a:latin typeface="Calibri" pitchFamily="34" charset="0"/>
              </a:rPr>
              <a:t>Foundation</a:t>
            </a:r>
            <a:r>
              <a:rPr lang="cs-CZ" sz="1400" dirty="0" smtClean="0"/>
              <a:t>, </a:t>
            </a:r>
            <a:r>
              <a:rPr lang="cs-CZ" sz="1400" dirty="0" smtClean="0">
                <a:latin typeface="Calibri" pitchFamily="34" charset="0"/>
              </a:rPr>
              <a:t>20. 12. 2006 [cit. 2012-11-28]. Dostupné z: </a:t>
            </a:r>
            <a:r>
              <a:rPr lang="cs-CZ" sz="1400" dirty="0" smtClean="0">
                <a:latin typeface="Calibri" pitchFamily="34" charset="0"/>
                <a:hlinkClick r:id="rId8"/>
              </a:rPr>
              <a:t>http://en.wikipedia.org/wiki/File:South_Asia_(ed).PNG</a:t>
            </a:r>
            <a:endParaRPr lang="cs-CZ" sz="1400" dirty="0" smtClean="0">
              <a:latin typeface="Calibri" pitchFamily="34" charset="0"/>
            </a:endParaRPr>
          </a:p>
          <a:p>
            <a:r>
              <a:rPr lang="cs-CZ" sz="1400" dirty="0" smtClean="0">
                <a:latin typeface="Calibri" pitchFamily="34" charset="0"/>
              </a:rPr>
              <a:t>Obrázek č. 8: </a:t>
            </a:r>
            <a:r>
              <a:rPr lang="en-US" sz="1400" dirty="0" smtClean="0">
                <a:latin typeface="Calibri" pitchFamily="34" charset="0"/>
              </a:rPr>
              <a:t>Southeast Asia (orthographic projection).</a:t>
            </a:r>
            <a:r>
              <a:rPr lang="en-US" sz="1400" dirty="0" err="1" smtClean="0">
                <a:latin typeface="Calibri" pitchFamily="34" charset="0"/>
              </a:rPr>
              <a:t>svg</a:t>
            </a:r>
            <a:r>
              <a:rPr lang="cs-CZ" sz="1400" dirty="0" smtClean="0">
                <a:latin typeface="Calibri" pitchFamily="34" charset="0"/>
              </a:rPr>
              <a:t>. In: </a:t>
            </a:r>
            <a:r>
              <a:rPr lang="cs-CZ" sz="1400" i="1" dirty="0" err="1" smtClean="0">
                <a:latin typeface="Calibri" pitchFamily="34" charset="0"/>
              </a:rPr>
              <a:t>Wikipedia</a:t>
            </a:r>
            <a:r>
              <a:rPr lang="cs-CZ" sz="1400" dirty="0" smtClean="0">
                <a:latin typeface="Calibri" pitchFamily="34" charset="0"/>
              </a:rPr>
              <a:t>: </a:t>
            </a:r>
            <a:r>
              <a:rPr lang="cs-CZ" sz="1400" i="1" dirty="0" err="1" smtClean="0">
                <a:latin typeface="Calibri" pitchFamily="34" charset="0"/>
              </a:rPr>
              <a:t>the</a:t>
            </a:r>
            <a:r>
              <a:rPr lang="cs-CZ" sz="1400" i="1" dirty="0" smtClean="0">
                <a:latin typeface="Calibri" pitchFamily="34" charset="0"/>
              </a:rPr>
              <a:t> free </a:t>
            </a:r>
            <a:r>
              <a:rPr lang="cs-CZ" sz="1400" i="1" dirty="0" err="1" smtClean="0">
                <a:latin typeface="Calibri" pitchFamily="34" charset="0"/>
              </a:rPr>
              <a:t>encyclopedia</a:t>
            </a:r>
            <a:r>
              <a:rPr lang="cs-CZ" sz="1400" dirty="0" smtClean="0">
                <a:latin typeface="Calibri" pitchFamily="34" charset="0"/>
              </a:rPr>
              <a:t> [online]. San </a:t>
            </a:r>
            <a:r>
              <a:rPr lang="cs-CZ" sz="1400" dirty="0" err="1" smtClean="0">
                <a:latin typeface="Calibri" pitchFamily="34" charset="0"/>
              </a:rPr>
              <a:t>Francisco</a:t>
            </a:r>
            <a:r>
              <a:rPr lang="cs-CZ" sz="1400" dirty="0" smtClean="0">
                <a:latin typeface="Calibri" pitchFamily="34" charset="0"/>
              </a:rPr>
              <a:t> (CA): </a:t>
            </a:r>
            <a:r>
              <a:rPr lang="cs-CZ" sz="1400" dirty="0" err="1" smtClean="0">
                <a:latin typeface="Calibri" pitchFamily="34" charset="0"/>
              </a:rPr>
              <a:t>Wikimedia</a:t>
            </a:r>
            <a:r>
              <a:rPr lang="cs-CZ" sz="1400" dirty="0" smtClean="0">
                <a:latin typeface="Calibri" pitchFamily="34" charset="0"/>
              </a:rPr>
              <a:t> </a:t>
            </a:r>
            <a:r>
              <a:rPr lang="cs-CZ" sz="1400" dirty="0" err="1" smtClean="0">
                <a:latin typeface="Calibri" pitchFamily="34" charset="0"/>
              </a:rPr>
              <a:t>Foundation</a:t>
            </a:r>
            <a:r>
              <a:rPr lang="cs-CZ" sz="1400" dirty="0" smtClean="0"/>
              <a:t>, </a:t>
            </a:r>
            <a:r>
              <a:rPr lang="cs-CZ" sz="1400" dirty="0" smtClean="0">
                <a:latin typeface="Calibri" pitchFamily="34" charset="0"/>
              </a:rPr>
              <a:t>30. 6. 2010 [cit. 2012-11-28]. Dostupné z: </a:t>
            </a:r>
            <a:r>
              <a:rPr lang="cs-CZ" sz="1400" dirty="0" smtClean="0">
                <a:latin typeface="Calibri" pitchFamily="34" charset="0"/>
                <a:hlinkClick r:id="rId9"/>
              </a:rPr>
              <a:t>http://en.wikipedia.org/wiki/File:Southeast_Asia_(orthographic_projection).svg</a:t>
            </a:r>
            <a:endParaRPr lang="cs-CZ" sz="1400" dirty="0" smtClean="0">
              <a:latin typeface="Calibri" pitchFamily="34" charset="0"/>
            </a:endParaRPr>
          </a:p>
          <a:p>
            <a:r>
              <a:rPr lang="cs-CZ" sz="1400" dirty="0" smtClean="0">
                <a:latin typeface="Calibri" pitchFamily="34" charset="0"/>
              </a:rPr>
              <a:t>Obrázek č. 9: </a:t>
            </a:r>
            <a:r>
              <a:rPr lang="cs-CZ" sz="1400" dirty="0" err="1" smtClean="0">
                <a:latin typeface="Calibri" pitchFamily="34" charset="0"/>
              </a:rPr>
              <a:t>Northern</a:t>
            </a:r>
            <a:r>
              <a:rPr lang="cs-CZ" sz="1400" dirty="0" smtClean="0">
                <a:latin typeface="Calibri" pitchFamily="34" charset="0"/>
              </a:rPr>
              <a:t>-</a:t>
            </a:r>
            <a:r>
              <a:rPr lang="cs-CZ" sz="1400" dirty="0" err="1" smtClean="0">
                <a:latin typeface="Calibri" pitchFamily="34" charset="0"/>
              </a:rPr>
              <a:t>Europe</a:t>
            </a:r>
            <a:r>
              <a:rPr lang="cs-CZ" sz="1400" dirty="0" smtClean="0">
                <a:latin typeface="Calibri" pitchFamily="34" charset="0"/>
              </a:rPr>
              <a:t>-map.</a:t>
            </a:r>
            <a:r>
              <a:rPr lang="cs-CZ" sz="1400" dirty="0" err="1" smtClean="0">
                <a:latin typeface="Calibri" pitchFamily="34" charset="0"/>
              </a:rPr>
              <a:t>svg</a:t>
            </a:r>
            <a:r>
              <a:rPr lang="cs-CZ" sz="1400" dirty="0" smtClean="0">
                <a:latin typeface="Calibri" pitchFamily="34" charset="0"/>
              </a:rPr>
              <a:t>. In: </a:t>
            </a:r>
            <a:r>
              <a:rPr lang="cs-CZ" sz="1400" i="1" dirty="0" err="1" smtClean="0">
                <a:latin typeface="Calibri" pitchFamily="34" charset="0"/>
              </a:rPr>
              <a:t>Wikipedia</a:t>
            </a:r>
            <a:r>
              <a:rPr lang="cs-CZ" sz="1400" dirty="0" smtClean="0">
                <a:latin typeface="Calibri" pitchFamily="34" charset="0"/>
              </a:rPr>
              <a:t>: </a:t>
            </a:r>
            <a:r>
              <a:rPr lang="cs-CZ" sz="1400" i="1" dirty="0" err="1" smtClean="0">
                <a:latin typeface="Calibri" pitchFamily="34" charset="0"/>
              </a:rPr>
              <a:t>the</a:t>
            </a:r>
            <a:r>
              <a:rPr lang="cs-CZ" sz="1400" i="1" dirty="0" smtClean="0">
                <a:latin typeface="Calibri" pitchFamily="34" charset="0"/>
              </a:rPr>
              <a:t> free </a:t>
            </a:r>
            <a:r>
              <a:rPr lang="cs-CZ" sz="1400" i="1" dirty="0" err="1" smtClean="0">
                <a:latin typeface="Calibri" pitchFamily="34" charset="0"/>
              </a:rPr>
              <a:t>encyclopedia</a:t>
            </a:r>
            <a:r>
              <a:rPr lang="cs-CZ" sz="1400" dirty="0" smtClean="0">
                <a:latin typeface="Calibri" pitchFamily="34" charset="0"/>
              </a:rPr>
              <a:t> [online]. San </a:t>
            </a:r>
            <a:r>
              <a:rPr lang="cs-CZ" sz="1400" dirty="0" err="1" smtClean="0">
                <a:latin typeface="Calibri" pitchFamily="34" charset="0"/>
              </a:rPr>
              <a:t>Francisco</a:t>
            </a:r>
            <a:r>
              <a:rPr lang="cs-CZ" sz="1400" dirty="0" smtClean="0">
                <a:latin typeface="Calibri" pitchFamily="34" charset="0"/>
              </a:rPr>
              <a:t> (CA): </a:t>
            </a:r>
            <a:r>
              <a:rPr lang="cs-CZ" sz="1400" dirty="0" err="1" smtClean="0">
                <a:latin typeface="Calibri" pitchFamily="34" charset="0"/>
              </a:rPr>
              <a:t>Wikimedia</a:t>
            </a:r>
            <a:r>
              <a:rPr lang="cs-CZ" sz="1400" dirty="0" smtClean="0">
                <a:latin typeface="Calibri" pitchFamily="34" charset="0"/>
              </a:rPr>
              <a:t> </a:t>
            </a:r>
            <a:r>
              <a:rPr lang="cs-CZ" sz="1400" dirty="0" err="1" smtClean="0">
                <a:latin typeface="Calibri" pitchFamily="34" charset="0"/>
              </a:rPr>
              <a:t>Foundation</a:t>
            </a:r>
            <a:r>
              <a:rPr lang="cs-CZ" sz="1400" dirty="0" smtClean="0"/>
              <a:t>, </a:t>
            </a:r>
            <a:r>
              <a:rPr lang="cs-CZ" sz="1400" dirty="0" smtClean="0">
                <a:latin typeface="Calibri" pitchFamily="34" charset="0"/>
              </a:rPr>
              <a:t>6. 8. 2007 [cit. 2012-11-28]. Dostupné z: </a:t>
            </a:r>
            <a:r>
              <a:rPr lang="cs-CZ" sz="1400" dirty="0" smtClean="0">
                <a:latin typeface="Calibri" pitchFamily="34" charset="0"/>
                <a:hlinkClick r:id="rId2"/>
              </a:rPr>
              <a:t>http://cs.wikipedia.org/wiki/Soubor:Northern-Europe-map.svg</a:t>
            </a:r>
            <a:endParaRPr lang="cs-CZ" sz="1400" dirty="0" smtClean="0">
              <a:latin typeface="Calibri" pitchFamily="34" charset="0"/>
            </a:endParaRPr>
          </a:p>
          <a:p>
            <a:r>
              <a:rPr lang="cs-CZ" sz="1400" dirty="0" smtClean="0">
                <a:latin typeface="Calibri" pitchFamily="34" charset="0"/>
              </a:rPr>
              <a:t>Obrázek č. 10: </a:t>
            </a:r>
            <a:r>
              <a:rPr lang="en-US" sz="1400" dirty="0" smtClean="0">
                <a:latin typeface="Calibri" pitchFamily="34" charset="0"/>
              </a:rPr>
              <a:t>North Asia (orthographic projection).</a:t>
            </a:r>
            <a:r>
              <a:rPr lang="en-US" sz="1400" dirty="0" err="1" smtClean="0">
                <a:latin typeface="Calibri" pitchFamily="34" charset="0"/>
              </a:rPr>
              <a:t>svg</a:t>
            </a:r>
            <a:r>
              <a:rPr lang="cs-CZ" sz="1400" dirty="0" smtClean="0">
                <a:latin typeface="Calibri" pitchFamily="34" charset="0"/>
              </a:rPr>
              <a:t>. In: </a:t>
            </a:r>
            <a:r>
              <a:rPr lang="cs-CZ" sz="1400" i="1" dirty="0" err="1" smtClean="0">
                <a:latin typeface="Calibri" pitchFamily="34" charset="0"/>
              </a:rPr>
              <a:t>Wikipedia</a:t>
            </a:r>
            <a:r>
              <a:rPr lang="cs-CZ" sz="1400" dirty="0" smtClean="0">
                <a:latin typeface="Calibri" pitchFamily="34" charset="0"/>
              </a:rPr>
              <a:t>: </a:t>
            </a:r>
            <a:r>
              <a:rPr lang="cs-CZ" sz="1400" i="1" dirty="0" err="1" smtClean="0">
                <a:latin typeface="Calibri" pitchFamily="34" charset="0"/>
              </a:rPr>
              <a:t>the</a:t>
            </a:r>
            <a:r>
              <a:rPr lang="cs-CZ" sz="1400" i="1" dirty="0" smtClean="0">
                <a:latin typeface="Calibri" pitchFamily="34" charset="0"/>
              </a:rPr>
              <a:t> free </a:t>
            </a:r>
            <a:r>
              <a:rPr lang="cs-CZ" sz="1400" i="1" dirty="0" err="1" smtClean="0">
                <a:latin typeface="Calibri" pitchFamily="34" charset="0"/>
              </a:rPr>
              <a:t>encyclopedia</a:t>
            </a:r>
            <a:r>
              <a:rPr lang="cs-CZ" sz="1400" dirty="0" smtClean="0">
                <a:latin typeface="Calibri" pitchFamily="34" charset="0"/>
              </a:rPr>
              <a:t> [online]. San </a:t>
            </a:r>
            <a:r>
              <a:rPr lang="cs-CZ" sz="1400" dirty="0" err="1" smtClean="0">
                <a:latin typeface="Calibri" pitchFamily="34" charset="0"/>
              </a:rPr>
              <a:t>Francisco</a:t>
            </a:r>
            <a:r>
              <a:rPr lang="cs-CZ" sz="1400" dirty="0" smtClean="0">
                <a:latin typeface="Calibri" pitchFamily="34" charset="0"/>
              </a:rPr>
              <a:t> (CA): </a:t>
            </a:r>
            <a:r>
              <a:rPr lang="cs-CZ" sz="1400" dirty="0" err="1" smtClean="0">
                <a:latin typeface="Calibri" pitchFamily="34" charset="0"/>
              </a:rPr>
              <a:t>Wikimedia</a:t>
            </a:r>
            <a:r>
              <a:rPr lang="cs-CZ" sz="1400" dirty="0" smtClean="0">
                <a:latin typeface="Calibri" pitchFamily="34" charset="0"/>
              </a:rPr>
              <a:t> </a:t>
            </a:r>
            <a:r>
              <a:rPr lang="cs-CZ" sz="1400" dirty="0" err="1" smtClean="0">
                <a:latin typeface="Calibri" pitchFamily="34" charset="0"/>
              </a:rPr>
              <a:t>Foundation</a:t>
            </a:r>
            <a:r>
              <a:rPr lang="cs-CZ" sz="1400" dirty="0" smtClean="0"/>
              <a:t>, </a:t>
            </a:r>
            <a:r>
              <a:rPr lang="cs-CZ" sz="1400" dirty="0" smtClean="0">
                <a:latin typeface="Calibri" pitchFamily="34" charset="0"/>
              </a:rPr>
              <a:t>30. 11. 2009 [cit. 2012-11-28]. Dostupné z: </a:t>
            </a:r>
            <a:r>
              <a:rPr lang="cs-CZ" sz="1400" dirty="0" smtClean="0">
                <a:latin typeface="Calibri" pitchFamily="34" charset="0"/>
                <a:hlinkClick r:id="rId10"/>
              </a:rPr>
              <a:t>http://cs.wikipedia.org/wiki/Soubor:North_Asia_(orthographic_projection).svg</a:t>
            </a:r>
            <a:endParaRPr lang="cs-CZ" sz="1400" dirty="0" smtClean="0">
              <a:latin typeface="Calibri" pitchFamily="34" charset="0"/>
            </a:endParaRPr>
          </a:p>
          <a:p>
            <a:r>
              <a:rPr lang="cs-CZ" sz="1400" dirty="0">
                <a:latin typeface="Calibri" pitchFamily="34" charset="0"/>
              </a:rPr>
              <a:t>Text je dílem autora</a:t>
            </a:r>
            <a:r>
              <a:rPr lang="cs-CZ" sz="1400" dirty="0">
                <a:solidFill>
                  <a:schemeClr val="tx2">
                    <a:lumMod val="75000"/>
                  </a:schemeClr>
                </a:solidFill>
                <a:latin typeface="Calibri" pitchFamily="34" charset="0"/>
              </a:rPr>
              <a:t>.</a:t>
            </a:r>
          </a:p>
          <a:p>
            <a:endParaRPr lang="cs-CZ" sz="1400" u="sng" dirty="0">
              <a:solidFill>
                <a:schemeClr val="tx2">
                  <a:lumMod val="75000"/>
                </a:schemeClr>
              </a:solidFill>
              <a:latin typeface="Calibri" pitchFamily="34" charset="0"/>
            </a:endParaRPr>
          </a:p>
          <a:p>
            <a:endParaRPr lang="cs-CZ" sz="1400" dirty="0" smtClean="0">
              <a:latin typeface="Calibri" pitchFamily="34" charset="0"/>
            </a:endParaRPr>
          </a:p>
          <a:p>
            <a:r>
              <a:rPr lang="cs-CZ" sz="1400" dirty="0" smtClean="0">
                <a:latin typeface="Calibri" pitchFamily="34" charset="0"/>
              </a:rPr>
              <a:t>28.11.2012</a:t>
            </a:r>
          </a:p>
          <a:p>
            <a:endParaRPr lang="cs-CZ" sz="1400" dirty="0" smtClean="0">
              <a:latin typeface="Calibri" pitchFamily="34" charset="0"/>
            </a:endParaRPr>
          </a:p>
          <a:p>
            <a:endParaRPr lang="cs-CZ" sz="1400" dirty="0" smtClean="0">
              <a:latin typeface="Calibri" pitchFamily="34" charset="0"/>
            </a:endParaRPr>
          </a:p>
          <a:p>
            <a:endParaRPr lang="cs-CZ" sz="1400" dirty="0" smtClean="0">
              <a:latin typeface="Calibri" pitchFamily="34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139</TotalTime>
  <Words>915</Words>
  <Application>Microsoft Office PowerPoint</Application>
  <PresentationFormat>Předvádění na obrazovce (4:3)</PresentationFormat>
  <Paragraphs>87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Tok</vt:lpstr>
      <vt:lpstr>NÁZEV ŠKOLY:ZŠ Dolní Benešov, příspěvková organizace AUTOR: Mgr. Hana Maulerová NÁZEV: VY_32_INOVACE_16_ ZEMĚPIS 7. ROČNÍK TÉMA: Eurasie- podnebí a vodstvo ČÍSLO PROJEKTU: CZ.1.07/1.4.00/21.1262</vt:lpstr>
      <vt:lpstr>Anotace</vt:lpstr>
      <vt:lpstr>Podnebí</vt:lpstr>
      <vt:lpstr>západní a severozápadní Evropa</vt:lpstr>
      <vt:lpstr>Střední a východní Evropa</vt:lpstr>
      <vt:lpstr>Asie</vt:lpstr>
      <vt:lpstr>Asie</vt:lpstr>
      <vt:lpstr>Monzuny</vt:lpstr>
      <vt:lpstr>Jižní Eurasie</vt:lpstr>
      <vt:lpstr>Snímek 10</vt:lpstr>
      <vt:lpstr>Nejsevernější oblast Eurasie</vt:lpstr>
      <vt:lpstr>Vodstvo</vt:lpstr>
      <vt:lpstr>Otázky a doplňovačky</vt:lpstr>
      <vt:lpstr>Odpovědi</vt:lpstr>
      <vt:lpstr>Použitá literatura a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ŠKOLY:ZŠ Dolní Benešov, příspěvková organizace AUTOR: Mgr. Hana Maulerová NÁZEV: VY_32_INOVACE_08_ ZEMĚPIS 7. ROČNÍK TÉMA: Eurasie- podnebí a vodstvo ČÍSLO PROJEKTU: CZ.1.07/1.4.00/21.1262</dc:title>
  <dc:creator>Richard</dc:creator>
  <cp:lastModifiedBy>Dum</cp:lastModifiedBy>
  <cp:revision>21</cp:revision>
  <dcterms:created xsi:type="dcterms:W3CDTF">2012-11-28T07:26:20Z</dcterms:created>
  <dcterms:modified xsi:type="dcterms:W3CDTF">2013-02-16T15:02:04Z</dcterms:modified>
</cp:coreProperties>
</file>