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7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B4FD5A5-6FB4-42A1-BE97-AFA111DB3EF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321421-AD68-4675-A36F-20A0104F3B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il_well.jpg" TargetMode="External"/><Relationship Id="rId2" Type="http://schemas.openxmlformats.org/officeDocument/2006/relationships/hyperlink" Target="http://commons.wikimedia.org/w/index.php?title=File:EU27-2010_EFTA_and_Eastern_Partnership.svg&amp;page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East_Asian_Tiger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340768"/>
            <a:ext cx="8458200" cy="2307704"/>
          </a:xfrm>
        </p:spPr>
        <p:txBody>
          <a:bodyPr/>
          <a:lstStyle/>
          <a:p>
            <a:r>
              <a:rPr lang="cs-CZ" b="1" dirty="0" smtClean="0">
                <a:latin typeface="Calibri" pitchFamily="34" charset="0"/>
              </a:rPr>
              <a:t>NÁZEV ŠKOLY:ZŠ Dolní Benešov, příspěvková organizace</a:t>
            </a:r>
            <a:br>
              <a:rPr lang="cs-CZ" b="1" dirty="0" smtClean="0">
                <a:latin typeface="Calibri" pitchFamily="34" charset="0"/>
              </a:rPr>
            </a:br>
            <a:r>
              <a:rPr lang="cs-CZ" b="1" dirty="0" smtClean="0">
                <a:latin typeface="Calibri" pitchFamily="34" charset="0"/>
              </a:rPr>
              <a:t>AUTOR: Mgr. Hana Maulerová</a:t>
            </a:r>
            <a:br>
              <a:rPr lang="cs-CZ" b="1" dirty="0" smtClean="0">
                <a:latin typeface="Calibri" pitchFamily="34" charset="0"/>
              </a:rPr>
            </a:br>
            <a:r>
              <a:rPr lang="cs-CZ" b="1" dirty="0" smtClean="0">
                <a:latin typeface="Calibri" pitchFamily="34" charset="0"/>
              </a:rPr>
              <a:t>NÁZEV: VY_32_INOVACE_17_ ZEMĚPIS 7. ROČNÍK</a:t>
            </a:r>
            <a:br>
              <a:rPr lang="cs-CZ" b="1" dirty="0" smtClean="0">
                <a:latin typeface="Calibri" pitchFamily="34" charset="0"/>
              </a:rPr>
            </a:br>
            <a:r>
              <a:rPr lang="cs-CZ" b="1" dirty="0" smtClean="0">
                <a:latin typeface="Calibri" pitchFamily="34" charset="0"/>
              </a:rPr>
              <a:t>TÉMA: Eurasie- hospodářství</a:t>
            </a:r>
            <a:br>
              <a:rPr lang="cs-CZ" b="1" dirty="0" smtClean="0">
                <a:latin typeface="Calibri" pitchFamily="34" charset="0"/>
              </a:rPr>
            </a:br>
            <a:r>
              <a:rPr lang="cs-CZ" b="1" dirty="0" smtClean="0">
                <a:latin typeface="Calibri" pitchFamily="34" charset="0"/>
              </a:rPr>
              <a:t>ČÍSLO PROJEKTU: CZ.1.07/1.4.00/21.1262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4077072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seznámí s hospodářstvím v Evropě </a:t>
            </a:r>
            <a:r>
              <a:rPr lang="cs-CZ" dirty="0" smtClean="0"/>
              <a:t>  a </a:t>
            </a:r>
            <a:r>
              <a:rPr lang="cs-CZ" dirty="0" smtClean="0"/>
              <a:t>v Asii</a:t>
            </a:r>
          </a:p>
          <a:p>
            <a:r>
              <a:rPr lang="cs-CZ" dirty="0" smtClean="0"/>
              <a:t>Dozví se o nově industrializovaných zemích Asie</a:t>
            </a:r>
          </a:p>
          <a:p>
            <a:r>
              <a:rPr lang="cs-CZ" dirty="0" smtClean="0"/>
              <a:t> slabě rozvinuté země Asie</a:t>
            </a:r>
          </a:p>
          <a:p>
            <a:r>
              <a:rPr lang="cs-CZ" dirty="0" smtClean="0"/>
              <a:t>Čína a Rusko</a:t>
            </a:r>
          </a:p>
          <a:p>
            <a:r>
              <a:rPr lang="cs-CZ" dirty="0" smtClean="0"/>
              <a:t>Otázky a odpovědi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Hospodářství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evropskými státy jsou obrovské rozdíly v hospodářské úrovni</a:t>
            </a:r>
          </a:p>
          <a:p>
            <a:r>
              <a:rPr lang="cs-CZ" dirty="0" smtClean="0"/>
              <a:t>Většina států je hospodářsky vyspělá</a:t>
            </a:r>
          </a:p>
          <a:p>
            <a:r>
              <a:rPr lang="cs-CZ" dirty="0" smtClean="0"/>
              <a:t>Převažují zde služby a průmysl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Evropský hospodářský prostor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5733256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1</a:t>
            </a:r>
            <a:endParaRPr lang="cs-CZ" sz="1400" dirty="0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556792"/>
            <a:ext cx="591856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Hospodářství v </a:t>
            </a:r>
            <a:r>
              <a:rPr lang="cs-CZ" dirty="0" err="1" smtClean="0"/>
              <a:t>asii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Většina zemí se řadí k slabě a středně vyspělým zemím s převahou zemědělství</a:t>
            </a:r>
          </a:p>
          <a:p>
            <a:r>
              <a:rPr lang="cs-CZ" dirty="0" smtClean="0"/>
              <a:t>Mezi vyspělé státy Asie se řadí Japonsko („velký tygr), Singapur a Izrael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Nově industrializované země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v Asii se začíná rozmáhat průmysl</a:t>
            </a:r>
          </a:p>
          <a:p>
            <a:r>
              <a:rPr lang="cs-CZ" dirty="0" smtClean="0"/>
              <a:t>K zprůmyslněným zemím patří Korejská republika, Tchaj-wan, Singapur a také Hongkong		díky rychlému rozvoji se jim říká „malí tygři“</a:t>
            </a:r>
          </a:p>
          <a:p>
            <a:r>
              <a:rPr lang="cs-CZ" dirty="0" smtClean="0"/>
              <a:t>Dnes tyto země patří k vyspělým státům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915816" y="3284984"/>
            <a:ext cx="762384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Asijští tygří 1. vlny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12776"/>
            <a:ext cx="5328592" cy="4779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732240" y="5877272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3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Slabě rozvinuté země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/>
          <a:lstStyle/>
          <a:p>
            <a:r>
              <a:rPr lang="cs-CZ" dirty="0" smtClean="0"/>
              <a:t>Nejhorší situace v zemích s vysokým počtem </a:t>
            </a:r>
            <a:r>
              <a:rPr lang="cs-CZ" dirty="0" smtClean="0"/>
              <a:t>obyvatel - </a:t>
            </a:r>
            <a:r>
              <a:rPr lang="cs-CZ" dirty="0" smtClean="0"/>
              <a:t>Indie, Bangladéš, Pákistán,…</a:t>
            </a:r>
          </a:p>
          <a:p>
            <a:r>
              <a:rPr lang="cs-CZ" dirty="0" smtClean="0"/>
              <a:t>Lepší situace je v zemích, které disponují </a:t>
            </a:r>
            <a:r>
              <a:rPr lang="cs-CZ" dirty="0" smtClean="0"/>
              <a:t>            na </a:t>
            </a:r>
            <a:r>
              <a:rPr lang="cs-CZ" dirty="0" smtClean="0"/>
              <a:t>svém území zásobami surovin- ropa (Spojené arabské emiráty, Kuvajt, Saudská Arábie)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933056"/>
            <a:ext cx="3672408" cy="2754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156176" y="6381328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2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Čína a Rusko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Obrovské zásoby nerostných surovin</a:t>
            </a:r>
          </a:p>
          <a:p>
            <a:r>
              <a:rPr lang="cs-CZ" dirty="0" smtClean="0"/>
              <a:t>Hospodářství nerovnoměrně rozvinuto (rozloha, důsledek dlouholetého komunistického způsobu hospodaření)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 hospodářsky rozvinutější Evropa nebo Asie?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zemi se přezdívá velký tygr?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státy v Asii patří k nejslaběji rozvinutým?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je Čína a Rusko hospodářsky nerovnoměrně rozvinutá?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 hospodářsky rozvinutější Evropa nebo Asie? </a:t>
            </a:r>
            <a:r>
              <a:rPr lang="cs-CZ" dirty="0" smtClean="0">
                <a:solidFill>
                  <a:srgbClr val="FF0000"/>
                </a:solidFill>
              </a:rPr>
              <a:t>Evropa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zemi se přezdívá velký tygr? </a:t>
            </a:r>
            <a:r>
              <a:rPr lang="cs-CZ" dirty="0" smtClean="0">
                <a:solidFill>
                  <a:srgbClr val="FF0000"/>
                </a:solidFill>
              </a:rPr>
              <a:t>Japonsku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státy v Asii patří k nejslaběji rozvinutým? </a:t>
            </a:r>
            <a:r>
              <a:rPr lang="cs-CZ" dirty="0" smtClean="0">
                <a:solidFill>
                  <a:srgbClr val="FF0000"/>
                </a:solidFill>
              </a:rPr>
              <a:t>Indie, Bangladéš, Pákistán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je Čína a Rusko hospodářsky nerovnoměrně rozvinutá? </a:t>
            </a:r>
            <a:r>
              <a:rPr lang="cs-CZ" dirty="0" smtClean="0">
                <a:solidFill>
                  <a:srgbClr val="FF0000"/>
                </a:solidFill>
              </a:rPr>
              <a:t>Kvůli rozloze </a:t>
            </a:r>
            <a:r>
              <a:rPr lang="cs-CZ" dirty="0" smtClean="0">
                <a:solidFill>
                  <a:srgbClr val="FF0000"/>
                </a:solidFill>
              </a:rPr>
              <a:t>                a </a:t>
            </a:r>
            <a:r>
              <a:rPr lang="cs-CZ" dirty="0" smtClean="0">
                <a:solidFill>
                  <a:srgbClr val="FF0000"/>
                </a:solidFill>
              </a:rPr>
              <a:t>kvůli dlouhodobému působení komunistického režimu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latin typeface="+mj-lt"/>
              </a:rPr>
              <a:t>Obrázek č. 1: </a:t>
            </a:r>
            <a:r>
              <a:rPr lang="en-US" sz="1400" dirty="0" smtClean="0">
                <a:latin typeface="+mj-lt"/>
              </a:rPr>
              <a:t>EU27-2010 EFTA and Eastern Partnership.svg</a:t>
            </a:r>
            <a:r>
              <a:rPr lang="cs-CZ" sz="1400" dirty="0" smtClean="0">
                <a:latin typeface="+mj-lt"/>
              </a:rPr>
              <a:t>. In: </a:t>
            </a:r>
            <a:r>
              <a:rPr lang="cs-CZ" sz="1400" i="1" dirty="0" err="1" smtClean="0">
                <a:latin typeface="+mj-lt"/>
              </a:rPr>
              <a:t>Wikipedia</a:t>
            </a:r>
            <a:r>
              <a:rPr lang="cs-CZ" sz="1400" dirty="0" smtClean="0">
                <a:latin typeface="+mj-lt"/>
              </a:rPr>
              <a:t>: </a:t>
            </a:r>
            <a:r>
              <a:rPr lang="cs-CZ" sz="1400" i="1" dirty="0" err="1" smtClean="0">
                <a:latin typeface="+mj-lt"/>
              </a:rPr>
              <a:t>the</a:t>
            </a:r>
            <a:r>
              <a:rPr lang="cs-CZ" sz="1400" i="1" dirty="0" smtClean="0">
                <a:latin typeface="+mj-lt"/>
              </a:rPr>
              <a:t> free </a:t>
            </a:r>
            <a:r>
              <a:rPr lang="cs-CZ" sz="1400" i="1" dirty="0" err="1" smtClean="0">
                <a:latin typeface="+mj-lt"/>
              </a:rPr>
              <a:t>encyclopedia</a:t>
            </a:r>
            <a:r>
              <a:rPr lang="cs-CZ" sz="1400" dirty="0" smtClean="0">
                <a:latin typeface="+mj-lt"/>
              </a:rPr>
              <a:t> [online]. San </a:t>
            </a:r>
            <a:r>
              <a:rPr lang="cs-CZ" sz="1400" dirty="0" err="1" smtClean="0">
                <a:latin typeface="+mj-lt"/>
              </a:rPr>
              <a:t>Francisco</a:t>
            </a:r>
            <a:r>
              <a:rPr lang="cs-CZ" sz="1400" dirty="0" smtClean="0">
                <a:latin typeface="+mj-lt"/>
              </a:rPr>
              <a:t> (CA): </a:t>
            </a:r>
            <a:r>
              <a:rPr lang="cs-CZ" sz="1400" dirty="0" err="1" smtClean="0">
                <a:latin typeface="+mj-lt"/>
              </a:rPr>
              <a:t>Wikimedia</a:t>
            </a:r>
            <a:r>
              <a:rPr lang="cs-CZ" sz="1400" dirty="0" smtClean="0">
                <a:latin typeface="+mj-lt"/>
              </a:rPr>
              <a:t> </a:t>
            </a:r>
            <a:r>
              <a:rPr lang="cs-CZ" sz="1400" dirty="0" err="1" smtClean="0">
                <a:latin typeface="+mj-lt"/>
              </a:rPr>
              <a:t>Foundation</a:t>
            </a:r>
            <a:r>
              <a:rPr lang="cs-CZ" sz="1400" dirty="0" smtClean="0">
                <a:latin typeface="+mj-lt"/>
              </a:rPr>
              <a:t>, 17. 6. 2010 [cit. 2012-12-04]. Dostupné z: </a:t>
            </a:r>
            <a:r>
              <a:rPr lang="cs-CZ" sz="1400" dirty="0" smtClean="0">
                <a:latin typeface="+mj-lt"/>
                <a:hlinkClick r:id="rId2"/>
              </a:rPr>
              <a:t>http://commons.wikimedia.org/w/index.php?title=File:EU27-2010_EFTA_and_Eastern_Partnership.svg&amp;page=1</a:t>
            </a:r>
            <a:endParaRPr lang="cs-CZ" sz="1400" dirty="0" smtClean="0">
              <a:latin typeface="+mj-lt"/>
            </a:endParaRPr>
          </a:p>
          <a:p>
            <a:r>
              <a:rPr lang="cs-CZ" sz="1400" dirty="0" smtClean="0">
                <a:latin typeface="+mj-lt"/>
              </a:rPr>
              <a:t>Obrázek č. 2: </a:t>
            </a:r>
            <a:r>
              <a:rPr lang="cs-CZ" sz="1400" dirty="0" err="1" smtClean="0">
                <a:latin typeface="+mj-lt"/>
              </a:rPr>
              <a:t>Oil</a:t>
            </a:r>
            <a:r>
              <a:rPr lang="cs-CZ" sz="1400" dirty="0" smtClean="0">
                <a:latin typeface="+mj-lt"/>
              </a:rPr>
              <a:t> </a:t>
            </a:r>
            <a:r>
              <a:rPr lang="cs-CZ" sz="1400" dirty="0" err="1" smtClean="0">
                <a:latin typeface="+mj-lt"/>
              </a:rPr>
              <a:t>well.jpg</a:t>
            </a:r>
            <a:r>
              <a:rPr lang="cs-CZ" sz="1400" dirty="0" smtClean="0">
                <a:latin typeface="+mj-lt"/>
              </a:rPr>
              <a:t>. </a:t>
            </a:r>
            <a:r>
              <a:rPr lang="cs-CZ" sz="1400" dirty="0" smtClean="0"/>
              <a:t>In: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15. 3. 2007 [cit. 2012-12-04]. Dostupné z: </a:t>
            </a:r>
            <a:r>
              <a:rPr lang="cs-CZ" sz="1400" dirty="0" smtClean="0">
                <a:hlinkClick r:id="rId3"/>
              </a:rPr>
              <a:t>http://cs.wikipedia.org/wiki/Soubor:Oil_well.jpg</a:t>
            </a:r>
            <a:endParaRPr lang="cs-CZ" sz="1400" dirty="0" smtClean="0"/>
          </a:p>
          <a:p>
            <a:r>
              <a:rPr lang="cs-CZ" sz="1400" dirty="0" smtClean="0"/>
              <a:t>Obrázek č. 3: </a:t>
            </a:r>
            <a:r>
              <a:rPr lang="cs-CZ" sz="1400" dirty="0" err="1" smtClean="0"/>
              <a:t>East</a:t>
            </a:r>
            <a:r>
              <a:rPr lang="cs-CZ" sz="1400" dirty="0" smtClean="0"/>
              <a:t> </a:t>
            </a:r>
            <a:r>
              <a:rPr lang="cs-CZ" sz="1400" dirty="0" err="1" smtClean="0"/>
              <a:t>Asian</a:t>
            </a:r>
            <a:r>
              <a:rPr lang="cs-CZ" sz="1400" dirty="0" smtClean="0"/>
              <a:t> </a:t>
            </a:r>
            <a:r>
              <a:rPr lang="cs-CZ" sz="1400" dirty="0" err="1" smtClean="0"/>
              <a:t>Tigers.png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28. 7. 2006 [cit. 2012-12-04]. Dostupné z: </a:t>
            </a:r>
            <a:r>
              <a:rPr lang="cs-CZ" sz="1400" dirty="0" smtClean="0">
                <a:hlinkClick r:id="rId4"/>
              </a:rPr>
              <a:t>http://cs.wikipedia.org/wiki/Soubor:East_Asian_Tigers.png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Text je dílem autora.</a:t>
            </a:r>
          </a:p>
          <a:p>
            <a:endParaRPr lang="cs-CZ" sz="1400" u="sng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  <a:p>
            <a:endParaRPr lang="cs-CZ" sz="1400" dirty="0" smtClean="0">
              <a:latin typeface="+mj-lt"/>
            </a:endParaRPr>
          </a:p>
          <a:p>
            <a:r>
              <a:rPr lang="cs-CZ" sz="1400" dirty="0" smtClean="0">
                <a:latin typeface="+mj-lt"/>
              </a:rPr>
              <a:t>4.12.2012</a:t>
            </a:r>
          </a:p>
          <a:p>
            <a:endParaRPr lang="cs-CZ" sz="1400" dirty="0" smtClean="0">
              <a:latin typeface="+mj-lt"/>
            </a:endParaRPr>
          </a:p>
          <a:p>
            <a:endParaRPr lang="cs-CZ" sz="1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</TotalTime>
  <Words>414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Anotace</vt:lpstr>
      <vt:lpstr>Hospodářství Evropy</vt:lpstr>
      <vt:lpstr>Evropský hospodářský prostor</vt:lpstr>
      <vt:lpstr>Hospodářství v asii</vt:lpstr>
      <vt:lpstr>Nově industrializované země Asie</vt:lpstr>
      <vt:lpstr>Asijští tygří 1. vlny</vt:lpstr>
      <vt:lpstr>Slabě rozvinuté země Asie</vt:lpstr>
      <vt:lpstr>Čína a Rusko</vt:lpstr>
      <vt:lpstr>Otázky</vt:lpstr>
      <vt:lpstr>Odpovědi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Honza</dc:creator>
  <cp:lastModifiedBy>Dum</cp:lastModifiedBy>
  <cp:revision>12</cp:revision>
  <dcterms:created xsi:type="dcterms:W3CDTF">2012-12-04T10:12:21Z</dcterms:created>
  <dcterms:modified xsi:type="dcterms:W3CDTF">2013-02-16T15:03:51Z</dcterms:modified>
</cp:coreProperties>
</file>