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7C85D3-FE1E-4D55-A608-AA83FE72843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6D46278-5011-460E-9E20-4604E5A565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442px_-_London_Lead_Image.jpg" TargetMode="External"/><Relationship Id="rId2" Type="http://schemas.openxmlformats.org/officeDocument/2006/relationships/hyperlink" Target="http://en.wikipedia.org/wiki/File:Tokyo_Montage_2012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upplicating_Pilgrim_at_Masjid_Al_Haram._Mecca,_Saudi_Arabia.jpg" TargetMode="External"/><Relationship Id="rId4" Type="http://schemas.openxmlformats.org/officeDocument/2006/relationships/hyperlink" Target="http://cs.wikipedia.org/wiki/Soubor:Rectified_Languages_of_Europe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556792"/>
            <a:ext cx="7416824" cy="295771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NÁZEV ŠKOLY:ZŠ Dolní Benešov, příspěvková organizace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AUTOR: Mgr. Hana Maulerová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NÁZEV: </a:t>
            </a:r>
            <a:r>
              <a:rPr lang="cs-CZ" sz="2400" dirty="0" smtClean="0">
                <a:latin typeface="Calibri" pitchFamily="34" charset="0"/>
              </a:rPr>
              <a:t>VY_32_INOVACE_18_ </a:t>
            </a:r>
            <a:r>
              <a:rPr lang="cs-CZ" sz="2400" dirty="0" smtClean="0">
                <a:latin typeface="Calibri" pitchFamily="34" charset="0"/>
              </a:rPr>
              <a:t>ZEMĚPIS 7. ROČNÍK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TÉMA: Eurasie- obyvatelstvo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ČÍSLO PROJEKTU: CZ.1.07/1.4.00/21.1262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797152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Nejdříve se žáci dozví obecné informace</a:t>
            </a:r>
          </a:p>
          <a:p>
            <a:r>
              <a:rPr lang="cs-CZ" dirty="0" smtClean="0"/>
              <a:t> o obyvatelstvu v Eurasii</a:t>
            </a:r>
          </a:p>
          <a:p>
            <a:r>
              <a:rPr lang="cs-CZ" dirty="0" smtClean="0"/>
              <a:t>Řekneme si o obyvatelstvu v Evropě</a:t>
            </a:r>
          </a:p>
          <a:p>
            <a:r>
              <a:rPr lang="cs-CZ" dirty="0" smtClean="0"/>
              <a:t>Poté také o obyvatelstvu v Asii</a:t>
            </a:r>
          </a:p>
          <a:p>
            <a:r>
              <a:rPr lang="cs-CZ" dirty="0" smtClean="0"/>
              <a:t>Na obrázku žáci uvidí milionová města</a:t>
            </a:r>
          </a:p>
          <a:p>
            <a:r>
              <a:rPr lang="cs-CZ" dirty="0" smtClean="0"/>
              <a:t>Ukážeme si na mapě, jakými jazyky se hovoří v Evropě</a:t>
            </a:r>
          </a:p>
          <a:p>
            <a:r>
              <a:rPr lang="cs-CZ" dirty="0" smtClean="0"/>
              <a:t>Kvíz o malé jedničky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Obyvatelstvo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 území Eurasie žije asi 4450 milionů lidí (3/4 lidstva celé země)</a:t>
            </a:r>
          </a:p>
          <a:p>
            <a:r>
              <a:rPr lang="cs-CZ" dirty="0" smtClean="0"/>
              <a:t>Eurasie je národnostně nejpestřejší kontinent</a:t>
            </a:r>
          </a:p>
          <a:p>
            <a:r>
              <a:rPr lang="cs-CZ" dirty="0" smtClean="0"/>
              <a:t>Lidé zde hovoří více než tisíci různými jazyky</a:t>
            </a:r>
          </a:p>
          <a:p>
            <a:r>
              <a:rPr lang="cs-CZ" dirty="0" smtClean="0"/>
              <a:t>Mezi životem v Evropě a v Asii jsou velké rozdíly</a:t>
            </a:r>
          </a:p>
          <a:p>
            <a:pPr>
              <a:buNone/>
            </a:pPr>
            <a:r>
              <a:rPr lang="cs-CZ" dirty="0" smtClean="0"/>
              <a:t> 			</a:t>
            </a:r>
            <a:r>
              <a:rPr lang="cs-CZ" b="1" dirty="0" smtClean="0"/>
              <a:t>Evropa</a:t>
            </a:r>
            <a:r>
              <a:rPr lang="cs-CZ" dirty="0" smtClean="0"/>
              <a:t>- lidé ve městech, služby, průmysl</a:t>
            </a:r>
          </a:p>
          <a:p>
            <a:pPr>
              <a:buNone/>
            </a:pPr>
            <a:r>
              <a:rPr lang="cs-CZ" dirty="0" smtClean="0"/>
              <a:t> 			</a:t>
            </a:r>
            <a:r>
              <a:rPr lang="cs-CZ" b="1" dirty="0" smtClean="0"/>
              <a:t>Asie</a:t>
            </a:r>
            <a:r>
              <a:rPr lang="cs-CZ" dirty="0" smtClean="0"/>
              <a:t>- lidé na venkově, zemědělství</a:t>
            </a:r>
          </a:p>
          <a:p>
            <a:r>
              <a:rPr lang="cs-CZ" dirty="0" smtClean="0"/>
              <a:t>V Eurasii se nachází mnoho milionových měst- </a:t>
            </a:r>
            <a:r>
              <a:rPr lang="cs-CZ" b="1" dirty="0" smtClean="0"/>
              <a:t>Tokio, Šanghaj, Istanbul, Moskva, Paříž, Londýn</a:t>
            </a:r>
          </a:p>
          <a:p>
            <a:r>
              <a:rPr lang="cs-CZ" dirty="0" smtClean="0"/>
              <a:t>Nachází se zde více než 100 států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Tokio			Londýn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3289697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627784" y="6381328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1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3744416" cy="50829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516216" y="6550223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Evropa-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Obyvatelstvo je rovnoměrně rozmístěno</a:t>
            </a:r>
          </a:p>
          <a:p>
            <a:r>
              <a:rPr lang="cs-CZ" dirty="0" smtClean="0"/>
              <a:t>Vysoká hustota zalidnění- zapříčiněna velkým soustředěním průmyslu</a:t>
            </a:r>
          </a:p>
          <a:p>
            <a:r>
              <a:rPr lang="cs-CZ" dirty="0" smtClean="0"/>
              <a:t>Převládá zde křesťanství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940966"/>
          </a:xfrm>
        </p:spPr>
        <p:txBody>
          <a:bodyPr/>
          <a:lstStyle/>
          <a:p>
            <a:pPr algn="ctr"/>
            <a:r>
              <a:rPr lang="cs-CZ" dirty="0" smtClean="0"/>
              <a:t>Evropa- Jazyky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6480720" cy="5295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020272" y="6381328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3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Asie-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Nerovnoměrné rozmístění obyvatel</a:t>
            </a:r>
          </a:p>
          <a:p>
            <a:r>
              <a:rPr lang="cs-CZ" dirty="0" smtClean="0"/>
              <a:t>Některé plochy jsou neosídlené kvůli nepříznivým životním podmínkám</a:t>
            </a:r>
          </a:p>
          <a:p>
            <a:r>
              <a:rPr lang="cs-CZ" dirty="0" smtClean="0"/>
              <a:t>Nejhustěji osídlené oblasti jsou ty, kde jsou úrodné zemědělské oblasti</a:t>
            </a:r>
          </a:p>
          <a:p>
            <a:r>
              <a:rPr lang="cs-CZ" dirty="0" smtClean="0"/>
              <a:t>Převládají jazyky: </a:t>
            </a:r>
            <a:r>
              <a:rPr lang="cs-CZ" b="1" dirty="0" smtClean="0"/>
              <a:t>indoevropské</a:t>
            </a:r>
            <a:r>
              <a:rPr lang="cs-CZ" dirty="0" smtClean="0"/>
              <a:t> a </a:t>
            </a:r>
            <a:r>
              <a:rPr lang="cs-CZ" b="1" dirty="0" err="1" smtClean="0"/>
              <a:t>čínskotibetské</a:t>
            </a:r>
            <a:endParaRPr lang="cs-CZ" b="1" dirty="0" smtClean="0"/>
          </a:p>
          <a:p>
            <a:r>
              <a:rPr lang="cs-CZ" dirty="0" smtClean="0"/>
              <a:t>Rozmanité náboženství: </a:t>
            </a:r>
            <a:r>
              <a:rPr lang="cs-CZ" b="1" dirty="0" smtClean="0"/>
              <a:t>islám, hinduismus, buddhismus, taoismus, konfuciánství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Buddha			Mekka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30289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483768" y="4653136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4</a:t>
            </a:r>
            <a:endParaRPr lang="cs-CZ" sz="1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772816"/>
            <a:ext cx="4104456" cy="3078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876256" y="4869160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5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Kvíz o malé jedničky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Jmenuj alespoň tři milionová města.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náboženství převládá v Evropě?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žije většina lidí v Asii?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Jmenuj alespoň tři náboženství Asie.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Jmenuj alespoň tři milionová města.		                 - </a:t>
            </a:r>
            <a:r>
              <a:rPr lang="cs-CZ" dirty="0" smtClean="0">
                <a:solidFill>
                  <a:srgbClr val="FF0000"/>
                </a:solidFill>
              </a:rPr>
              <a:t>Tokio, Šanghaj, Istanbul, Moskva, Paříž, Londýn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náboženství převládá v Evropě?		   -</a:t>
            </a:r>
            <a:r>
              <a:rPr lang="cs-CZ" dirty="0" smtClean="0">
                <a:solidFill>
                  <a:srgbClr val="FF0000"/>
                </a:solidFill>
              </a:rPr>
              <a:t> Křesťanství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žije většina lidí v Asii?				    - </a:t>
            </a:r>
            <a:r>
              <a:rPr lang="cs-CZ" dirty="0" smtClean="0">
                <a:solidFill>
                  <a:srgbClr val="FF0000"/>
                </a:solidFill>
              </a:rPr>
              <a:t>na venkově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Jmenuj alespoň tři náboženství Asie.			    - </a:t>
            </a:r>
            <a:r>
              <a:rPr lang="cs-CZ" dirty="0" smtClean="0">
                <a:solidFill>
                  <a:srgbClr val="FF0000"/>
                </a:solidFill>
              </a:rPr>
              <a:t>islám, hinduismus, buddhismus, taoismus, konfuciánství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400" dirty="0" smtClean="0">
                <a:latin typeface="Calibri" pitchFamily="34" charset="0"/>
              </a:rPr>
              <a:t>Obrázek č. 1: </a:t>
            </a:r>
            <a:r>
              <a:rPr lang="cs-CZ" sz="1400" dirty="0" err="1" smtClean="0">
                <a:latin typeface="Calibri" pitchFamily="34" charset="0"/>
              </a:rPr>
              <a:t>Tokyo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Montage</a:t>
            </a:r>
            <a:r>
              <a:rPr lang="cs-CZ" sz="1400" dirty="0" smtClean="0">
                <a:latin typeface="Calibri" pitchFamily="34" charset="0"/>
              </a:rPr>
              <a:t> 2012.png. 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20.9. 2012 [cit. 2012-12-05]. Dostupné z: </a:t>
            </a:r>
            <a:r>
              <a:rPr lang="cs-CZ" sz="1400" dirty="0" smtClean="0">
                <a:latin typeface="Calibri" pitchFamily="34" charset="0"/>
                <a:hlinkClick r:id="rId2"/>
              </a:rPr>
              <a:t>http://en.wikipedia.org/wiki/File:Tokyo_Montage_2012.png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2: London </a:t>
            </a:r>
            <a:r>
              <a:rPr lang="cs-CZ" sz="1400" dirty="0" err="1" smtClean="0">
                <a:latin typeface="Calibri" pitchFamily="34" charset="0"/>
              </a:rPr>
              <a:t>Lead</a:t>
            </a:r>
            <a:r>
              <a:rPr lang="cs-CZ" sz="1400" dirty="0" smtClean="0">
                <a:latin typeface="Calibri" pitchFamily="34" charset="0"/>
              </a:rPr>
              <a:t> Image.</a:t>
            </a:r>
            <a:r>
              <a:rPr lang="cs-CZ" sz="1400" dirty="0" err="1" smtClean="0">
                <a:latin typeface="Calibri" pitchFamily="34" charset="0"/>
              </a:rPr>
              <a:t>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6.8. 2007 [cit. 2012-12-05]. Dostupné z: </a:t>
            </a:r>
            <a:r>
              <a:rPr lang="cs-CZ" sz="1400" dirty="0" smtClean="0">
                <a:latin typeface="Calibri" pitchFamily="34" charset="0"/>
                <a:hlinkClick r:id="rId3"/>
              </a:rPr>
              <a:t>http://cs.wikipedia.org/wiki/Soubor:442px_-_London_Lead_Image.jpg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3: </a:t>
            </a:r>
            <a:r>
              <a:rPr lang="en-US" sz="1400" dirty="0" smtClean="0">
                <a:latin typeface="Calibri" pitchFamily="34" charset="0"/>
              </a:rPr>
              <a:t>Rectified Languages of Europe map.png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20.12. 2011 [cit. 2012-12-05]. Dostupné z: </a:t>
            </a:r>
            <a:r>
              <a:rPr lang="cs-CZ" sz="1400" dirty="0" smtClean="0">
                <a:latin typeface="Calibri" pitchFamily="34" charset="0"/>
                <a:hlinkClick r:id="rId4"/>
              </a:rPr>
              <a:t>http://cs.wikipedia.org/wiki/Soubor:Rectified_Languages_of_Europe_map.png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4: Buddha </a:t>
            </a:r>
            <a:r>
              <a:rPr lang="cs-CZ" sz="1400" dirty="0" err="1" smtClean="0">
                <a:latin typeface="Calibri" pitchFamily="34" charset="0"/>
              </a:rPr>
              <a:t>lantau.jpg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16.11. 2004 [cit. 2012-12-05]. Dostupné z: http://cs.wikipedia.org/wiki/Soubor:Buddha_lantau.jpg</a:t>
            </a:r>
          </a:p>
          <a:p>
            <a:r>
              <a:rPr lang="cs-CZ" sz="1400" dirty="0" smtClean="0">
                <a:latin typeface="Calibri" pitchFamily="34" charset="0"/>
              </a:rPr>
              <a:t>Obrázek č. 5: </a:t>
            </a:r>
            <a:r>
              <a:rPr lang="cs-CZ" sz="1400" dirty="0" err="1" smtClean="0">
                <a:latin typeface="Calibri" pitchFamily="34" charset="0"/>
              </a:rPr>
              <a:t>Supplicating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Pilgrim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Masjid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Al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Haram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cs-CZ" sz="1400" dirty="0" err="1" smtClean="0">
                <a:latin typeface="Calibri" pitchFamily="34" charset="0"/>
              </a:rPr>
              <a:t>Mecca</a:t>
            </a:r>
            <a:r>
              <a:rPr lang="cs-CZ" sz="1400" dirty="0" smtClean="0">
                <a:latin typeface="Calibri" pitchFamily="34" charset="0"/>
              </a:rPr>
              <a:t>, </a:t>
            </a:r>
            <a:r>
              <a:rPr lang="cs-CZ" sz="1400" dirty="0" err="1" smtClean="0">
                <a:latin typeface="Calibri" pitchFamily="34" charset="0"/>
              </a:rPr>
              <a:t>Saudi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Arabia.jpg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13.2. 2003 [cit. 2012-12-05]. Dostupné z: </a:t>
            </a:r>
            <a:r>
              <a:rPr lang="cs-CZ" sz="1400" dirty="0" smtClean="0">
                <a:latin typeface="Calibri" pitchFamily="34" charset="0"/>
                <a:hlinkClick r:id="rId5"/>
              </a:rPr>
              <a:t>http://cs.wikipedia.org/wiki/Soubor:Supplicating_Pilgrim_at_Masjid_Al_Haram._Mecca,_</a:t>
            </a:r>
            <a:r>
              <a:rPr lang="cs-CZ" sz="1400" dirty="0" smtClean="0">
                <a:latin typeface="Calibri" pitchFamily="34" charset="0"/>
                <a:hlinkClick r:id="rId5"/>
              </a:rPr>
              <a:t>Saudi_Arabia.jpg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>
                <a:latin typeface="Calibri" pitchFamily="34" charset="0"/>
              </a:rPr>
              <a:t>Text je dílem autora.</a:t>
            </a:r>
          </a:p>
          <a:p>
            <a:endParaRPr lang="cs-CZ" sz="1400" u="sng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5.12.2012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84</TotalTime>
  <Words>442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ŠKOLY:ZŠ Dolní Benešov, příspěvková organizace AUTOR: Mgr. Hana Maulerová NÁZEV: VY_32_INOVACE_18_ ZEMĚPIS 7. ROČNÍK TÉMA: Eurasie- obyvatelstvo ČÍSLO PROJEKTU: CZ.1.07/1.4.00/21.1262</vt:lpstr>
      <vt:lpstr>Anotace</vt:lpstr>
      <vt:lpstr>Obyvatelstvo obecně</vt:lpstr>
      <vt:lpstr>Tokio   Londýn</vt:lpstr>
      <vt:lpstr>Evropa- obyvatelstvo</vt:lpstr>
      <vt:lpstr>Evropa- Jazyky</vt:lpstr>
      <vt:lpstr>Asie- obyvatelstvo</vt:lpstr>
      <vt:lpstr>Buddha   Mekka</vt:lpstr>
      <vt:lpstr>Kvíz o malé jedničky</vt:lpstr>
      <vt:lpstr>Správné odpovědi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ŠKOLY:ZŠ Dolní Benešov, příspěvková organizace AUTOR: Mgr. Hana Maulerová NÁZEV: VY_32_INOVACE_10_ ZEMĚPIS 7. ROČNÍK TÉMA: Eurasie- obyvatelstvo ČÍSLO PROJEKTU: CZ.1.07/1.4.00/21.1262</dc:title>
  <dc:creator>Richard</dc:creator>
  <cp:lastModifiedBy>08DP</cp:lastModifiedBy>
  <cp:revision>12</cp:revision>
  <dcterms:created xsi:type="dcterms:W3CDTF">2012-12-05T15:54:48Z</dcterms:created>
  <dcterms:modified xsi:type="dcterms:W3CDTF">2012-12-16T18:55:41Z</dcterms:modified>
</cp:coreProperties>
</file>