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FF9966"/>
    <a:srgbClr val="FF3399"/>
    <a:srgbClr val="663300"/>
    <a:srgbClr val="CC9900"/>
    <a:srgbClr val="CCFF66"/>
    <a:srgbClr val="FF0066"/>
    <a:srgbClr val="FFFF00"/>
    <a:srgbClr val="00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071" autoAdjust="0"/>
    <p:restoredTop sz="94660"/>
  </p:normalViewPr>
  <p:slideViewPr>
    <p:cSldViewPr>
      <p:cViewPr varScale="1">
        <p:scale>
          <a:sx n="104" d="100"/>
          <a:sy n="104" d="100"/>
        </p:scale>
        <p:origin x="-1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6171C3-B41F-435E-AF2D-B05DE1D73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01CAC-BF4A-4A9F-9608-7954CB225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ADCAA-8C9C-4D3F-BD64-4A2126989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A299BA-62BA-49F0-9C36-78F2E7F1B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A73D86-5514-4F0C-BE21-2457A19A4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F3D470-0434-4471-9681-B26317ECDD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6F1916-0741-4258-9755-F31825BE2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E7D6A6-CA57-4C26-854C-D0EC249F99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816B9-1337-4AA0-B432-46F7DA868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684657-1F02-4D08-A93D-F3C0C20CF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A62356-6529-443D-9C66-2289200B3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strip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66FF66"/>
            </a:gs>
            <a:gs pos="100000">
              <a:srgbClr val="008080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>
                <a:effectLst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>
                <a:effectLst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>
                <a:effectLst/>
              </a:defRPr>
            </a:lvl1pPr>
          </a:lstStyle>
          <a:p>
            <a:pPr>
              <a:defRPr/>
            </a:pPr>
            <a:fld id="{725FFDB0-0E3E-4877-ADB9-7DE2960221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trips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exoticke-ovoce.coajak.cz/home/lici/lici-popis.htm" TargetMode="External"/><Relationship Id="rId3" Type="http://schemas.openxmlformats.org/officeDocument/2006/relationships/hyperlink" Target="http://exoticke-ovoce.coajak.cz/home/papaja/papaja.htm" TargetMode="External"/><Relationship Id="rId7" Type="http://schemas.openxmlformats.org/officeDocument/2006/relationships/hyperlink" Target="http://cs.wikipedia.org/wiki/Soubor:Tamarillos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amarilo" TargetMode="External"/><Relationship Id="rId5" Type="http://schemas.openxmlformats.org/officeDocument/2006/relationships/hyperlink" Target="http://exoticke-ovoce.coajak.cz/home/tamarillo/tamarillo-popis.htm" TargetMode="External"/><Relationship Id="rId10" Type="http://schemas.openxmlformats.org/officeDocument/2006/relationships/hyperlink" Target="http://exoticke-ovoce.coajak.cz/home/avokado/avokado-zakladni-popis.htm" TargetMode="External"/><Relationship Id="rId4" Type="http://schemas.openxmlformats.org/officeDocument/2006/relationships/hyperlink" Target="http://cs.wikipedia.org/wiki/Li%C4%8Di_%C4%8D%C3%ADnsk%C3%A9" TargetMode="External"/><Relationship Id="rId9" Type="http://schemas.openxmlformats.org/officeDocument/2006/relationships/hyperlink" Target="http://cs.wikipedia.org/wiki/Avok%C3%A1d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Projekt: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chemeClr val="tx1"/>
                          </a:solidFill>
                          <a:latin typeface="Book Antiqua" pitchFamily="18" charset="0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Číslo projektu: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Book Antiqua" pitchFamily="18" charset="0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Autor: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Mgr. Alena </a:t>
                      </a:r>
                      <a:r>
                        <a:rPr lang="cs-CZ" b="1" dirty="0" err="1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Přibíková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Číslo DUM: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Pě9 - 6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Datum ověření ve výuce: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10.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 11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. 2010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Ročník: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9.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Vzdělávací oblast: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Člověk a svět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 práce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Vzdělávací obor: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Pěstitelství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Tematický okruh: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Ovoce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Téma: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Méně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Book Antiqua" pitchFamily="18" charset="0"/>
                        </a:rPr>
                        <a:t> známé druhy ovoce</a:t>
                      </a:r>
                      <a:endParaRPr lang="cs-CZ" b="1" dirty="0">
                        <a:solidFill>
                          <a:schemeClr val="tx1"/>
                        </a:solidFill>
                        <a:latin typeface="Book Antiqua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Anotace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Book Antiqua" pitchFamily="18" charset="0"/>
              </a:rPr>
              <a:t>Výkladová prezentace seznamuje žáky s měně známými druhy ovoce</a:t>
            </a:r>
          </a:p>
          <a:p>
            <a:r>
              <a:rPr lang="cs-CZ" sz="2800" dirty="0" err="1" smtClean="0">
                <a:latin typeface="Book Antiqua" pitchFamily="18" charset="0"/>
              </a:rPr>
              <a:t>Pomelo</a:t>
            </a:r>
            <a:r>
              <a:rPr lang="cs-CZ" sz="2800" dirty="0" smtClean="0">
                <a:latin typeface="Book Antiqua" pitchFamily="18" charset="0"/>
              </a:rPr>
              <a:t>, papája, </a:t>
            </a:r>
            <a:r>
              <a:rPr lang="cs-CZ" sz="2800" dirty="0" err="1" smtClean="0">
                <a:latin typeface="Book Antiqua" pitchFamily="18" charset="0"/>
              </a:rPr>
              <a:t>tamarilo</a:t>
            </a:r>
            <a:r>
              <a:rPr lang="cs-CZ" sz="2800" dirty="0" smtClean="0">
                <a:latin typeface="Book Antiqua" pitchFamily="18" charset="0"/>
              </a:rPr>
              <a:t>, </a:t>
            </a:r>
            <a:r>
              <a:rPr lang="cs-CZ" sz="2800" dirty="0" smtClean="0">
                <a:latin typeface="Book Antiqua" pitchFamily="18" charset="0"/>
              </a:rPr>
              <a:t>avokádo</a:t>
            </a:r>
            <a:r>
              <a:rPr lang="cs-CZ" sz="2800" dirty="0" smtClean="0">
                <a:latin typeface="Book Antiqua" pitchFamily="18" charset="0"/>
              </a:rPr>
              <a:t>, </a:t>
            </a:r>
            <a:r>
              <a:rPr lang="cs-CZ" sz="2800" dirty="0" smtClean="0">
                <a:latin typeface="Book Antiqua" pitchFamily="18" charset="0"/>
              </a:rPr>
              <a:t>liči čínské</a:t>
            </a:r>
            <a:endParaRPr lang="cs-CZ" sz="2800" dirty="0"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 contrast="6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dirty="0" smtClean="0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Méně známé druhy ovoce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Pomelo</a:t>
            </a:r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pochází z Jihovýchodní Asie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tvarem připomíná grapefruit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nemá hořkou příchuť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největším citrusovým plodem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může vážit až 5 kg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barva dužiny je žlutá až červená</a:t>
            </a: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b="1" u="sng" smtClean="0">
                <a:solidFill>
                  <a:schemeClr val="tx1"/>
                </a:solidFill>
                <a:latin typeface="Book Antiqua" pitchFamily="18" charset="0"/>
              </a:rPr>
              <a:t>Pomelo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01080" cy="4829196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vydatným zdrojem draslíku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pomáhá snižovat cholesterol a při prevenci srdečních onemocnění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má málo kalorií, tuku a sodíku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obsahuje železo a vitamíny A,C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konzumuje se syrové bez slupky nebo se přidává do ovocných salátů a marmelád</a:t>
            </a: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Papája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pochází z vlhkého tropického pásma Střední Ameriky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sladká, voní po čerstvých meruňkách. Svou chutí připomíná meloun</a:t>
            </a:r>
          </a:p>
          <a:p>
            <a:pPr eaLnBrk="1" hangingPunct="1"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protáhlé oválné - hruškovité plody dorůstají délky až 50 cm a váhy až 10 kg</a:t>
            </a: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Papája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1" y="1341438"/>
            <a:ext cx="8043890" cy="52562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konzumujeme syrové nebo kompotované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přidává se do ovocných salátů, vaří se z ní „zelí“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pecky se využívají jako náhražky pepře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obsahuje celou řadu vitamínů především B1, B2, C a provitamín A </a:t>
            </a:r>
            <a:r>
              <a:rPr lang="cs-CZ" sz="3400" b="1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a</a:t>
            </a: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 významné množství vápníku</a:t>
            </a: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Tamarilo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00200"/>
            <a:ext cx="8147050" cy="4614882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pochází z peruánských And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příbuzné lilku a rajčeti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plody jsou vejčitého až kulatého tvaru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bývají až 9 cm velké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vnitřek plodu je kyselý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kyselost plodu může zmírnit oslazením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slupka plodu je hořká – vždy ji odstraňujeme</a:t>
            </a:r>
          </a:p>
          <a:p>
            <a:pPr eaLnBrk="1" hangingPunct="1">
              <a:lnSpc>
                <a:spcPct val="90000"/>
              </a:lnSpc>
              <a:buNone/>
              <a:defRPr/>
            </a:pPr>
            <a:endParaRPr lang="cs-CZ" sz="3400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3400" dirty="0" smtClean="0"/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Tamarilo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obsahuje minerály jako vápník, železo a fosfor. Je bohaté na vitamín A, C, B1, B2, B3 </a:t>
            </a:r>
          </a:p>
          <a:p>
            <a:pPr eaLnBrk="1" hangingPunct="1">
              <a:defRPr/>
            </a:pPr>
            <a:r>
              <a:rPr lang="cs-CZ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má malý obsah tuků</a:t>
            </a:r>
          </a:p>
          <a:p>
            <a:pPr eaLnBrk="1" hangingPunct="1">
              <a:defRPr/>
            </a:pPr>
            <a:r>
              <a:rPr lang="cs-CZ" sz="36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dá se vařit jako rajské jablíčko, hodí se do ovocných salátů, do kompotů, zavařenin, protlaků, s cukrem a smetanou jako krém,… </a:t>
            </a:r>
          </a:p>
          <a:p>
            <a:pPr eaLnBrk="1" hangingPunct="1">
              <a:buFontTx/>
              <a:buNone/>
              <a:defRPr/>
            </a:pPr>
            <a:endParaRPr lang="cs-CZ" sz="3600" b="1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Avokádo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401080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pochází z jižní Ameriky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plod má oválný hruškovitý  tvar o délce 7 – 20 cm a dosahuje hmotnosti až 1 kg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má slupku lesklé tmavozelené barvy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uvnitř má měkkou máslovitou dužninu oříškové chuti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v plodu se nachází  nejedlá pecka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36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Avokádo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bohatým zdrojem minerálních látek – draslíku, mědi, magnesia a fosforu a vitamínů</a:t>
            </a:r>
            <a:endParaRPr lang="cs-CZ" b="1" baseline="-25000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obsahuje až 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20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% tuků převážně ve formě nenasycených mastných kyselin </a:t>
            </a: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lehce 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stravitelné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</a:t>
            </a: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e součástí jídelníčku vegetariánů a sportovců</a:t>
            </a: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je určeno k rychlé spotřebě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Liči čínské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600200"/>
            <a:ext cx="8497888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pochází z jižní Asie, Číny a Indočíny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čínská švestka – sušený plod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čínské jahody – konzervovaný plod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sladká, jemná chuť, podobná kompotovaným mandarinkám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konzumuje se nedozrálá dužnina, která je velice šťavnatá a dá se dobře vyloupnout i vypeckovat</a:t>
            </a:r>
          </a:p>
          <a:p>
            <a:pPr eaLnBrk="1" hangingPunct="1">
              <a:buNone/>
              <a:defRPr/>
            </a:pPr>
            <a:endParaRPr lang="cs-CZ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Book Antiqua" pitchFamily="18" charset="0"/>
            </a:endParaRP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u="sng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Liči čínské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268413"/>
            <a:ext cx="8143932" cy="5089545"/>
          </a:xfrm>
        </p:spPr>
        <p:txBody>
          <a:bodyPr/>
          <a:lstStyle/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oválné až kulaté plody dlouhé 3 až 5 cm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slupka plodu je tenká, křehká a má bradavičnatý povrch 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chuť a vůně liči  se poněkud mění podle pokrmu k němž jsou podávány</a:t>
            </a:r>
          </a:p>
          <a:p>
            <a:pPr eaLnBrk="1" hangingPunct="1">
              <a:defRPr/>
            </a:pPr>
            <a:r>
              <a:rPr lang="cs-CZ" sz="34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poživatelná dužina má pouze průměrný obsah vitamínu C a minerálních prvků</a:t>
            </a:r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 Antiqua" pitchFamily="18" charset="0"/>
              </a:rPr>
              <a:t>Zdroje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3"/>
              </a:rPr>
              <a:t>http://cs.wikipedia.org/wiki/Pomelo</a:t>
            </a:r>
          </a:p>
          <a:p>
            <a:r>
              <a:rPr lang="cs-CZ" sz="1800" dirty="0" smtClean="0">
                <a:hlinkClick r:id="rId3"/>
              </a:rPr>
              <a:t>http://cs.wikipedia.org/wiki/Pap%C3%A1ja</a:t>
            </a:r>
          </a:p>
          <a:p>
            <a:r>
              <a:rPr lang="cs-CZ" sz="1800" dirty="0" smtClean="0">
                <a:hlinkClick r:id="rId3"/>
              </a:rPr>
              <a:t>http://exoticke-ovoce.coajak.cz/home/papaja/papaja.htm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http://cs.wikipedia.org/wiki/Li%C4%8Di_%C4%8D%C3%ADnsk%C3%A9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http://exoticke-ovoce.coajak.cz/home/tamarillo/tamarillo-popis.htm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http://cs.wikipedia.org/wiki/Tamarilo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http://cs.wikipedia.org/wiki/Soubor:Tamarillos.jpg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http://commons.wikimedia.org/wiki/File:Tamarillos%28janek2005%29.jpg?uselang=cs    </a:t>
            </a:r>
          </a:p>
          <a:p>
            <a:r>
              <a:rPr lang="cs-CZ" sz="1800" dirty="0" smtClean="0">
                <a:hlinkClick r:id="rId8"/>
              </a:rPr>
              <a:t>http://exoticke-ovoce.coajak.cz/home/lici/lici-popis.htm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http://cs.wikipedia.org/wiki/Avok%C3%A1do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http://exoticke-ovoce.coajak.cz/home/avokado/avokado-zakladni-popis.htm</a:t>
            </a:r>
            <a:endParaRPr lang="cs-CZ" sz="1800" dirty="0" smtClean="0"/>
          </a:p>
          <a:p>
            <a:r>
              <a:rPr lang="cs-CZ" sz="2000" dirty="0" smtClean="0"/>
              <a:t>obrázky str. 3, 4, 5, 6, 7, 10, 11, 12, 13 – vlastní zdroj</a:t>
            </a:r>
            <a:endParaRPr lang="cs-CZ" sz="2000" dirty="0" smtClean="0"/>
          </a:p>
        </p:txBody>
      </p:sp>
    </p:spTree>
  </p:cSld>
  <p:clrMapOvr>
    <a:masterClrMapping/>
  </p:clrMapOvr>
  <p:transition spd="med">
    <p:strip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542</Words>
  <Application>Microsoft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Výchozí návrh</vt:lpstr>
      <vt:lpstr>Snímek 1</vt:lpstr>
      <vt:lpstr>Anotace</vt:lpstr>
      <vt:lpstr>Méně známé druhy ovoce</vt:lpstr>
      <vt:lpstr>Pomelo</vt:lpstr>
      <vt:lpstr>Pomelo</vt:lpstr>
      <vt:lpstr>Papája</vt:lpstr>
      <vt:lpstr>Papája</vt:lpstr>
      <vt:lpstr>Tamarilo</vt:lpstr>
      <vt:lpstr>Tamarilo</vt:lpstr>
      <vt:lpstr>Avokádo</vt:lpstr>
      <vt:lpstr>Avokádo</vt:lpstr>
      <vt:lpstr>Liči čínské</vt:lpstr>
      <vt:lpstr>Liči čínské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Méně známé druhy ovoce</dc:title>
  <dc:subject>Pěstitelství 9</dc:subject>
  <dc:creator>Přibíková</dc:creator>
  <cp:lastModifiedBy>Aleš</cp:lastModifiedBy>
  <cp:revision>35</cp:revision>
  <dcterms:created xsi:type="dcterms:W3CDTF">2010-11-22T16:38:02Z</dcterms:created>
  <dcterms:modified xsi:type="dcterms:W3CDTF">2013-02-16T19:31:24Z</dcterms:modified>
</cp:coreProperties>
</file>