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56" r:id="rId4"/>
    <p:sldId id="273" r:id="rId5"/>
    <p:sldId id="260" r:id="rId6"/>
    <p:sldId id="257" r:id="rId7"/>
    <p:sldId id="259" r:id="rId8"/>
    <p:sldId id="258" r:id="rId9"/>
    <p:sldId id="285" r:id="rId10"/>
    <p:sldId id="286" r:id="rId11"/>
    <p:sldId id="287" r:id="rId12"/>
    <p:sldId id="265" r:id="rId13"/>
    <p:sldId id="281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A301-05C4-4055-BEF2-6902665A6514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7312A-B336-4DAD-8F05-6321AA106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A301-05C4-4055-BEF2-6902665A6514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7312A-B336-4DAD-8F05-6321AA106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A301-05C4-4055-BEF2-6902665A6514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7312A-B336-4DAD-8F05-6321AA106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A301-05C4-4055-BEF2-6902665A6514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7312A-B336-4DAD-8F05-6321AA106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A301-05C4-4055-BEF2-6902665A6514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7312A-B336-4DAD-8F05-6321AA106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A301-05C4-4055-BEF2-6902665A6514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7312A-B336-4DAD-8F05-6321AA106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A301-05C4-4055-BEF2-6902665A6514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7312A-B336-4DAD-8F05-6321AA106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A301-05C4-4055-BEF2-6902665A6514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7312A-B336-4DAD-8F05-6321AA106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A301-05C4-4055-BEF2-6902665A6514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7312A-B336-4DAD-8F05-6321AA106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A301-05C4-4055-BEF2-6902665A6514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7312A-B336-4DAD-8F05-6321AA106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A301-05C4-4055-BEF2-6902665A6514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7312A-B336-4DAD-8F05-6321AA106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A3A301-05C4-4055-BEF2-6902665A6514}" type="datetimeFigureOut">
              <a:rPr lang="cs-CZ" smtClean="0"/>
              <a:pPr/>
              <a:t>15.2.2013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C7312A-B336-4DAD-8F05-6321AA106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ver dir="l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enius01.webnode.cz/produkty/historie-pestovani-revy-vinne-informace-z-regionu-partnerskych-skol/" TargetMode="External"/><Relationship Id="rId7" Type="http://schemas.openxmlformats.org/officeDocument/2006/relationships/hyperlink" Target="http://commons.wikimedia.org/wiki/File:Feuille_vigne.jpg?uselang=cs" TargetMode="External"/><Relationship Id="rId2" Type="http://schemas.openxmlformats.org/officeDocument/2006/relationships/hyperlink" Target="http://www.znojmocity.cz/vismo/dokumenty2.asp?id_org=19341&amp;id=1206&amp;p1=103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rape_leaf02.JPEG?uselang=cs" TargetMode="External"/><Relationship Id="rId5" Type="http://schemas.openxmlformats.org/officeDocument/2006/relationships/hyperlink" Target="http://commons.wikimedia.org/wiki/File:Grapes_on_a_vine.jpg?uselang=cs" TargetMode="External"/><Relationship Id="rId4" Type="http://schemas.openxmlformats.org/officeDocument/2006/relationships/hyperlink" Target="http://comenius01.webnode.cz/produkty/brozura-pestovani-revy-vinn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8364"/>
                <a:gridCol w="5062476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Pě9 - 18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4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Ovocnictví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Pěstování vinné révy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zaměřena na historii pěstování vinné révy, podmínky pěstování, úpravu sazenic a jejich </a:t>
            </a:r>
            <a:r>
              <a:rPr lang="cs-CZ" dirty="0" smtClean="0"/>
              <a:t>výsadbu, ošetřování v 1. roce</a:t>
            </a:r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File:Grapes on a vin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9114003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bg1"/>
                </a:solidFill>
              </a:rPr>
              <a:t>Pěstování vinné révy</a:t>
            </a:r>
            <a:endParaRPr lang="cs-CZ" sz="88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sz="8800" dirty="0" smtClean="0">
                <a:solidFill>
                  <a:schemeClr val="bg1"/>
                </a:solidFill>
              </a:rPr>
              <a:t>Výsadba</a:t>
            </a:r>
            <a:endParaRPr lang="cs-CZ" sz="8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Pěstování vinné révy na </a:t>
            </a:r>
            <a:r>
              <a:rPr lang="cs-CZ" dirty="0" smtClean="0"/>
              <a:t>Moravě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85860"/>
            <a:ext cx="8715436" cy="4840303"/>
          </a:xfrm>
        </p:spPr>
        <p:txBody>
          <a:bodyPr>
            <a:noAutofit/>
          </a:bodyPr>
          <a:lstStyle/>
          <a:p>
            <a:r>
              <a:rPr lang="cs-CZ" dirty="0" smtClean="0"/>
              <a:t>Počátky vinařství na Moravě spadají do 3. století</a:t>
            </a:r>
          </a:p>
          <a:p>
            <a:r>
              <a:rPr lang="cs-CZ" dirty="0" smtClean="0"/>
              <a:t>V 9. století dochází k rozšiřování vinic</a:t>
            </a:r>
          </a:p>
          <a:p>
            <a:r>
              <a:rPr lang="cs-CZ" dirty="0" smtClean="0"/>
              <a:t>První písemná zmínka o pěstování vinné révy na Moravě pochází z roku 1101 </a:t>
            </a:r>
            <a:endParaRPr lang="cs-CZ" dirty="0" smtClean="0"/>
          </a:p>
          <a:p>
            <a:r>
              <a:rPr lang="cs-CZ" dirty="0" smtClean="0"/>
              <a:t>Koncem 13. století byl ve Znojmě založen vinařský cech </a:t>
            </a:r>
          </a:p>
          <a:p>
            <a:r>
              <a:rPr lang="cs-CZ" dirty="0" smtClean="0"/>
              <a:t>Až </a:t>
            </a:r>
            <a:r>
              <a:rPr lang="cs-CZ" dirty="0" smtClean="0"/>
              <a:t>do 16. století se </a:t>
            </a:r>
            <a:r>
              <a:rPr lang="cs-CZ" dirty="0" smtClean="0"/>
              <a:t>vinařství </a:t>
            </a:r>
            <a:r>
              <a:rPr lang="cs-CZ" dirty="0" smtClean="0"/>
              <a:t>dařilo, </a:t>
            </a:r>
            <a:r>
              <a:rPr lang="cs-CZ" dirty="0" smtClean="0"/>
              <a:t>v </a:t>
            </a:r>
            <a:r>
              <a:rPr lang="cs-CZ" dirty="0" smtClean="0"/>
              <a:t>17. </a:t>
            </a:r>
            <a:r>
              <a:rPr lang="cs-CZ" dirty="0" smtClean="0"/>
              <a:t>století došlo k úpadku </a:t>
            </a:r>
            <a:endParaRPr lang="cs-CZ" dirty="0" smtClean="0"/>
          </a:p>
          <a:p>
            <a:r>
              <a:rPr lang="cs-CZ" dirty="0" smtClean="0"/>
              <a:t>K velké obnově vinohradů došlo až na konci 19. století.</a:t>
            </a:r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pěstování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Réva vinná je </a:t>
            </a:r>
            <a:r>
              <a:rPr lang="cs-CZ" b="1" dirty="0" smtClean="0"/>
              <a:t>světlomilná</a:t>
            </a:r>
            <a:r>
              <a:rPr lang="cs-CZ" dirty="0" smtClean="0"/>
              <a:t> a </a:t>
            </a:r>
            <a:r>
              <a:rPr lang="cs-CZ" b="1" dirty="0" smtClean="0"/>
              <a:t>teplomilná dřevina</a:t>
            </a:r>
          </a:p>
          <a:p>
            <a:r>
              <a:rPr lang="cs-CZ" dirty="0" smtClean="0"/>
              <a:t>Réva je </a:t>
            </a:r>
            <a:r>
              <a:rPr lang="cs-CZ" b="1" dirty="0" smtClean="0"/>
              <a:t>na půdu nenáročná</a:t>
            </a:r>
            <a:r>
              <a:rPr lang="cs-CZ" dirty="0" smtClean="0"/>
              <a:t> – stačí jí půda dostatečně provzdušněná, s dostatkem živin a přiměřenou vlhkostí</a:t>
            </a:r>
          </a:p>
          <a:p>
            <a:r>
              <a:rPr lang="cs-CZ" dirty="0" smtClean="0"/>
              <a:t>Pro révu je důležité i </a:t>
            </a:r>
            <a:r>
              <a:rPr lang="cs-CZ" b="1" dirty="0" smtClean="0"/>
              <a:t>proudění vzduchu</a:t>
            </a:r>
            <a:r>
              <a:rPr lang="cs-CZ" dirty="0" smtClean="0"/>
              <a:t>, které má velký vliv na růst a zdravotní stav rostliny</a:t>
            </a:r>
            <a:endParaRPr lang="cs-CZ" dirty="0" smtClean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Pěstování -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Révu vinnou </a:t>
            </a:r>
            <a:r>
              <a:rPr lang="cs-CZ" dirty="0" smtClean="0"/>
              <a:t>vysazujeme</a:t>
            </a:r>
            <a:r>
              <a:rPr lang="cs-CZ" dirty="0" smtClean="0"/>
              <a:t> </a:t>
            </a:r>
            <a:r>
              <a:rPr lang="cs-CZ" dirty="0" smtClean="0"/>
              <a:t>především </a:t>
            </a:r>
            <a:r>
              <a:rPr lang="cs-CZ" b="1" dirty="0" smtClean="0"/>
              <a:t>na svahovitých </a:t>
            </a:r>
            <a:r>
              <a:rPr lang="cs-CZ" b="1" dirty="0" smtClean="0"/>
              <a:t>pozemcích </a:t>
            </a:r>
            <a:r>
              <a:rPr lang="cs-CZ" dirty="0" smtClean="0"/>
              <a:t>sklonem k jihu, jihozápadu nebo jihovýchodu</a:t>
            </a:r>
          </a:p>
          <a:p>
            <a:r>
              <a:rPr lang="cs-CZ" dirty="0" smtClean="0"/>
              <a:t>Jižní svahy zvyšují příjem sluneční energie</a:t>
            </a:r>
            <a:endParaRPr lang="cs-CZ" dirty="0" smtClean="0"/>
          </a:p>
          <a:p>
            <a:r>
              <a:rPr lang="cs-CZ" dirty="0" smtClean="0"/>
              <a:t>N</a:t>
            </a:r>
            <a:r>
              <a:rPr lang="cs-CZ" dirty="0" smtClean="0"/>
              <a:t>evhodné jsou pozemky se zamokřenou půdou nebo nepropustné</a:t>
            </a:r>
            <a:endParaRPr lang="cs-CZ" dirty="0" smtClean="0"/>
          </a:p>
          <a:p>
            <a:r>
              <a:rPr lang="cs-CZ" dirty="0" smtClean="0"/>
              <a:t>Nevhodné jsou také rovinaté pozemky </a:t>
            </a: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File:Grape leaf02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3214686"/>
            <a:ext cx="4857752" cy="36433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Výsadba sazenic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našich </a:t>
            </a:r>
            <a:r>
              <a:rPr lang="cs-CZ" dirty="0" smtClean="0"/>
              <a:t>podmínkách </a:t>
            </a:r>
            <a:r>
              <a:rPr lang="cs-CZ" dirty="0" smtClean="0"/>
              <a:t>vysazujeme</a:t>
            </a:r>
            <a:r>
              <a:rPr lang="cs-CZ" dirty="0" smtClean="0"/>
              <a:t> </a:t>
            </a:r>
            <a:r>
              <a:rPr lang="cs-CZ" dirty="0" smtClean="0"/>
              <a:t>révu vinnou </a:t>
            </a:r>
            <a:r>
              <a:rPr lang="cs-CZ" b="1" dirty="0" smtClean="0"/>
              <a:t>na </a:t>
            </a:r>
            <a:r>
              <a:rPr lang="cs-CZ" b="1" dirty="0" smtClean="0"/>
              <a:t>podzim nebo na jaře</a:t>
            </a:r>
            <a:endParaRPr lang="cs-CZ" dirty="0" smtClean="0"/>
          </a:p>
          <a:p>
            <a:r>
              <a:rPr lang="cs-CZ" dirty="0" smtClean="0"/>
              <a:t>Sazenice </a:t>
            </a:r>
            <a:r>
              <a:rPr lang="cs-CZ" dirty="0" smtClean="0"/>
              <a:t>můžeme </a:t>
            </a:r>
            <a:r>
              <a:rPr lang="cs-CZ" dirty="0" smtClean="0"/>
              <a:t>uložit </a:t>
            </a:r>
            <a:r>
              <a:rPr lang="cs-CZ" dirty="0" smtClean="0"/>
              <a:t>přes zimní období do sklepa, který nepromrzá </a:t>
            </a:r>
          </a:p>
          <a:p>
            <a:r>
              <a:rPr lang="cs-CZ" dirty="0" smtClean="0"/>
              <a:t>Kořeny zahrneme do písku a během zimy kontrolujeme jeho vlhkost </a:t>
            </a:r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</a:t>
            </a:r>
            <a:r>
              <a:rPr lang="cs-CZ" dirty="0" smtClean="0"/>
              <a:t> </a:t>
            </a:r>
            <a:r>
              <a:rPr lang="cs-CZ" dirty="0" smtClean="0"/>
              <a:t>sazenic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Před vlastní výsadbou ponecháme sazenice 12 – 24 h namočené ve vodě</a:t>
            </a:r>
          </a:p>
          <a:p>
            <a:r>
              <a:rPr lang="cs-CZ" sz="3200" dirty="0" smtClean="0"/>
              <a:t>Poté je </a:t>
            </a:r>
            <a:r>
              <a:rPr lang="cs-CZ" sz="3200" dirty="0" smtClean="0"/>
              <a:t>upravíme</a:t>
            </a:r>
          </a:p>
          <a:p>
            <a:pPr>
              <a:buNone/>
            </a:pPr>
            <a:r>
              <a:rPr lang="cs-CZ" sz="3200" dirty="0" smtClean="0"/>
              <a:t> </a:t>
            </a:r>
            <a:endParaRPr lang="cs-CZ" sz="3200" dirty="0"/>
          </a:p>
        </p:txBody>
      </p:sp>
      <p:pic>
        <p:nvPicPr>
          <p:cNvPr id="7" name="Picture 2" descr="File:Feuille vign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85991" y="1571612"/>
            <a:ext cx="4412488" cy="485778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Úprava sazenic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kořínky zkrátíme na šířku dlaně nebo 10 cm</a:t>
            </a:r>
          </a:p>
          <a:p>
            <a:r>
              <a:rPr lang="cs-CZ" sz="3200" dirty="0" smtClean="0"/>
              <a:t>Ostatní výše rostoucí odstraníme</a:t>
            </a:r>
          </a:p>
          <a:p>
            <a:r>
              <a:rPr lang="cs-CZ" sz="3200" dirty="0" smtClean="0"/>
              <a:t>Jednoletý nadzemní výhon zkrátíme na   1 -2 očka</a:t>
            </a:r>
            <a:endParaRPr lang="cs-CZ" sz="3200" dirty="0"/>
          </a:p>
        </p:txBody>
      </p:sp>
      <p:pic>
        <p:nvPicPr>
          <p:cNvPr id="5" name="Zástupný symbol pro obsah 4" descr="skenovat0001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1016" t="67310" r="23660" b="3840"/>
          <a:stretch>
            <a:fillRect/>
          </a:stretch>
        </p:blipFill>
        <p:spPr>
          <a:xfrm rot="5400000">
            <a:off x="3571867" y="1928805"/>
            <a:ext cx="6429420" cy="2857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Výsadba sazenic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Připravíme jamky asi 40 cm hluboké</a:t>
            </a:r>
          </a:p>
          <a:p>
            <a:r>
              <a:rPr lang="cs-CZ" sz="3200" dirty="0" smtClean="0"/>
              <a:t>Na dno přidáme kompost smíchaný se zeminou</a:t>
            </a:r>
          </a:p>
          <a:p>
            <a:r>
              <a:rPr lang="cs-CZ" sz="3200" dirty="0" smtClean="0"/>
              <a:t>Sazenici přiložíme šikmo ke kolíku</a:t>
            </a:r>
            <a:endParaRPr lang="cs-CZ" sz="3200" dirty="0"/>
          </a:p>
        </p:txBody>
      </p:sp>
      <p:pic>
        <p:nvPicPr>
          <p:cNvPr id="5" name="Zástupný symbol pro obsah 4" descr="skenovat0001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39249" t="17710" r="21835" b="33855"/>
          <a:stretch>
            <a:fillRect/>
          </a:stretch>
        </p:blipFill>
        <p:spPr>
          <a:xfrm rot="5400000">
            <a:off x="4086546" y="1842752"/>
            <a:ext cx="5072097" cy="41011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Výsadba sazenic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Kořeny rozložíme, jamku do poloviny zasypeme hlínou a </a:t>
            </a:r>
            <a:r>
              <a:rPr lang="cs-CZ" dirty="0" smtClean="0"/>
              <a:t>přišlápneme</a:t>
            </a:r>
          </a:p>
          <a:p>
            <a:r>
              <a:rPr lang="cs-CZ" dirty="0" smtClean="0"/>
              <a:t>Zalijeme </a:t>
            </a:r>
            <a:r>
              <a:rPr lang="cs-CZ" dirty="0" smtClean="0"/>
              <a:t>až po okraj </a:t>
            </a:r>
            <a:r>
              <a:rPr lang="cs-CZ" dirty="0" smtClean="0"/>
              <a:t>vodou</a:t>
            </a:r>
          </a:p>
          <a:p>
            <a:r>
              <a:rPr lang="cs-CZ" dirty="0" smtClean="0"/>
              <a:t>Po vsáknutí doplníme hlínou</a:t>
            </a:r>
          </a:p>
          <a:p>
            <a:r>
              <a:rPr lang="cs-CZ" dirty="0" smtClean="0"/>
              <a:t>Nad vrcholkem sazenice nakopčíme zeminu, aby chránila sazenici před vysycháním</a:t>
            </a:r>
            <a:endParaRPr lang="cs-CZ" dirty="0" smtClean="0"/>
          </a:p>
          <a:p>
            <a:r>
              <a:rPr lang="cs-CZ" dirty="0" smtClean="0"/>
              <a:t>Místo štěpování má zůstat asi 4 cm nad úrovní povrchu půdy </a:t>
            </a:r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Sazenice krátce po výsadbě</a:t>
            </a:r>
            <a:endParaRPr lang="cs-CZ" sz="36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8" y="1500174"/>
            <a:ext cx="8636059" cy="48577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Ošetřování vinné révy v 1. roce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Půdu průběžně kypříme</a:t>
            </a:r>
          </a:p>
          <a:p>
            <a:r>
              <a:rPr lang="cs-CZ" dirty="0" smtClean="0"/>
              <a:t>Boční kořínky odřezáváme – tím zesílí růst hlavního kořene</a:t>
            </a:r>
          </a:p>
          <a:p>
            <a:r>
              <a:rPr lang="cs-CZ" dirty="0" smtClean="0"/>
              <a:t>Mladé letorosty vyvazujeme ke kůlům</a:t>
            </a:r>
          </a:p>
          <a:p>
            <a:r>
              <a:rPr lang="cs-CZ" dirty="0" smtClean="0"/>
              <a:t>Během vegetace provádíme postřik proti chorobám a škůdcům</a:t>
            </a:r>
          </a:p>
          <a:p>
            <a:r>
              <a:rPr lang="cs-CZ" dirty="0" smtClean="0"/>
              <a:t>V srpnu vrcholky zkrátíme – osečkujeme, aby lépe vyzrály</a:t>
            </a:r>
          </a:p>
          <a:p>
            <a:r>
              <a:rPr lang="cs-CZ" dirty="0" smtClean="0"/>
              <a:t>Na podzim sazenice opět nakopčíme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 smtClean="0">
                <a:hlinkClick r:id="rId2"/>
              </a:rPr>
              <a:t>://www.</a:t>
            </a:r>
            <a:r>
              <a:rPr lang="cs-CZ" sz="2000" dirty="0" err="1" smtClean="0">
                <a:hlinkClick r:id="rId2"/>
              </a:rPr>
              <a:t>znojmocity.cz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vismo</a:t>
            </a:r>
            <a:r>
              <a:rPr lang="cs-CZ" sz="2000" dirty="0" smtClean="0">
                <a:hlinkClick r:id="rId2"/>
              </a:rPr>
              <a:t>/dokumenty2.asp?id_</a:t>
            </a:r>
            <a:r>
              <a:rPr lang="cs-CZ" sz="2000" dirty="0" err="1" smtClean="0">
                <a:hlinkClick r:id="rId2"/>
              </a:rPr>
              <a:t>org</a:t>
            </a:r>
            <a:r>
              <a:rPr lang="cs-CZ" sz="2000" dirty="0" smtClean="0">
                <a:hlinkClick r:id="rId2"/>
              </a:rPr>
              <a:t>=19341&amp;id=1206&amp;p1=1038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 smtClean="0">
                <a:hlinkClick r:id="rId3"/>
              </a:rPr>
              <a:t>://comenius01.webnode.cz/produkty/historie-</a:t>
            </a:r>
            <a:r>
              <a:rPr lang="cs-CZ" sz="2000" dirty="0" err="1" smtClean="0">
                <a:hlinkClick r:id="rId3"/>
              </a:rPr>
              <a:t>pestovani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revy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vinne</a:t>
            </a:r>
            <a:r>
              <a:rPr lang="cs-CZ" sz="2000" dirty="0" smtClean="0">
                <a:hlinkClick r:id="rId3"/>
              </a:rPr>
              <a:t>-informace-z-regionu-</a:t>
            </a:r>
            <a:r>
              <a:rPr lang="cs-CZ" sz="2000" dirty="0" err="1" smtClean="0">
                <a:hlinkClick r:id="rId3"/>
              </a:rPr>
              <a:t>partnerskych</a:t>
            </a:r>
            <a:r>
              <a:rPr lang="cs-CZ" sz="2000" dirty="0" smtClean="0">
                <a:hlinkClick r:id="rId3"/>
              </a:rPr>
              <a:t>-skol</a:t>
            </a:r>
            <a:r>
              <a:rPr lang="cs-CZ" sz="2000" dirty="0" smtClean="0">
                <a:hlinkClick r:id="rId3"/>
              </a:rPr>
              <a:t>/</a:t>
            </a:r>
            <a:endParaRPr lang="cs-CZ" sz="2000" dirty="0" smtClean="0"/>
          </a:p>
          <a:p>
            <a:r>
              <a:rPr lang="cs-CZ" sz="2000" dirty="0" smtClean="0"/>
              <a:t>Brožura - </a:t>
            </a:r>
            <a:r>
              <a:rPr lang="cs-CZ" sz="2000" dirty="0" smtClean="0">
                <a:hlinkClick r:id="rId4"/>
              </a:rPr>
              <a:t>http://comenius01.webnode.cz/produkty/</a:t>
            </a:r>
            <a:r>
              <a:rPr lang="cs-CZ" sz="2000" dirty="0" err="1" smtClean="0">
                <a:hlinkClick r:id="rId4"/>
              </a:rPr>
              <a:t>brozura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pestovani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revy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vinne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smtClean="0"/>
              <a:t> - naskenovaný obrázek sazenice po výsadbě</a:t>
            </a:r>
          </a:p>
          <a:p>
            <a:r>
              <a:rPr lang="cs-CZ" sz="2000" dirty="0" smtClean="0"/>
              <a:t>Tisíc dobrých rad mladým ovocnářům, květinářům, zelinářům, pěstitelům a pokusníkům, R. Šrot a kol., nakladatelství Mladá fronta Praha</a:t>
            </a:r>
          </a:p>
          <a:p>
            <a:r>
              <a:rPr lang="cs-CZ" sz="2000" dirty="0" smtClean="0"/>
              <a:t>Naskenované obrázky str. 305</a:t>
            </a:r>
          </a:p>
          <a:p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commons.wikimedia.org/wiki/File:Grapes_on_a_vine.jpg?uselang=cs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commons.wikimedia.org/wiki/File:Grape_leaf02.JPEG?uselang=cs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</a:t>
            </a:r>
            <a:r>
              <a:rPr lang="cs-CZ" sz="2000" dirty="0" smtClean="0">
                <a:hlinkClick r:id="rId7"/>
              </a:rPr>
              <a:t>://</a:t>
            </a:r>
            <a:r>
              <a:rPr lang="cs-CZ" sz="2000" dirty="0" smtClean="0">
                <a:hlinkClick r:id="rId7"/>
              </a:rPr>
              <a:t>commons.wikimedia.org/wiki/File:Feuille_vigne.jpg?uselang=cs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485</Words>
  <Application>Microsoft Office PowerPoint</Application>
  <PresentationFormat>Předvádění na obrazovce (4:3)</PresentationFormat>
  <Paragraphs>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Pěstování vinné révy</vt:lpstr>
      <vt:lpstr>Pěstování vinné révy na Moravě</vt:lpstr>
      <vt:lpstr>Podmínky pěstování</vt:lpstr>
      <vt:lpstr>Pěstování - podmínky</vt:lpstr>
      <vt:lpstr>Výsadba sazenic</vt:lpstr>
      <vt:lpstr>Příprava sazenic</vt:lpstr>
      <vt:lpstr>Úprava sazenic</vt:lpstr>
      <vt:lpstr>Výsadba sazenic</vt:lpstr>
      <vt:lpstr>Výsadba sazenic</vt:lpstr>
      <vt:lpstr>Sazenice krátce po výsadbě</vt:lpstr>
      <vt:lpstr>Ošetřování vinné révy v 1. roce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Pěstování vinné révy</dc:title>
  <dc:subject>Pěstitelství 9</dc:subject>
  <dc:creator>Přibíková</dc:creator>
  <cp:lastModifiedBy>Aleš</cp:lastModifiedBy>
  <cp:revision>22</cp:revision>
  <dcterms:created xsi:type="dcterms:W3CDTF">2011-05-20T13:26:31Z</dcterms:created>
  <dcterms:modified xsi:type="dcterms:W3CDTF">2013-02-15T11:04:53Z</dcterms:modified>
</cp:coreProperties>
</file>