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67" r:id="rId4"/>
    <p:sldId id="258" r:id="rId5"/>
    <p:sldId id="259" r:id="rId6"/>
    <p:sldId id="263" r:id="rId7"/>
    <p:sldId id="262" r:id="rId8"/>
    <p:sldId id="261" r:id="rId9"/>
    <p:sldId id="260" r:id="rId10"/>
    <p:sldId id="264" r:id="rId11"/>
    <p:sldId id="265" r:id="rId12"/>
    <p:sldId id="270" r:id="rId13"/>
    <p:sldId id="271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FF9900"/>
    <a:srgbClr val="FFFF66"/>
    <a:srgbClr val="99FF33"/>
    <a:srgbClr val="FFCC00"/>
    <a:srgbClr val="425222"/>
    <a:srgbClr val="9966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54" autoAdjust="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93D0E-EB47-4299-98E6-60F676F99EEE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DEEED6-6BBD-4C2F-8486-F49F39725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31C77F-3BC8-44FF-A4A7-C711ACA6B75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C3B55-4999-4A51-B3DF-173369F8BB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17. 1. 1011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Rozmnožování okrasných rostlin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714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Okrasné sadovnictví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76672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PLANETA ZEMĚ je kombinací výkladové hodiny a procvičování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/>
              <a:t>obrázky </a:t>
            </a:r>
            <a:r>
              <a:rPr lang="cs-CZ" smtClean="0"/>
              <a:t>z knihy </a:t>
            </a:r>
            <a:r>
              <a:rPr lang="cs-CZ" dirty="0" smtClean="0"/>
              <a:t>„200 pokojových rostlin pro každého“.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rostliny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560840" cy="1752600"/>
          </a:xfrm>
        </p:spPr>
        <p:txBody>
          <a:bodyPr>
            <a:normAutofit/>
          </a:bodyPr>
          <a:lstStyle/>
          <a:p>
            <a:pPr marL="2343150" lvl="4" indent="-514350" algn="l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Jednoduché množení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76056" y="5805264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Zásady rozmnožování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Množíme jen zdravé rostliny, a to výsevem osiva a výtrusů a vegetativně.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Množíme ve vhodné době, zpravidla na jaře. Podle potřeby zajistíme dostatečnou teplotu prostředí, dostatek světla a vody.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Pracujeme je s čistými, popř. dezinfikovanými pomůckami a nářadím. </a:t>
            </a: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K </a:t>
            </a:r>
            <a:r>
              <a:rPr lang="cs-CZ" sz="2000" dirty="0" smtClean="0"/>
              <a:t>dezinfekci použijeme růžového roztoku manganistanu draselného (hypermanganu).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Pro výsev používáme již použitou zeminu, která je prolitá horkou vodou, nebo substrát zvlhčený zředěným živným roztokem.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Části rostlin, které použijeme k množení, podle potřeby upravíme (např. osivo necháme nabobtnat nebo i naklíčit, řízky ošetříme stimulátorem nebo necháme jejich řezné plochy zaschnout).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Jednoduché množení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marL="514350" indent="-514350" algn="ctr">
              <a:buFont typeface="+mj-lt"/>
              <a:buAutoNum type="alphaUcPeriod"/>
            </a:pPr>
            <a:r>
              <a:rPr lang="cs-CZ" b="1" dirty="0" smtClean="0">
                <a:solidFill>
                  <a:srgbClr val="425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Zelené stonkové řízky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Dřevité stonkové řízky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Listové řízky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Výběžky a odnože</a:t>
            </a:r>
          </a:p>
          <a:p>
            <a:pPr marL="514350" indent="-514350" algn="ctr">
              <a:buFont typeface="+mj-lt"/>
              <a:buAutoNum type="alphaUcPeriod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</a:p>
          <a:p>
            <a:pPr marL="514350" indent="-514350" algn="ctr">
              <a:buFont typeface="+mj-lt"/>
              <a:buAutoNum type="alphaUcPeriod"/>
            </a:pPr>
            <a:endParaRPr lang="cs-CZ" dirty="0" smtClean="0"/>
          </a:p>
          <a:p>
            <a:pPr marL="514350" indent="-514350"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STONKOVÉ ŘÍZKY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1756792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/>
              <a:t>Získáváme odříznutím malého kousku stonku</a:t>
            </a:r>
          </a:p>
          <a:p>
            <a:pPr algn="just"/>
            <a:r>
              <a:rPr lang="cs-CZ" sz="2400" dirty="0" smtClean="0"/>
              <a:t>Takto množíme většinu pokojových rostlin</a:t>
            </a:r>
          </a:p>
          <a:p>
            <a:pPr algn="just"/>
            <a:r>
              <a:rPr lang="cs-CZ" sz="2400" dirty="0" smtClean="0"/>
              <a:t>Nejlepší části pro řízkování je vrcholek</a:t>
            </a:r>
            <a:endParaRPr lang="cs-CZ" sz="2400" dirty="0"/>
          </a:p>
        </p:txBody>
      </p:sp>
      <p:sp>
        <p:nvSpPr>
          <p:cNvPr id="8" name="Šestiúhelník 7"/>
          <p:cNvSpPr/>
          <p:nvPr/>
        </p:nvSpPr>
        <p:spPr>
          <a:xfrm>
            <a:off x="755576" y="3501008"/>
            <a:ext cx="3312368" cy="936104"/>
          </a:xfrm>
          <a:prstGeom prst="hexagon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425222"/>
                </a:solidFill>
              </a:rPr>
              <a:t>ZELENÉ STONKOVÉ </a:t>
            </a:r>
          </a:p>
          <a:p>
            <a:pPr algn="ctr"/>
            <a:r>
              <a:rPr lang="cs-CZ" b="1" dirty="0" smtClean="0">
                <a:solidFill>
                  <a:srgbClr val="425222"/>
                </a:solidFill>
              </a:rPr>
              <a:t>ŘÍZKY</a:t>
            </a:r>
            <a:endParaRPr lang="cs-CZ" b="1" dirty="0">
              <a:solidFill>
                <a:srgbClr val="425222"/>
              </a:solidFill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4355976" y="3501008"/>
            <a:ext cx="3312368" cy="936104"/>
          </a:xfrm>
          <a:prstGeom prst="hexagon">
            <a:avLst/>
          </a:prstGeom>
          <a:solidFill>
            <a:srgbClr val="996633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DŘEVITÉ STONKOVÉ ŘÍZKY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4252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ZELENÉ STONKOVÉ ŘÍZKY</a:t>
            </a:r>
            <a:endParaRPr lang="cs-CZ" b="1" u="sng" dirty="0">
              <a:solidFill>
                <a:srgbClr val="4252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3846" t="6134" r="3846" b="32530"/>
          <a:stretch>
            <a:fillRect/>
          </a:stretch>
        </p:blipFill>
        <p:spPr bwMode="auto">
          <a:xfrm>
            <a:off x="755576" y="2060848"/>
            <a:ext cx="1814602" cy="15121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3752" t="6250" r="6193" b="31250"/>
          <a:stretch>
            <a:fillRect/>
          </a:stretch>
        </p:blipFill>
        <p:spPr bwMode="auto">
          <a:xfrm>
            <a:off x="2699792" y="2060848"/>
            <a:ext cx="1814602" cy="15121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 l="7118" t="6250" r="3900" b="28125"/>
          <a:stretch>
            <a:fillRect/>
          </a:stretch>
        </p:blipFill>
        <p:spPr bwMode="auto">
          <a:xfrm>
            <a:off x="4644008" y="2060848"/>
            <a:ext cx="1800200" cy="15121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 l="4247" t="6250" r="2324" b="34375"/>
          <a:stretch>
            <a:fillRect/>
          </a:stretch>
        </p:blipFill>
        <p:spPr bwMode="auto">
          <a:xfrm>
            <a:off x="6588224" y="2060848"/>
            <a:ext cx="1750931" cy="15121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0" name="Přímá spojovací čára 9"/>
          <p:cNvCxnSpPr/>
          <p:nvPr/>
        </p:nvCxnSpPr>
        <p:spPr>
          <a:xfrm>
            <a:off x="1403648" y="1700808"/>
            <a:ext cx="6120680" cy="0"/>
          </a:xfrm>
          <a:prstGeom prst="line">
            <a:avLst/>
          </a:prstGeom>
          <a:ln w="38100">
            <a:solidFill>
              <a:srgbClr val="4252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1259632" y="1844824"/>
            <a:ext cx="288032" cy="0"/>
          </a:xfrm>
          <a:prstGeom prst="line">
            <a:avLst/>
          </a:prstGeom>
          <a:ln w="38100">
            <a:solidFill>
              <a:srgbClr val="4252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275856" y="1844824"/>
            <a:ext cx="288032" cy="0"/>
          </a:xfrm>
          <a:prstGeom prst="line">
            <a:avLst/>
          </a:prstGeom>
          <a:ln w="38100">
            <a:solidFill>
              <a:srgbClr val="4252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5436096" y="1844824"/>
            <a:ext cx="288032" cy="0"/>
          </a:xfrm>
          <a:prstGeom prst="line">
            <a:avLst/>
          </a:prstGeom>
          <a:ln w="38100">
            <a:solidFill>
              <a:srgbClr val="4252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7380312" y="1844824"/>
            <a:ext cx="288032" cy="0"/>
          </a:xfrm>
          <a:prstGeom prst="line">
            <a:avLst/>
          </a:prstGeom>
          <a:ln w="38100">
            <a:solidFill>
              <a:srgbClr val="4252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683568" y="3645024"/>
            <a:ext cx="1872208" cy="1440160"/>
          </a:xfrm>
          <a:prstGeom prst="rect">
            <a:avLst/>
          </a:prstGeom>
          <a:solidFill>
            <a:srgbClr val="FFFF66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Provedeme čistý řez nad listem. To přinutí mateřskou rostlinu vyrážet nové výhonky.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99792" y="3645024"/>
            <a:ext cx="1872208" cy="1440160"/>
          </a:xfrm>
          <a:prstGeom prst="rect">
            <a:avLst/>
          </a:prstGeom>
          <a:solidFill>
            <a:srgbClr val="FFFF66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Řízek ihned dobře přistřihneme pod nejspodnějším kolénkem a odstraníme spodní listy.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44008" y="3645024"/>
            <a:ext cx="1872208" cy="1440160"/>
          </a:xfrm>
          <a:prstGeom prst="rect">
            <a:avLst/>
          </a:prstGeom>
          <a:solidFill>
            <a:srgbClr val="FFFF66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Řízek zakořeníme ve vodě a zasadíme jej poté, co mu vyrostou kořeny 2-4 cm dlouhé.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588224" y="3645024"/>
            <a:ext cx="1872208" cy="1440160"/>
          </a:xfrm>
          <a:prstGeom prst="rect">
            <a:avLst/>
          </a:prstGeom>
          <a:solidFill>
            <a:srgbClr val="FFFF66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Řízek zasadíme přímo do </a:t>
            </a:r>
            <a:r>
              <a:rPr lang="cs-CZ" sz="1200" b="1" dirty="0" err="1" smtClean="0">
                <a:solidFill>
                  <a:schemeClr val="tx1"/>
                </a:solidFill>
              </a:rPr>
              <a:t>množárenského</a:t>
            </a:r>
            <a:r>
              <a:rPr lang="cs-CZ" sz="1200" b="1" dirty="0" smtClean="0">
                <a:solidFill>
                  <a:schemeClr val="tx1"/>
                </a:solidFill>
              </a:rPr>
              <a:t> substrátu a zakryjeme jej polyetylénovým sáčkem, aby se udržela stálá vlhkost.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66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DŘEVITÉ STONKOVÉ ŘÍZKY</a:t>
            </a:r>
            <a:endParaRPr lang="cs-CZ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r="71387" b="7407"/>
          <a:stretch>
            <a:fillRect/>
          </a:stretch>
        </p:blipFill>
        <p:spPr bwMode="auto">
          <a:xfrm>
            <a:off x="755576" y="2348880"/>
            <a:ext cx="2088232" cy="18002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5" name="Přímá spojovací čára 14"/>
          <p:cNvCxnSpPr/>
          <p:nvPr/>
        </p:nvCxnSpPr>
        <p:spPr>
          <a:xfrm>
            <a:off x="1475656" y="1988840"/>
            <a:ext cx="6120680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1331640" y="2132856"/>
            <a:ext cx="288032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7452320" y="2132856"/>
            <a:ext cx="288032" cy="0"/>
          </a:xfrm>
          <a:prstGeom prst="line">
            <a:avLst/>
          </a:prstGeom>
          <a:ln w="381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755576" y="4221088"/>
            <a:ext cx="2088232" cy="1296144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Odstraníme ze stonku všechny spodní listy. Stonek nařežeme na krátké kousky, každý musí mít aspoň jedno kolénko.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4293096"/>
            <a:ext cx="3168352" cy="1296144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Řízky položíme nebo zapíchneme do </a:t>
            </a:r>
            <a:r>
              <a:rPr lang="cs-CZ" sz="1200" b="1" dirty="0" err="1" smtClean="0">
                <a:solidFill>
                  <a:schemeClr val="tx1"/>
                </a:solidFill>
              </a:rPr>
              <a:t>množárenského</a:t>
            </a:r>
            <a:r>
              <a:rPr lang="cs-CZ" sz="1200" b="1" dirty="0" smtClean="0">
                <a:solidFill>
                  <a:schemeClr val="tx1"/>
                </a:solidFill>
              </a:rPr>
              <a:t> substrátu. Ze zasypaných kolének vyrostou kořeny, zatímco z kolének, k nimž má přístup vzduch, vyraší výhonky.</a:t>
            </a:r>
            <a:endParaRPr lang="cs-CZ" sz="1200" b="1" dirty="0">
              <a:solidFill>
                <a:schemeClr val="tx1"/>
              </a:solidFill>
            </a:endParaRP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/>
          <a:srcRect l="35382" r="21206" b="7407"/>
          <a:stretch>
            <a:fillRect/>
          </a:stretch>
        </p:blipFill>
        <p:spPr bwMode="auto">
          <a:xfrm>
            <a:off x="5220072" y="2348880"/>
            <a:ext cx="3168352" cy="18002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5292080" y="2420888"/>
            <a:ext cx="936104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28384" y="2420888"/>
            <a:ext cx="288032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55776" y="2492896"/>
            <a:ext cx="216024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LISTOVÉ ŘÍZKY</a:t>
            </a:r>
            <a:endParaRPr lang="cs-CZ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1324744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/>
              <a:t>Nejčastěji  se používá u afrických fialek, některých begónií a mnoha druhů sukulentů.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 l="53192" t="3453" r="2128" b="37839"/>
          <a:stretch>
            <a:fillRect/>
          </a:stretch>
        </p:blipFill>
        <p:spPr bwMode="auto">
          <a:xfrm>
            <a:off x="2915816" y="3501008"/>
            <a:ext cx="1512168" cy="122413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 l="52373" r="1800" b="37931"/>
          <a:stretch>
            <a:fillRect/>
          </a:stretch>
        </p:blipFill>
        <p:spPr bwMode="auto">
          <a:xfrm>
            <a:off x="7020272" y="3501008"/>
            <a:ext cx="1512168" cy="129614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8" name="Přímá spojovací čára 7"/>
          <p:cNvCxnSpPr/>
          <p:nvPr/>
        </p:nvCxnSpPr>
        <p:spPr>
          <a:xfrm>
            <a:off x="1691680" y="3212976"/>
            <a:ext cx="6120680" cy="0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47664" y="3356992"/>
            <a:ext cx="288032" cy="0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3563888" y="3356992"/>
            <a:ext cx="288032" cy="0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5724128" y="3356992"/>
            <a:ext cx="288032" cy="0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7668344" y="3356992"/>
            <a:ext cx="288032" cy="0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 l="2128" t="3453" r="51064" b="37839"/>
          <a:stretch>
            <a:fillRect/>
          </a:stretch>
        </p:blipFill>
        <p:spPr bwMode="auto">
          <a:xfrm>
            <a:off x="971600" y="3501008"/>
            <a:ext cx="1584176" cy="122413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3" cstate="print"/>
          <a:srcRect l="2182" r="51991" b="37931"/>
          <a:stretch>
            <a:fillRect/>
          </a:stretch>
        </p:blipFill>
        <p:spPr bwMode="auto">
          <a:xfrm>
            <a:off x="5076056" y="3501008"/>
            <a:ext cx="1512168" cy="129614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Obdélník 14"/>
          <p:cNvSpPr/>
          <p:nvPr/>
        </p:nvSpPr>
        <p:spPr>
          <a:xfrm>
            <a:off x="971600" y="4797152"/>
            <a:ext cx="1512168" cy="1008112"/>
          </a:xfrm>
          <a:prstGeom prst="rect">
            <a:avLst/>
          </a:prstGeom>
          <a:solidFill>
            <a:srgbClr val="CC00C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Z rostliny odřízneme ostrým nožem jeden list. Stopku zkrátíme na 4-5 cm.</a:t>
            </a:r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15816" y="4797152"/>
            <a:ext cx="1512168" cy="1008112"/>
          </a:xfrm>
          <a:prstGeom prst="rect">
            <a:avLst/>
          </a:prstGeom>
          <a:solidFill>
            <a:srgbClr val="CC00C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Do </a:t>
            </a:r>
            <a:r>
              <a:rPr lang="cs-CZ" sz="1100" b="1" dirty="0" err="1" smtClean="0">
                <a:solidFill>
                  <a:schemeClr val="tx1"/>
                </a:solidFill>
              </a:rPr>
              <a:t>množárenského</a:t>
            </a:r>
            <a:r>
              <a:rPr lang="cs-CZ" sz="1100" b="1" dirty="0" smtClean="0">
                <a:solidFill>
                  <a:schemeClr val="tx1"/>
                </a:solidFill>
              </a:rPr>
              <a:t> substrátu uděláme tužkou nebo  prstem důlek a list do něj zasadíme pod úhlem 45°.</a:t>
            </a:r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6056" y="4869160"/>
            <a:ext cx="1512168" cy="1008112"/>
          </a:xfrm>
          <a:prstGeom prst="rect">
            <a:avLst/>
          </a:prstGeom>
          <a:solidFill>
            <a:srgbClr val="CC00C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K </a:t>
            </a:r>
            <a:r>
              <a:rPr lang="cs-CZ" sz="1100" b="1" dirty="0" err="1" smtClean="0">
                <a:solidFill>
                  <a:schemeClr val="tx1"/>
                </a:solidFill>
              </a:rPr>
              <a:t>větináč</a:t>
            </a:r>
            <a:r>
              <a:rPr lang="cs-CZ" sz="1100" b="1" dirty="0" smtClean="0">
                <a:solidFill>
                  <a:schemeClr val="tx1"/>
                </a:solidFill>
              </a:rPr>
              <a:t> zakryjeme sáčkem, abychom zvýšili vlhkost, a postavíme jej na rozptýlené světlo.</a:t>
            </a:r>
            <a:endParaRPr lang="cs-CZ" sz="11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20272" y="4869160"/>
            <a:ext cx="1512168" cy="1008112"/>
          </a:xfrm>
          <a:prstGeom prst="rect">
            <a:avLst/>
          </a:prstGeom>
          <a:solidFill>
            <a:srgbClr val="CC00CC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Za </a:t>
            </a:r>
            <a:r>
              <a:rPr lang="cs-CZ" sz="1100" b="1" dirty="0" smtClean="0">
                <a:solidFill>
                  <a:schemeClr val="tx1"/>
                </a:solidFill>
              </a:rPr>
              <a:t>5</a:t>
            </a:r>
            <a:r>
              <a:rPr lang="cs-CZ" sz="1100" b="1" dirty="0" smtClean="0">
                <a:solidFill>
                  <a:schemeClr val="tx1"/>
                </a:solidFill>
              </a:rPr>
              <a:t>-6 týdnů se vyvinou kořínky a vyraší malé rostlinky. Odstraníme mateřskou rostlinu.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VÝBĚŽKY, ODNOŽE</a:t>
            </a:r>
            <a:endParaRPr lang="cs-CZ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132474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400" dirty="0" smtClean="0"/>
              <a:t>Některé rostliny tvoří malé repliky sebe sama na svých listech nebo na plazivých stoncích či šlahounech – výběžky.</a:t>
            </a:r>
          </a:p>
          <a:p>
            <a:pPr algn="just"/>
            <a:r>
              <a:rPr lang="cs-CZ" sz="2400" dirty="0" smtClean="0"/>
              <a:t>Odnože jsou malé rostliny, které se tvoří kolem báze mateřské rostliny. 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3846" t="2638" r="7692" b="41957"/>
          <a:stretch>
            <a:fillRect/>
          </a:stretch>
        </p:blipFill>
        <p:spPr bwMode="auto">
          <a:xfrm>
            <a:off x="2339752" y="3068960"/>
            <a:ext cx="1656184" cy="15121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3942" t="2632" r="1441" b="42105"/>
          <a:stretch>
            <a:fillRect/>
          </a:stretch>
        </p:blipFill>
        <p:spPr bwMode="auto">
          <a:xfrm>
            <a:off x="5148064" y="3068960"/>
            <a:ext cx="1728192" cy="15121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6" name="Přímá spojovací čára 5"/>
          <p:cNvCxnSpPr/>
          <p:nvPr/>
        </p:nvCxnSpPr>
        <p:spPr>
          <a:xfrm>
            <a:off x="3275856" y="2780928"/>
            <a:ext cx="2808312" cy="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3131840" y="2924944"/>
            <a:ext cx="288032" cy="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5940152" y="2924944"/>
            <a:ext cx="288032" cy="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339752" y="4653136"/>
            <a:ext cx="1656184" cy="18002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Odstřihneme list nebo šlahoun s rostlinkou. Ponecháme stonek nebo šlahoun v délce 3 cm a celek zasadíme do </a:t>
            </a:r>
            <a:r>
              <a:rPr lang="cs-CZ" sz="1200" b="1" dirty="0" err="1" smtClean="0">
                <a:solidFill>
                  <a:schemeClr val="tx1"/>
                </a:solidFill>
              </a:rPr>
              <a:t>množárenského</a:t>
            </a:r>
            <a:r>
              <a:rPr lang="cs-CZ" sz="1200" b="1" dirty="0" smtClean="0">
                <a:solidFill>
                  <a:schemeClr val="tx1"/>
                </a:solidFill>
              </a:rPr>
              <a:t> substrátu tak, aby rostlinky zůstala na povrchu.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20072" y="4653136"/>
            <a:ext cx="1656184" cy="18002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Rostlině zajistíme zvýšenou vlhkost zakrytím pomocí igelitového sáčku a dáme ji na teplé místo chráněné před přímým sluncem. Za několik týdnů se objeví první kořínky.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  <a:endParaRPr lang="cs-CZ" b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/>
              <a:t>Především kapradiny a některé kaktusy vytvářejí husté trsy, které mohou být rozděleny na několik nových rostlin.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 l="8333" t="2833" r="4167" b="43333"/>
          <a:stretch>
            <a:fillRect/>
          </a:stretch>
        </p:blipFill>
        <p:spPr bwMode="auto">
          <a:xfrm>
            <a:off x="5148064" y="2924944"/>
            <a:ext cx="1512168" cy="136815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 l="4167" t="2865" r="8334" b="42690"/>
          <a:stretch>
            <a:fillRect/>
          </a:stretch>
        </p:blipFill>
        <p:spPr bwMode="auto">
          <a:xfrm>
            <a:off x="2411760" y="2924944"/>
            <a:ext cx="1512168" cy="136815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8" name="Přímá spojovací čára 7"/>
          <p:cNvCxnSpPr/>
          <p:nvPr/>
        </p:nvCxnSpPr>
        <p:spPr>
          <a:xfrm>
            <a:off x="3203848" y="2636912"/>
            <a:ext cx="2808312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3059832" y="2780928"/>
            <a:ext cx="288032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5868144" y="2780928"/>
            <a:ext cx="288032" cy="0"/>
          </a:xfrm>
          <a:prstGeom prst="line">
            <a:avLst/>
          </a:prstGeom>
          <a:ln w="381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411760" y="4365104"/>
            <a:ext cx="1512168" cy="1872208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Rostlinu vyjmeme s květináče a jemně ji roztrhneme na několik částí. Zajistíme, aby každá část měla dobře vyvinutý a zdravý trs stonků a několik kořenů.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48064" y="4365104"/>
            <a:ext cx="1512168" cy="1944216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Každou část rostliny zasadíme zvlášť. Má-li pouze několik kořenů, zakryjeme květináč na jeden až dva týdny sáčkem, abychom uchovali vlhkost, dokud se neobjeví nové výhonky.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Vyluštěte tajenku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1556792"/>
          <a:ext cx="2167466" cy="4063995"/>
        </p:xfrm>
        <a:graphic>
          <a:graphicData uri="http://schemas.openxmlformats.org/drawingml/2006/table">
            <a:tbl>
              <a:tblPr/>
              <a:tblGrid>
                <a:gridCol w="309638"/>
                <a:gridCol w="309638"/>
                <a:gridCol w="309638"/>
                <a:gridCol w="309638"/>
                <a:gridCol w="309638"/>
                <a:gridCol w="309638"/>
                <a:gridCol w="309638"/>
              </a:tblGrid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491880" y="2060848"/>
          <a:ext cx="5328592" cy="2539365"/>
        </p:xfrm>
        <a:graphic>
          <a:graphicData uri="http://schemas.openxmlformats.org/drawingml/2006/table">
            <a:tbl>
              <a:tblPr/>
              <a:tblGrid>
                <a:gridCol w="642644"/>
                <a:gridCol w="4685948"/>
              </a:tblGrid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Pelargonie 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jinak ……………………..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Pokud odřízneme malý kus stonku, mluvíme o řízkování ……………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Fialky se množí řízkováním ……………….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Některé rostliny se rozmnožují pomocí šlahounů, tzv. …………………..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Především kapradiny vytvářejí husté trsy, ty se potom rozdělí. </a:t>
                      </a:r>
                      <a:endParaRPr lang="cs-CZ" sz="14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Rostliny</a:t>
                      </a:r>
                      <a:r>
                        <a:rPr lang="cs-CZ" sz="1400" b="0" i="0" u="none" strike="noStrike" baseline="0" dirty="0" smtClean="0">
                          <a:solidFill>
                            <a:srgbClr val="000000"/>
                          </a:solidFill>
                          <a:latin typeface="+mn-lt"/>
                        </a:rPr>
                        <a:t> se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 tedy rozmnožují ………………………..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……… jsou malé rostliny, které se tvoří kolem mateřské rostliny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Vrcholek rostliny je nejvhodnější k 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………………. rostlin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23928" y="5589240"/>
          <a:ext cx="4445000" cy="333375"/>
        </p:xfrm>
        <a:graphic>
          <a:graphicData uri="http://schemas.openxmlformats.org/drawingml/2006/table">
            <a:tbl>
              <a:tblPr/>
              <a:tblGrid>
                <a:gridCol w="44450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TAJENKA: 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……………………………………………………..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Arial Black" pitchFamily="34" charset="0"/>
              </a:rPr>
              <a:t>ŘEŠENÍ</a:t>
            </a:r>
            <a:endParaRPr lang="cs-CZ" sz="3600" dirty="0"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1556792"/>
          <a:ext cx="2167466" cy="4063995"/>
        </p:xfrm>
        <a:graphic>
          <a:graphicData uri="http://schemas.openxmlformats.org/drawingml/2006/table">
            <a:tbl>
              <a:tblPr/>
              <a:tblGrid>
                <a:gridCol w="309638"/>
                <a:gridCol w="309638"/>
                <a:gridCol w="309638"/>
                <a:gridCol w="309638"/>
                <a:gridCol w="309638"/>
                <a:gridCol w="309638"/>
                <a:gridCol w="309638"/>
              </a:tblGrid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615"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32" marR="8932" marT="893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491880" y="2060848"/>
          <a:ext cx="5328592" cy="2539365"/>
        </p:xfrm>
        <a:graphic>
          <a:graphicData uri="http://schemas.openxmlformats.org/drawingml/2006/table">
            <a:tbl>
              <a:tblPr/>
              <a:tblGrid>
                <a:gridCol w="642644"/>
                <a:gridCol w="4685948"/>
              </a:tblGrid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Pelargonie 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jinak ……………………..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Pokud odřízneme malý kus stonku, mluvíme o řízkování ……………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Fialky se množí řízkováním ……………….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Některé rostliny se rozmnožují pomocí šlahounů, tzv. …………………..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Především kapradiny vytvářejí husté trsy, ty se potom rozdělí. 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Rostliny</a:t>
                      </a:r>
                      <a:r>
                        <a:rPr lang="cs-CZ" sz="14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se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tedy rozmnožují ………………………..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……… jsou malé rostliny, které se tvoří kolem mateřské rostliny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Vrcholek rostliny je nejvhodnější k 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………………. rostlin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23928" y="5589240"/>
          <a:ext cx="4445000" cy="333375"/>
        </p:xfrm>
        <a:graphic>
          <a:graphicData uri="http://schemas.openxmlformats.org/drawingml/2006/table">
            <a:tbl>
              <a:tblPr/>
              <a:tblGrid>
                <a:gridCol w="4445000"/>
              </a:tblGrid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TAJENKA: </a:t>
                      </a:r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    </a:t>
                      </a:r>
                      <a:r>
                        <a:rPr lang="cs-CZ" sz="20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MNOŽENÍ</a:t>
                      </a:r>
                      <a:endParaRPr lang="cs-CZ" sz="2000" b="1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FF33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/>
              <a:t>200 pokojových rostlin pro každého, Gilbert, R., nakladatelství OSVETA, 1992</a:t>
            </a:r>
          </a:p>
          <a:p>
            <a:r>
              <a:rPr lang="cs-CZ" sz="1600" b="1" dirty="0" smtClean="0"/>
              <a:t>Praktické činnosti – Pěstitelství pro 6. – 9. ročník ZŠ, </a:t>
            </a:r>
            <a:r>
              <a:rPr lang="cs-CZ" sz="1600" b="1" dirty="0" err="1" smtClean="0"/>
              <a:t>Dytrtová</a:t>
            </a:r>
            <a:r>
              <a:rPr lang="cs-CZ" sz="1600" b="1" dirty="0" smtClean="0"/>
              <a:t>, </a:t>
            </a:r>
            <a:r>
              <a:rPr lang="cs-CZ" sz="1600" b="1" smtClean="0"/>
              <a:t>R., nakladatelství </a:t>
            </a:r>
            <a:r>
              <a:rPr lang="cs-CZ" sz="1600" b="1" dirty="0" smtClean="0"/>
              <a:t>Fortuna, 1997</a:t>
            </a: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902</Words>
  <Application>Microsoft Office PowerPoint</Application>
  <PresentationFormat>Předvádění na obrazovce (4:3)</PresentationFormat>
  <Paragraphs>172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Okrasné rostliny</vt:lpstr>
      <vt:lpstr>Zásady rozmnožování</vt:lpstr>
      <vt:lpstr>Jednoduché množení</vt:lpstr>
      <vt:lpstr>STONKOVÉ ŘÍZKY</vt:lpstr>
      <vt:lpstr>ZELENÉ STONKOVÉ ŘÍZKY</vt:lpstr>
      <vt:lpstr>DŘEVITÉ STONKOVÉ ŘÍZKY</vt:lpstr>
      <vt:lpstr>LISTOVÉ ŘÍZKY</vt:lpstr>
      <vt:lpstr>VÝBĚŽKY, ODNOŽE</vt:lpstr>
      <vt:lpstr>DĚLENÍ</vt:lpstr>
      <vt:lpstr>Vyluštěte tajenku</vt:lpstr>
      <vt:lpstr>ŘEŠENÍ</vt:lpstr>
      <vt:lpstr>Zdroje: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Okrasné rostliny </dc:title>
  <dc:creator>Hříbková Jitka</dc:creator>
  <cp:lastModifiedBy>Hříbková Jitka</cp:lastModifiedBy>
  <cp:revision>21</cp:revision>
  <dcterms:created xsi:type="dcterms:W3CDTF">2011-04-17T08:49:04Z</dcterms:created>
  <dcterms:modified xsi:type="dcterms:W3CDTF">2013-02-16T20:33:02Z</dcterms:modified>
</cp:coreProperties>
</file>