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86" r:id="rId2"/>
    <p:sldId id="285" r:id="rId3"/>
    <p:sldId id="256" r:id="rId4"/>
    <p:sldId id="268" r:id="rId5"/>
    <p:sldId id="261" r:id="rId6"/>
    <p:sldId id="263" r:id="rId7"/>
    <p:sldId id="269" r:id="rId8"/>
    <p:sldId id="275" r:id="rId9"/>
    <p:sldId id="270" r:id="rId10"/>
    <p:sldId id="273" r:id="rId11"/>
    <p:sldId id="272" r:id="rId12"/>
    <p:sldId id="284" r:id="rId13"/>
    <p:sldId id="274" r:id="rId14"/>
    <p:sldId id="271" r:id="rId15"/>
    <p:sldId id="276" r:id="rId16"/>
    <p:sldId id="277" r:id="rId17"/>
    <p:sldId id="279" r:id="rId18"/>
    <p:sldId id="280" r:id="rId19"/>
    <p:sldId id="281" r:id="rId20"/>
    <p:sldId id="278" r:id="rId21"/>
    <p:sldId id="282" r:id="rId22"/>
    <p:sldId id="283" r:id="rId23"/>
    <p:sldId id="289" r:id="rId24"/>
    <p:sldId id="293" r:id="rId25"/>
    <p:sldId id="290" r:id="rId26"/>
    <p:sldId id="294" r:id="rId27"/>
    <p:sldId id="291" r:id="rId28"/>
    <p:sldId id="295" r:id="rId29"/>
    <p:sldId id="292" r:id="rId30"/>
    <p:sldId id="296" r:id="rId31"/>
    <p:sldId id="262" r:id="rId32"/>
    <p:sldId id="287" r:id="rId33"/>
    <p:sldId id="288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FF6699"/>
    <a:srgbClr val="FF6600"/>
    <a:srgbClr val="00E7E2"/>
    <a:srgbClr val="009BD2"/>
    <a:srgbClr val="00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C10194-CA19-4280-8C0D-A7FABDF681FD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EDCC33-F420-4016-AA34-B5C0EDB0A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EDCC33-F420-4016-AA34-B5C0EDB0A05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EDCC33-F420-4016-AA34-B5C0EDB0A058}" type="slidenum">
              <a:rPr lang="cs-CZ" smtClean="0"/>
              <a:pPr/>
              <a:t>32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EDCC33-F420-4016-AA34-B5C0EDB0A058}" type="slidenum">
              <a:rPr lang="cs-CZ" smtClean="0"/>
              <a:pPr/>
              <a:t>33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52B3E-C9C3-4DF7-B20B-CD4EABF9077F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4C6D3-FDD8-4768-9BD4-D25A4764F5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52B3E-C9C3-4DF7-B20B-CD4EABF9077F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4C6D3-FDD8-4768-9BD4-D25A4764F5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52B3E-C9C3-4DF7-B20B-CD4EABF9077F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4C6D3-FDD8-4768-9BD4-D25A4764F5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52B3E-C9C3-4DF7-B20B-CD4EABF9077F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4C6D3-FDD8-4768-9BD4-D25A4764F5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52B3E-C9C3-4DF7-B20B-CD4EABF9077F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4C6D3-FDD8-4768-9BD4-D25A4764F5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52B3E-C9C3-4DF7-B20B-CD4EABF9077F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4C6D3-FDD8-4768-9BD4-D25A4764F5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52B3E-C9C3-4DF7-B20B-CD4EABF9077F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4C6D3-FDD8-4768-9BD4-D25A4764F5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52B3E-C9C3-4DF7-B20B-CD4EABF9077F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4C6D3-FDD8-4768-9BD4-D25A4764F5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52B3E-C9C3-4DF7-B20B-CD4EABF9077F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4C6D3-FDD8-4768-9BD4-D25A4764F5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52B3E-C9C3-4DF7-B20B-CD4EABF9077F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4C6D3-FDD8-4768-9BD4-D25A4764F5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52B3E-C9C3-4DF7-B20B-CD4EABF9077F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4C6D3-FDD8-4768-9BD4-D25A4764F5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852B3E-C9C3-4DF7-B20B-CD4EABF9077F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14C6D3-FDD8-4768-9BD4-D25A4764F59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nd02.jxs.cz/857/531/efd6584c20_52634562_o2.jpg" TargetMode="External"/><Relationship Id="rId3" Type="http://schemas.openxmlformats.org/officeDocument/2006/relationships/hyperlink" Target="http://www.garten.cz/images_data/5225-azalea-azalka-2.jpg" TargetMode="External"/><Relationship Id="rId7" Type="http://schemas.openxmlformats.org/officeDocument/2006/relationships/hyperlink" Target="http://www.garten.cz/images_data/4204-spiraea-betulifolia-tavolnik-brizolisty.jpg" TargetMode="External"/><Relationship Id="rId2" Type="http://schemas.openxmlformats.org/officeDocument/2006/relationships/hyperlink" Target="http://okrasnedrevinylipovka.cz/foto/2/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uspza.cz/obrazky5/15-hloh_01_big.jpg" TargetMode="External"/><Relationship Id="rId11" Type="http://schemas.openxmlformats.org/officeDocument/2006/relationships/hyperlink" Target="http://www.sekvoj.cz/fotky10564/fotos/d__vyr_36berberis-thunbergii-atropurpurea-dristal.jpg" TargetMode="External"/><Relationship Id="rId5" Type="http://schemas.openxmlformats.org/officeDocument/2006/relationships/hyperlink" Target="http://www.magazinzahrada.cz/uploads/gallery2/pestovani-ruzi-5-nejcastejsich-chyb/pestovani-ruzi-5-nejcastejsich-chyb-3.jpg" TargetMode="External"/><Relationship Id="rId10" Type="http://schemas.openxmlformats.org/officeDocument/2006/relationships/hyperlink" Target="http://www.zahrady-rostliny.cz/inshop/pictures/store/Ligustrum%20vulgare%20Atrovirens%2002.jpg" TargetMode="External"/><Relationship Id="rId4" Type="http://schemas.openxmlformats.org/officeDocument/2006/relationships/hyperlink" Target="http://www.ajka-andrej.com/wp-content/uploads/2011/05/IMG_0120.jpg" TargetMode="External"/><Relationship Id="rId9" Type="http://schemas.openxmlformats.org/officeDocument/2006/relationships/hyperlink" Target="http://www.dreviny-okrasne.cz/foto/listnace/v1.jpg" TargetMode="Externa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reviny-okrasne.cz/foto/jehlicnany/pinmugo_hesseb.jpg" TargetMode="External"/><Relationship Id="rId13" Type="http://schemas.openxmlformats.org/officeDocument/2006/relationships/hyperlink" Target="http://www.dreviny-okrasne.cz/foto/jehlicnany/jun_ci_vsi.jpg" TargetMode="External"/><Relationship Id="rId3" Type="http://schemas.openxmlformats.org/officeDocument/2006/relationships/hyperlink" Target="http://www.garten.cz/images_data/3474-cotoneaster-buxifolius-nana.jpg" TargetMode="External"/><Relationship Id="rId7" Type="http://schemas.openxmlformats.org/officeDocument/2006/relationships/hyperlink" Target="http://img10.rajce.idnes.cz/d1002/2/2766/2766893_8216abfc31997d40b80b6ec827b2bf9f/images/plamenek.jpg" TargetMode="External"/><Relationship Id="rId12" Type="http://schemas.openxmlformats.org/officeDocument/2006/relationships/hyperlink" Target="http://www.dreviny-okrasne.cz/foto/jehlicnany/jun_squam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ahradni-raj.eu/fotky14246/fotos/_vyr_475brectan.jpg" TargetMode="External"/><Relationship Id="rId11" Type="http://schemas.openxmlformats.org/officeDocument/2006/relationships/hyperlink" Target="http://kvetina.net/detail/chamaecyparis_pisifera_filifera.jpg" TargetMode="External"/><Relationship Id="rId5" Type="http://schemas.openxmlformats.org/officeDocument/2006/relationships/hyperlink" Target="http://img4.rajce.idnes.cz/d0401/2/2033/2033589_0f6a4d86fdb13f02ba6e8efb1650d31e/images/Brslen_2.jpg" TargetMode="External"/><Relationship Id="rId10" Type="http://schemas.openxmlformats.org/officeDocument/2006/relationships/hyperlink" Target="http://www.dreviny-okrasne.cz/foto/jehlicnany/chamlaws_gg.jpg" TargetMode="External"/><Relationship Id="rId4" Type="http://schemas.openxmlformats.org/officeDocument/2006/relationships/hyperlink" Target="http://www.dreviny-okrasne.cz/foto/listnace/eu_x_ma.jpg" TargetMode="External"/><Relationship Id="rId9" Type="http://schemas.openxmlformats.org/officeDocument/2006/relationships/hyperlink" Target="http://www.dreviny-okrasne.cz/foto/jehlicnany/pinle_he.jpg" TargetMode="Externa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reviny-okrasne.cz/foto/jehlicnany/thujo_an.jpg" TargetMode="External"/><Relationship Id="rId3" Type="http://schemas.openxmlformats.org/officeDocument/2006/relationships/hyperlink" Target="http://www.dreviny-okrasne.cz/foto/jehlicnany/abi_pro_dn.jpg" TargetMode="External"/><Relationship Id="rId7" Type="http://schemas.openxmlformats.org/officeDocument/2006/relationships/hyperlink" Target="http://www.dreviny-okrasne.cz/foto/jehlicnany/thujor_com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reviny-okrasne.cz/foto/jehlicnany/picglauc_con.jpg" TargetMode="External"/><Relationship Id="rId11" Type="http://schemas.openxmlformats.org/officeDocument/2006/relationships/hyperlink" Target="https://encrypted-tbn1.gstatic.com/images?q=tbn:ANd9GcRuj6QK1OyQKa5LgUtWqJPCu37dV3Vvt3tGkfxYl6vO65xDTqlB" TargetMode="External"/><Relationship Id="rId5" Type="http://schemas.openxmlformats.org/officeDocument/2006/relationships/hyperlink" Target="http://www.dreviny-okrasne.cz/foto/jehlicnany/pic_sit_vwb.jpg" TargetMode="External"/><Relationship Id="rId10" Type="http://schemas.openxmlformats.org/officeDocument/2006/relationships/hyperlink" Target="http://www.ckrumlov.cz/obr/mesto/soucas/3282b.jpg" TargetMode="External"/><Relationship Id="rId4" Type="http://schemas.openxmlformats.org/officeDocument/2006/relationships/hyperlink" Target="http://www.dreviny-okrasne.cz/foto/jehlicnany/abi_c_viola1.jpg" TargetMode="External"/><Relationship Id="rId9" Type="http://schemas.openxmlformats.org/officeDocument/2006/relationships/hyperlink" Target="http://www.eprojekty.cz/weby/demo/_app/Repository/yy2009/mm10/dd15/352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Pě8 - 18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11. 4. 2011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Okrasné dřeviny – charakteristika a rozdělení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7149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Okrasné sadovnictví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776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Pěstitelství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680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svět práce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414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osmý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OKRASNÉ DŘEVINY je součástí výkladové hodiny a slouží především jako obrazová příloha.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obrázky </a:t>
            </a:r>
            <a:r>
              <a:rPr lang="cs-CZ" dirty="0" smtClean="0"/>
              <a:t>z internetu.</a:t>
            </a:r>
          </a:p>
          <a:p>
            <a:endParaRPr lang="cs-CZ" dirty="0"/>
          </a:p>
          <a:p>
            <a:r>
              <a:rPr lang="cs-CZ" dirty="0" smtClean="0"/>
              <a:t>Na závěr je vložený úkol pro žáky. </a:t>
            </a:r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8.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Okrasné dřeviny</a:t>
            </a:r>
            <a:endParaRPr lang="cs-CZ" sz="7200" b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charakteristika a rozdělení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707904" y="5517232"/>
            <a:ext cx="3735388" cy="54610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1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Zpracovala: Mgr. Jitka Hříbková, ZŠ </a:t>
            </a:r>
            <a:r>
              <a:rPr lang="cs-CZ" sz="12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Dyjákovice</a:t>
            </a:r>
            <a:endParaRPr lang="cs-CZ" sz="1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7500"/>
          </a:bodyPr>
          <a:lstStyle/>
          <a:p>
            <a:r>
              <a:rPr lang="cs-CZ" sz="32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OKRASNÉ DŘEVINY – listnaté - OPADAVÉ</a:t>
            </a:r>
            <a:endParaRPr lang="cs-CZ" sz="3200" b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80" name="Picture 4" descr="http://www.ajka-andrej.com/wp-content/uploads/2011/05/IMG_012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484784"/>
            <a:ext cx="3312368" cy="24842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Picture 2" descr="http://www.katalog-rostlin.cz/images/pokojove-rostliny/large/Azalea-Rhododendron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717032"/>
            <a:ext cx="2880320" cy="21602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611560" y="692696"/>
            <a:ext cx="230425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azalka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491880" y="692696"/>
            <a:ext cx="2448272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pámelník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6372200" y="692696"/>
            <a:ext cx="230425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růže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1484784"/>
            <a:ext cx="2907035" cy="43924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4578" name="Picture 2" descr="http://www.dreviny-okrasne.cz/foto/listnace/symph_alb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1840" y="1484784"/>
            <a:ext cx="3264297" cy="43523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Soubor:Ligustrum vulgare-Boutiers fruit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700809"/>
            <a:ext cx="6511068" cy="42484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6228184" y="908720"/>
            <a:ext cx="2592288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kdoulovec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563888" y="908720"/>
            <a:ext cx="230425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hloh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827584" y="908720"/>
            <a:ext cx="230425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ptačí zob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2532" name="Picture 4" descr="Soubor:Chaenomeles japonic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1700808"/>
            <a:ext cx="5664629" cy="42484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6628" name="Picture 4" descr="http://www.uspza.cz/obrazky5/15-hloh_01_big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1700808"/>
            <a:ext cx="3094523" cy="26642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Picture 4" descr="http://www.uspza.cz/obrazky5/15-hloh_01_big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3284984"/>
            <a:ext cx="3094523" cy="26642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Soubor:Brightpinkflower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628800"/>
            <a:ext cx="6048672" cy="45365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1506" name="Picture 2" descr="Soubor:Forsythia suspensa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628800"/>
            <a:ext cx="3114346" cy="45365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6228184" y="836712"/>
            <a:ext cx="230425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zlatice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491880" y="836712"/>
            <a:ext cx="230425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tavolník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827584" y="836712"/>
            <a:ext cx="230425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šeřík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8434" name="Picture 2" descr="http://nd02.jxs.cz/857/531/efd6584c20_52634562_o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628800"/>
            <a:ext cx="2736304" cy="45365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83568" y="980728"/>
            <a:ext cx="3816424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dřišťál opadavý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1748" name="Picture 4" descr="Fotografie: Vajgélie křížená [Weigela hybrida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772816"/>
            <a:ext cx="4032448" cy="44644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4932040" y="980728"/>
            <a:ext cx="2952328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vajgélie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482" name="Picture 2" descr="Soubor:Dřištá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844824"/>
            <a:ext cx="2952328" cy="44284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7500"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OKRASNÉ DŘEVINY – listnaté - STÁLOZELENÉ</a:t>
            </a:r>
            <a:endParaRPr lang="cs-CZ" sz="32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5292080" y="1124744"/>
            <a:ext cx="230425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ptačí zob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3528" y="1124744"/>
            <a:ext cx="4392488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noProof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dřišťál neopadavý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7650" name="Picture 2" descr="http://www.zahrady-rostliny.cz/inshop/pictures/store/Ligustrum%20vulgare%20Atrovirens%20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988840"/>
            <a:ext cx="4248472" cy="31863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434" name="Picture 2" descr="http://www.sekvoj.cz/fotky10564/fotos/d__vyr_36berberis-thunbergii-atropurpurea-drista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988840"/>
            <a:ext cx="4248472" cy="31863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Soubor:Buxus-semperviren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844824"/>
            <a:ext cx="4798450" cy="34563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3275856" y="980728"/>
            <a:ext cx="2592288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zimostráz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11560" y="980728"/>
            <a:ext cx="230425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mahonie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6228184" y="908720"/>
            <a:ext cx="230425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skalník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7412" name="Picture 4" descr="Soubor:Cotoneaster dammeri 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844824"/>
            <a:ext cx="2696272" cy="34563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414" name="Picture 6" descr="Soubor:- Mahonia aquifolium 03 -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1844824"/>
            <a:ext cx="2592288" cy="34563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http://img4.rajce.idnes.cz/d0401/2/2033/2033589_0f6a4d86fdb13f02ba6e8efb1650d31e/images/Brslen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44824"/>
            <a:ext cx="4536504" cy="34023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3203848" y="836712"/>
            <a:ext cx="230425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brslen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3012" name="Picture 4" descr="Fotografie: Brslen Fortuneův [Euonymus fortunei Microphyllus Albus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1844824"/>
            <a:ext cx="4368485" cy="33843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7500"/>
          </a:bodyPr>
          <a:lstStyle/>
          <a:p>
            <a:r>
              <a:rPr lang="cs-CZ" sz="3200" b="1" u="sng" dirty="0" smtClean="0">
                <a:solidFill>
                  <a:srgbClr val="00E7E2"/>
                </a:solidFill>
              </a:rPr>
              <a:t>OKRASNÉ DŘEVINY – listnaté - POPÍNAVÉ</a:t>
            </a:r>
            <a:endParaRPr lang="cs-CZ" sz="3200" b="1" u="sng" dirty="0">
              <a:solidFill>
                <a:srgbClr val="00E7E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http://www.sazenice-smaragd.cz/domain/sazenice/files/brecta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645024"/>
            <a:ext cx="2808312" cy="25382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6372200" y="620688"/>
            <a:ext cx="2304256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loubinec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419872" y="548680"/>
            <a:ext cx="2520280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plamének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11560" y="620688"/>
            <a:ext cx="230425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noProof="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břečťan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9698" name="Picture 2" descr="http://www.sazenice-smaragd.cz/domain/sazenice/files/brecta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84784"/>
            <a:ext cx="2808312" cy="24122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338" name="Picture 2" descr="http://www.uspza.cz/obrazky4/arboretum_13_04_bi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484784"/>
            <a:ext cx="3510390" cy="46805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9700" name="Picture 4" descr="http://files.popinave-rostliny.cz/200000030-eee46f0d8c/clemati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1484784"/>
            <a:ext cx="2788817" cy="46805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7500"/>
          </a:bodyPr>
          <a:lstStyle/>
          <a:p>
            <a:r>
              <a:rPr lang="cs-CZ" sz="3200" b="1" u="sng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OKRASNÉ DŘEVINY – jehličnaté</a:t>
            </a:r>
            <a:endParaRPr lang="cs-CZ" sz="3200" b="1" u="sng" dirty="0">
              <a:solidFill>
                <a:srgbClr val="FF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115616" y="908720"/>
            <a:ext cx="230425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noProof="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borovice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3794" name="Picture 2" descr="http://www.dreviny-okrasne.cz/foto/jehlicnany/pinmugo_hesse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132856"/>
            <a:ext cx="4704523" cy="35283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3796" name="Picture 4" descr="Fotografie: Borovice bělokorá [Pinus leucodermis Hesse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692696"/>
            <a:ext cx="4286250" cy="571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8" name="Picture 6" descr="Fotografie: Cypřišek Lawsonův [Chamaecyparis lawsoniana Green Globe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2996952"/>
            <a:ext cx="4455368" cy="33415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5436096" y="1700808"/>
            <a:ext cx="230425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cypříšek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8916" name="Picture 4" descr="Fotografie: Cypřišek hrachonosný [Chamaecyparis pisifera Filifera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268760"/>
            <a:ext cx="4320480" cy="32403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300192" y="692696"/>
            <a:ext cx="230425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jalovec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7896" name="Picture 8" descr="Fotografie: Jalovec šupinatý [Juniperus squamata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620688"/>
            <a:ext cx="4266474" cy="56886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70" name="Picture 2" descr="http://www.dreviny-okrasne.cz/foto/jehlicnany/jun_ci_vs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2924944"/>
            <a:ext cx="4464496" cy="33483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72" name="Picture 8" descr="Fotografie: Jedle stříbrná [Abies procera Decumbens Nana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852936"/>
            <a:ext cx="4512501" cy="3384376"/>
          </a:xfrm>
          <a:prstGeom prst="rect">
            <a:avLst/>
          </a:prstGeom>
          <a:noFill/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1115616" y="1124744"/>
            <a:ext cx="230425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noProof="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jedle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146" name="Picture 2" descr="http://www.dreviny-okrasne.cz/foto/jehlicnany/abi_c_viola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548680"/>
            <a:ext cx="4286250" cy="571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131840" y="332656"/>
            <a:ext cx="230425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smrk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5848" name="Picture 8" descr="Fotografie: Smrk sitka [Picea sitchensis Vápenka WB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268760"/>
            <a:ext cx="3491880" cy="47278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22" name="Picture 2" descr="http://www.dreviny-okrasne.cz/foto/jehlicnany/picglauc_c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268760"/>
            <a:ext cx="3528392" cy="47525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915816" y="188640"/>
            <a:ext cx="3240360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zerav (</a:t>
            </a:r>
            <a:r>
              <a:rPr lang="cs-CZ" sz="4400" b="1" dirty="0" err="1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thuja</a:t>
            </a:r>
            <a:r>
              <a:rPr lang="cs-CZ" sz="44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)</a:t>
            </a:r>
            <a:endParaRPr kumimoji="0" lang="cs-CZ" sz="4400" b="1" u="none" strike="noStrike" kern="1200" cap="none" spc="0" normalizeH="0" baseline="0" noProof="0" dirty="0">
              <a:ln>
                <a:noFill/>
              </a:ln>
              <a:solidFill>
                <a:srgbClr val="FF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9940" name="Picture 4" descr="Fotografie: Zerav východní [Thuja orientalis Compacta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268760"/>
            <a:ext cx="3816424" cy="50885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098" name="Picture 2" descr="http://www.dreviny-okrasne.cz/foto/jehlicnany/thujo_a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268760"/>
            <a:ext cx="3672408" cy="50405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ckrumlov.cz/obr/mesto/soucas/3282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340768"/>
            <a:ext cx="7143750" cy="49720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3419872" y="476672"/>
            <a:ext cx="230425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tis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146" name="Picture 2" descr="https://encrypted-tbn1.gstatic.com/images?q=tbn:ANd9GcRuj6QK1OyQKa5LgUtWqJPCu37dV3Vvt3tGkfxYl6vO65xDTql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340768"/>
            <a:ext cx="1857375" cy="24574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39548" y="1844824"/>
          <a:ext cx="7992897" cy="576064"/>
        </p:xfrm>
        <a:graphic>
          <a:graphicData uri="http://schemas.openxmlformats.org/drawingml/2006/table">
            <a:tbl>
              <a:tblPr/>
              <a:tblGrid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</a:tblGrid>
              <a:tr h="28803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É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Ť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Ů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25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27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28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400" dirty="0" smtClean="0">
                <a:latin typeface="Arial Black" pitchFamily="34" charset="0"/>
                <a:cs typeface="Arial" pitchFamily="34" charset="0"/>
              </a:rPr>
              <a:t>Vyluštěte: okrasné dřeviny listnaté - opadavé</a:t>
            </a:r>
            <a:endParaRPr lang="cs-CZ" sz="2400" dirty="0">
              <a:latin typeface="Arial Black" pitchFamily="34" charset="0"/>
              <a:cs typeface="Arial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3140968"/>
          <a:ext cx="8136878" cy="1687050"/>
        </p:xfrm>
        <a:graphic>
          <a:graphicData uri="http://schemas.openxmlformats.org/drawingml/2006/table">
            <a:tbl>
              <a:tblPr/>
              <a:tblGrid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</a:tblGrid>
              <a:tr h="250695"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709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</a:t>
                      </a:r>
                    </a:p>
                  </a:txBody>
                  <a:tcPr marL="6855" marR="6855" marT="685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6855" marR="6855" marT="685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28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6855" marR="6855" marT="685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37091"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37091"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37091"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3709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</a:p>
                  </a:txBody>
                  <a:tcPr marL="6855" marR="6855" marT="685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25</a:t>
                      </a:r>
                    </a:p>
                  </a:txBody>
                  <a:tcPr marL="6855" marR="6855" marT="685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32</a:t>
                      </a:r>
                    </a:p>
                  </a:txBody>
                  <a:tcPr marL="6855" marR="6855" marT="685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39548" y="1844824"/>
          <a:ext cx="7992897" cy="576064"/>
        </p:xfrm>
        <a:graphic>
          <a:graphicData uri="http://schemas.openxmlformats.org/drawingml/2006/table">
            <a:tbl>
              <a:tblPr/>
              <a:tblGrid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</a:tblGrid>
              <a:tr h="28803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É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Ť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Ů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25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27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28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400" dirty="0" smtClean="0">
                <a:latin typeface="Arial Black" pitchFamily="34" charset="0"/>
                <a:cs typeface="Arial" pitchFamily="34" charset="0"/>
              </a:rPr>
              <a:t>ŘEŠENÍ: okrasné dřeviny listnaté - opadavé</a:t>
            </a:r>
            <a:endParaRPr lang="cs-CZ" sz="2400" dirty="0">
              <a:latin typeface="Arial Black" pitchFamily="34" charset="0"/>
              <a:cs typeface="Arial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3140968"/>
          <a:ext cx="8136878" cy="1687050"/>
        </p:xfrm>
        <a:graphic>
          <a:graphicData uri="http://schemas.openxmlformats.org/drawingml/2006/table">
            <a:tbl>
              <a:tblPr/>
              <a:tblGrid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  <a:gridCol w="280582"/>
              </a:tblGrid>
              <a:tr h="13709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855" marR="6855" marT="685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K   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FF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FF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6855" marR="6855" marT="685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FF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FF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855" marR="6855" marT="685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709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</a:t>
                      </a:r>
                    </a:p>
                  </a:txBody>
                  <a:tcPr marL="6855" marR="6855" marT="685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6855" marR="6855" marT="685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28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6855" marR="6855" marT="685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37091"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37091"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3709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6855" marR="6855" marT="685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É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FF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FF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Š</a:t>
                      </a:r>
                    </a:p>
                  </a:txBody>
                  <a:tcPr marL="6855" marR="6855" marT="685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FF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FF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FF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FF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FF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FF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6855" marR="6855" marT="685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FF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3709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</a:p>
                  </a:txBody>
                  <a:tcPr marL="6855" marR="6855" marT="685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25</a:t>
                      </a:r>
                    </a:p>
                  </a:txBody>
                  <a:tcPr marL="6855" marR="6855" marT="685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32</a:t>
                      </a:r>
                    </a:p>
                  </a:txBody>
                  <a:tcPr marL="6855" marR="6855" marT="685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6855" marR="6855" marT="685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5" marR="6855" marT="685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39548" y="1844824"/>
          <a:ext cx="7992897" cy="576064"/>
        </p:xfrm>
        <a:graphic>
          <a:graphicData uri="http://schemas.openxmlformats.org/drawingml/2006/table">
            <a:tbl>
              <a:tblPr/>
              <a:tblGrid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</a:tblGrid>
              <a:tr h="28803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É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Ť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Ů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25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27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28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>
            <a:normAutofit/>
          </a:bodyPr>
          <a:lstStyle/>
          <a:p>
            <a:r>
              <a:rPr lang="cs-CZ" sz="2400" dirty="0" smtClean="0">
                <a:latin typeface="Arial Black" pitchFamily="34" charset="0"/>
              </a:rPr>
              <a:t>Vyluštěte: okrasné dřeviny listnaté - stálozelené</a:t>
            </a:r>
            <a:endParaRPr lang="cs-CZ" sz="2400" dirty="0"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043608" y="3212976"/>
          <a:ext cx="7200810" cy="1703070"/>
        </p:xfrm>
        <a:graphic>
          <a:graphicData uri="http://schemas.openxmlformats.org/drawingml/2006/table">
            <a:tbl>
              <a:tblPr/>
              <a:tblGrid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</a:tblGrid>
              <a:tr h="190500"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32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39548" y="1844824"/>
          <a:ext cx="7992897" cy="576064"/>
        </p:xfrm>
        <a:graphic>
          <a:graphicData uri="http://schemas.openxmlformats.org/drawingml/2006/table">
            <a:tbl>
              <a:tblPr/>
              <a:tblGrid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</a:tblGrid>
              <a:tr h="28803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É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Ť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Ů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25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27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28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>
            <a:normAutofit/>
          </a:bodyPr>
          <a:lstStyle/>
          <a:p>
            <a:r>
              <a:rPr lang="cs-CZ" sz="2400" dirty="0" smtClean="0">
                <a:latin typeface="Arial Black" pitchFamily="34" charset="0"/>
              </a:rPr>
              <a:t>ŘEŠENÍ: okrasné dřeviny listnaté - stálozelené</a:t>
            </a:r>
            <a:endParaRPr lang="cs-CZ" sz="2400" dirty="0"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043608" y="3212976"/>
          <a:ext cx="7200810" cy="1703070"/>
        </p:xfrm>
        <a:graphic>
          <a:graphicData uri="http://schemas.openxmlformats.org/drawingml/2006/table">
            <a:tbl>
              <a:tblPr/>
              <a:tblGrid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  <a:gridCol w="378990"/>
              </a:tblGrid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66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66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66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FF66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FF66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FF66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32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66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66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66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66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39548" y="1844824"/>
          <a:ext cx="7992897" cy="576064"/>
        </p:xfrm>
        <a:graphic>
          <a:graphicData uri="http://schemas.openxmlformats.org/drawingml/2006/table">
            <a:tbl>
              <a:tblPr/>
              <a:tblGrid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</a:tblGrid>
              <a:tr h="28803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É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Ť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Ů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25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27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28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2400" dirty="0" smtClean="0">
                <a:latin typeface="Arial Black" pitchFamily="34" charset="0"/>
              </a:rPr>
              <a:t>Vyluštěte: okrasné dřeviny - popínavé</a:t>
            </a:r>
            <a:endParaRPr lang="cs-CZ" sz="2400" dirty="0"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27584" y="3140968"/>
          <a:ext cx="7344810" cy="1703070"/>
        </p:xfrm>
        <a:graphic>
          <a:graphicData uri="http://schemas.openxmlformats.org/drawingml/2006/table">
            <a:tbl>
              <a:tblPr/>
              <a:tblGrid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</a:tblGrid>
              <a:tr h="190500"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28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22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39548" y="1844824"/>
          <a:ext cx="7992897" cy="576064"/>
        </p:xfrm>
        <a:graphic>
          <a:graphicData uri="http://schemas.openxmlformats.org/drawingml/2006/table">
            <a:tbl>
              <a:tblPr/>
              <a:tblGrid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</a:tblGrid>
              <a:tr h="28803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É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Ť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Ů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25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27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28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2400" dirty="0" smtClean="0">
                <a:latin typeface="Arial Black" pitchFamily="34" charset="0"/>
              </a:rPr>
              <a:t>ŘEŠENÍ: okrasné dřeviny - popínavé</a:t>
            </a:r>
            <a:endParaRPr lang="cs-CZ" sz="2400" dirty="0"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27584" y="3140968"/>
          <a:ext cx="7344810" cy="1703070"/>
        </p:xfrm>
        <a:graphic>
          <a:graphicData uri="http://schemas.openxmlformats.org/drawingml/2006/table">
            <a:tbl>
              <a:tblPr/>
              <a:tblGrid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</a:tblGrid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Ť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66FF33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66FF33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66FF33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É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21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66FF33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66FF33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Ů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66FF33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66FF33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28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39548" y="1844824"/>
          <a:ext cx="7992897" cy="576064"/>
        </p:xfrm>
        <a:graphic>
          <a:graphicData uri="http://schemas.openxmlformats.org/drawingml/2006/table">
            <a:tbl>
              <a:tblPr/>
              <a:tblGrid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</a:tblGrid>
              <a:tr h="28803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É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Ť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Ů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25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27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28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400" dirty="0" smtClean="0">
                <a:latin typeface="Arial Black" pitchFamily="34" charset="0"/>
              </a:rPr>
              <a:t>Vyluštěte: okrasné dřeviny - jehličnaté</a:t>
            </a:r>
            <a:endParaRPr lang="cs-CZ" sz="2400" dirty="0"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27584" y="3284984"/>
          <a:ext cx="7344828" cy="1703070"/>
        </p:xfrm>
        <a:graphic>
          <a:graphicData uri="http://schemas.openxmlformats.org/drawingml/2006/table">
            <a:tbl>
              <a:tblPr/>
              <a:tblGrid>
                <a:gridCol w="408046"/>
                <a:gridCol w="408046"/>
                <a:gridCol w="408046"/>
                <a:gridCol w="408046"/>
                <a:gridCol w="408046"/>
                <a:gridCol w="408046"/>
                <a:gridCol w="408046"/>
                <a:gridCol w="408046"/>
                <a:gridCol w="408046"/>
                <a:gridCol w="408046"/>
                <a:gridCol w="408046"/>
                <a:gridCol w="408046"/>
                <a:gridCol w="408046"/>
                <a:gridCol w="408046"/>
                <a:gridCol w="408046"/>
                <a:gridCol w="408046"/>
                <a:gridCol w="408046"/>
                <a:gridCol w="408046"/>
              </a:tblGrid>
              <a:tr h="190500"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25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32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39548" y="1844824"/>
          <a:ext cx="7992897" cy="576064"/>
        </p:xfrm>
        <a:graphic>
          <a:graphicData uri="http://schemas.openxmlformats.org/drawingml/2006/table">
            <a:tbl>
              <a:tblPr/>
              <a:tblGrid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  <a:gridCol w="242209"/>
              </a:tblGrid>
              <a:tr h="28803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É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Ť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Ů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24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25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27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28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31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32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33</a:t>
                      </a:r>
                    </a:p>
                  </a:txBody>
                  <a:tcPr marL="6024" marR="6024" marT="602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400" dirty="0" smtClean="0">
                <a:latin typeface="Arial Black" pitchFamily="34" charset="0"/>
              </a:rPr>
              <a:t>ŘEŠENÍ: okrasné dřeviny - jehličnaté</a:t>
            </a:r>
            <a:endParaRPr lang="cs-CZ" sz="2400" dirty="0"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27584" y="3284984"/>
          <a:ext cx="7344828" cy="1703070"/>
        </p:xfrm>
        <a:graphic>
          <a:graphicData uri="http://schemas.openxmlformats.org/drawingml/2006/table">
            <a:tbl>
              <a:tblPr/>
              <a:tblGrid>
                <a:gridCol w="408046"/>
                <a:gridCol w="408046"/>
                <a:gridCol w="408046"/>
                <a:gridCol w="408046"/>
                <a:gridCol w="408046"/>
                <a:gridCol w="408046"/>
                <a:gridCol w="408046"/>
                <a:gridCol w="408046"/>
                <a:gridCol w="408046"/>
                <a:gridCol w="408046"/>
                <a:gridCol w="408046"/>
                <a:gridCol w="408046"/>
                <a:gridCol w="408046"/>
                <a:gridCol w="408046"/>
                <a:gridCol w="408046"/>
                <a:gridCol w="408046"/>
                <a:gridCol w="408046"/>
                <a:gridCol w="408046"/>
              </a:tblGrid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Š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25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FF6699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FF6699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32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b="1" u="sng" dirty="0" smtClean="0">
                <a:ln/>
                <a:solidFill>
                  <a:schemeClr val="accent3"/>
                </a:solidFill>
              </a:rPr>
              <a:t>Zdroje</a:t>
            </a:r>
            <a:endParaRPr lang="cs-CZ" b="1" u="sng" dirty="0">
              <a:ln/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56584"/>
          </a:xfrm>
        </p:spPr>
        <p:txBody>
          <a:bodyPr>
            <a:normAutofit/>
          </a:bodyPr>
          <a:lstStyle/>
          <a:p>
            <a:r>
              <a:rPr lang="cs-CZ" sz="1600" b="1" dirty="0" err="1" smtClean="0"/>
              <a:t>Dytrtová</a:t>
            </a:r>
            <a:r>
              <a:rPr lang="cs-CZ" sz="1600" b="1" dirty="0" smtClean="0"/>
              <a:t>, R., Praktické činnosti, Pěstitelství pro 6.- 9. r. ZŠ, Fortuna, 1997</a:t>
            </a:r>
          </a:p>
          <a:p>
            <a:r>
              <a:rPr lang="cs-CZ" sz="1400" dirty="0" smtClean="0">
                <a:hlinkClick r:id="rId2"/>
              </a:rPr>
              <a:t>http://okrasnedrevinylipovka.cz/foto/2/1.jpg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http://www.katalog-rostlin.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pokojove</a:t>
            </a:r>
            <a:r>
              <a:rPr lang="cs-CZ" sz="1400" dirty="0" smtClean="0">
                <a:hlinkClick r:id="rId3"/>
              </a:rPr>
              <a:t>-rostliny/</a:t>
            </a:r>
            <a:r>
              <a:rPr lang="cs-CZ" sz="1400" dirty="0" err="1" smtClean="0">
                <a:hlinkClick r:id="rId3"/>
              </a:rPr>
              <a:t>large</a:t>
            </a:r>
            <a:r>
              <a:rPr lang="cs-CZ" sz="1400" dirty="0" smtClean="0">
                <a:hlinkClick r:id="rId3"/>
              </a:rPr>
              <a:t>/Azalea-Rhododendron1.jpg</a:t>
            </a:r>
          </a:p>
          <a:p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ajka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andrej.com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wp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content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uploads</a:t>
            </a:r>
            <a:r>
              <a:rPr lang="cs-CZ" sz="1400" dirty="0" smtClean="0">
                <a:hlinkClick r:id="rId4"/>
              </a:rPr>
              <a:t>/2011/05/IMG_0120.jpg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dreviny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okrasne.cz</a:t>
            </a:r>
            <a:r>
              <a:rPr lang="cs-CZ" sz="1400" dirty="0" smtClean="0">
                <a:hlinkClick r:id="rId5"/>
              </a:rPr>
              <a:t>/foto/</a:t>
            </a:r>
            <a:r>
              <a:rPr lang="cs-CZ" sz="1400" dirty="0" err="1" smtClean="0">
                <a:hlinkClick r:id="rId5"/>
              </a:rPr>
              <a:t>listnace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symph</a:t>
            </a:r>
            <a:r>
              <a:rPr lang="cs-CZ" sz="1400" dirty="0" smtClean="0">
                <a:hlinkClick r:id="rId5"/>
              </a:rPr>
              <a:t>_alb.</a:t>
            </a:r>
            <a:r>
              <a:rPr lang="cs-CZ" sz="1400" dirty="0" err="1" smtClean="0">
                <a:hlinkClick r:id="rId5"/>
              </a:rPr>
              <a:t>jpg</a:t>
            </a:r>
            <a:endParaRPr lang="cs-CZ" sz="1400" dirty="0" smtClean="0">
              <a:hlinkClick r:id="rId5"/>
            </a:endParaRPr>
          </a:p>
          <a:p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magazinzahrada.cz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uploads</a:t>
            </a:r>
            <a:r>
              <a:rPr lang="cs-CZ" sz="1400" dirty="0" smtClean="0">
                <a:hlinkClick r:id="rId5"/>
              </a:rPr>
              <a:t>/gallery2/</a:t>
            </a:r>
            <a:r>
              <a:rPr lang="cs-CZ" sz="1400" dirty="0" err="1" smtClean="0">
                <a:hlinkClick r:id="rId5"/>
              </a:rPr>
              <a:t>pestovani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ruzi</a:t>
            </a:r>
            <a:r>
              <a:rPr lang="cs-CZ" sz="1400" dirty="0" smtClean="0">
                <a:hlinkClick r:id="rId5"/>
              </a:rPr>
              <a:t>-5-</a:t>
            </a:r>
            <a:r>
              <a:rPr lang="cs-CZ" sz="1400" dirty="0" err="1" smtClean="0">
                <a:hlinkClick r:id="rId5"/>
              </a:rPr>
              <a:t>nejcastejsich</a:t>
            </a:r>
            <a:r>
              <a:rPr lang="cs-CZ" sz="1400" dirty="0" smtClean="0">
                <a:hlinkClick r:id="rId5"/>
              </a:rPr>
              <a:t>-chyb/</a:t>
            </a:r>
            <a:r>
              <a:rPr lang="cs-CZ" sz="1400" dirty="0" err="1" smtClean="0">
                <a:hlinkClick r:id="rId5"/>
              </a:rPr>
              <a:t>pestovani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ruzi</a:t>
            </a:r>
            <a:r>
              <a:rPr lang="cs-CZ" sz="1400" dirty="0" smtClean="0">
                <a:hlinkClick r:id="rId5"/>
              </a:rPr>
              <a:t>-5-</a:t>
            </a:r>
            <a:r>
              <a:rPr lang="cs-CZ" sz="1400" dirty="0" err="1" smtClean="0">
                <a:hlinkClick r:id="rId5"/>
              </a:rPr>
              <a:t>nejcastejsich</a:t>
            </a:r>
            <a:r>
              <a:rPr lang="cs-CZ" sz="1400" dirty="0" smtClean="0">
                <a:hlinkClick r:id="rId5"/>
              </a:rPr>
              <a:t>-chyb-3.jpg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http://upload.wikimedia.org/wikipedia/commons/thumb/8/87/Ligustrum_vulgare-Boutiers_fruits.jpg/800px-Ligustrum_vulgare-Boutiers_fruits.jpg</a:t>
            </a:r>
          </a:p>
          <a:p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uspza.cz</a:t>
            </a:r>
            <a:r>
              <a:rPr lang="cs-CZ" sz="1400" dirty="0" smtClean="0">
                <a:hlinkClick r:id="rId6"/>
              </a:rPr>
              <a:t>/obrazky5/15-hloh_01_</a:t>
            </a:r>
            <a:r>
              <a:rPr lang="cs-CZ" sz="1400" dirty="0" err="1" smtClean="0">
                <a:hlinkClick r:id="rId6"/>
              </a:rPr>
              <a:t>big.jpg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http://upload.wikimedia.org/wikipedia/commons/thumb/d/d8/Chaenomeles_japonica.jpg/800px-Chaenomeles_japonica.jpg</a:t>
            </a:r>
          </a:p>
          <a:p>
            <a:r>
              <a:rPr lang="cs-CZ" sz="1400" dirty="0" smtClean="0">
                <a:hlinkClick r:id="rId8"/>
              </a:rPr>
              <a:t>http://upload.wikimedia.org/wikipedia/commons/thumb/9/9b/Brightpinkflowers.JPG/800px-Brightpinkflowers.JPG</a:t>
            </a:r>
          </a:p>
          <a:p>
            <a:r>
              <a:rPr lang="cs-CZ" sz="1400" dirty="0" smtClean="0">
                <a:hlinkClick r:id="rId8"/>
              </a:rPr>
              <a:t>http://cs.wikipedia.org/wiki/Soubor:Forsythia_suspensa4.jpg</a:t>
            </a:r>
          </a:p>
          <a:p>
            <a:r>
              <a:rPr lang="cs-CZ" sz="1400" dirty="0" smtClean="0">
                <a:hlinkClick r:id="rId8"/>
              </a:rPr>
              <a:t>http://nd02.jxs.cz/857/531/efd6584c20_52634562_o2.jpg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http://cs.wikipedia.org/wiki/Soubor:D%C5%99i%C5%A1t%C3%A1l.jpg</a:t>
            </a:r>
          </a:p>
          <a:p>
            <a:r>
              <a:rPr lang="cs-CZ" sz="1400" dirty="0" smtClean="0">
                <a:hlinkClick r:id="rId9"/>
              </a:rPr>
              <a:t>http://www.</a:t>
            </a:r>
            <a:r>
              <a:rPr lang="cs-CZ" sz="1400" dirty="0" err="1" smtClean="0">
                <a:hlinkClick r:id="rId9"/>
              </a:rPr>
              <a:t>dreviny</a:t>
            </a:r>
            <a:r>
              <a:rPr lang="cs-CZ" sz="1400" dirty="0" smtClean="0">
                <a:hlinkClick r:id="rId9"/>
              </a:rPr>
              <a:t>-</a:t>
            </a:r>
            <a:r>
              <a:rPr lang="cs-CZ" sz="1400" dirty="0" err="1" smtClean="0">
                <a:hlinkClick r:id="rId9"/>
              </a:rPr>
              <a:t>okrasne.cz</a:t>
            </a:r>
            <a:r>
              <a:rPr lang="cs-CZ" sz="1400" dirty="0" smtClean="0">
                <a:hlinkClick r:id="rId9"/>
              </a:rPr>
              <a:t>/foto/</a:t>
            </a:r>
            <a:r>
              <a:rPr lang="cs-CZ" sz="1400" dirty="0" err="1" smtClean="0">
                <a:hlinkClick r:id="rId9"/>
              </a:rPr>
              <a:t>listnace</a:t>
            </a:r>
            <a:r>
              <a:rPr lang="cs-CZ" sz="1400" dirty="0" smtClean="0">
                <a:hlinkClick r:id="rId9"/>
              </a:rPr>
              <a:t>/v1.jpg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http://www.zahrady-rostliny.</a:t>
            </a:r>
            <a:r>
              <a:rPr lang="cs-CZ" sz="1400" dirty="0" err="1" smtClean="0">
                <a:hlinkClick r:id="rId10"/>
              </a:rPr>
              <a:t>cz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inshop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pictures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store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Ligustrum</a:t>
            </a:r>
            <a:r>
              <a:rPr lang="cs-CZ" sz="1400" dirty="0" smtClean="0">
                <a:hlinkClick r:id="rId10"/>
              </a:rPr>
              <a:t>%20vulgare%20Atrovirens%2002.jpg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http://www.</a:t>
            </a:r>
            <a:r>
              <a:rPr lang="cs-CZ" sz="1400" dirty="0" err="1" smtClean="0">
                <a:hlinkClick r:id="rId11"/>
              </a:rPr>
              <a:t>sekvoj.cz</a:t>
            </a:r>
            <a:r>
              <a:rPr lang="cs-CZ" sz="1400" dirty="0" smtClean="0">
                <a:hlinkClick r:id="rId11"/>
              </a:rPr>
              <a:t>/fotky10564/</a:t>
            </a:r>
            <a:r>
              <a:rPr lang="cs-CZ" sz="1400" dirty="0" err="1" smtClean="0">
                <a:hlinkClick r:id="rId11"/>
              </a:rPr>
              <a:t>fotos</a:t>
            </a:r>
            <a:r>
              <a:rPr lang="cs-CZ" sz="1400" dirty="0" smtClean="0">
                <a:hlinkClick r:id="rId11"/>
              </a:rPr>
              <a:t>/d__</a:t>
            </a:r>
            <a:r>
              <a:rPr lang="cs-CZ" sz="1400" dirty="0" err="1" smtClean="0">
                <a:hlinkClick r:id="rId11"/>
              </a:rPr>
              <a:t>vyr</a:t>
            </a:r>
            <a:r>
              <a:rPr lang="cs-CZ" sz="1400" dirty="0" smtClean="0">
                <a:hlinkClick r:id="rId11"/>
              </a:rPr>
              <a:t>_36berberis-thunbergii-</a:t>
            </a:r>
            <a:r>
              <a:rPr lang="cs-CZ" sz="1400" dirty="0" err="1" smtClean="0">
                <a:hlinkClick r:id="rId11"/>
              </a:rPr>
              <a:t>atropurpurea</a:t>
            </a:r>
            <a:r>
              <a:rPr lang="cs-CZ" sz="1400" dirty="0" smtClean="0">
                <a:hlinkClick r:id="rId11"/>
              </a:rPr>
              <a:t>-</a:t>
            </a:r>
            <a:r>
              <a:rPr lang="cs-CZ" sz="1400" dirty="0" err="1" smtClean="0">
                <a:hlinkClick r:id="rId11"/>
              </a:rPr>
              <a:t>dristal.jpg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b="1" u="sng" dirty="0" smtClean="0">
                <a:ln/>
                <a:solidFill>
                  <a:schemeClr val="accent3"/>
                </a:solidFill>
              </a:rPr>
              <a:t>Zdroje</a:t>
            </a:r>
            <a:endParaRPr lang="cs-CZ" b="1" u="sng" dirty="0">
              <a:ln/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hlinkClick r:id="rId3"/>
              </a:rPr>
              <a:t>http://cs.wikipedia.org/wiki/Soubor:Buxus-sempervirens.JPG</a:t>
            </a:r>
          </a:p>
          <a:p>
            <a:r>
              <a:rPr lang="cs-CZ" sz="1400" dirty="0" smtClean="0">
                <a:hlinkClick r:id="rId4"/>
              </a:rPr>
              <a:t>http://cs.wikipedia.org/wiki/Soubor:Cotoneaster_dammeri_02.jpg</a:t>
            </a:r>
          </a:p>
          <a:p>
            <a:r>
              <a:rPr lang="cs-CZ" sz="1400" dirty="0" smtClean="0">
                <a:hlinkClick r:id="rId4"/>
              </a:rPr>
              <a:t>http://cs.wikipedia.org/wiki/Soubor:-_Mahonia_aquifolium_03_-.jpg</a:t>
            </a:r>
          </a:p>
          <a:p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dreviny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okrasne.cz</a:t>
            </a:r>
            <a:r>
              <a:rPr lang="cs-CZ" sz="1400" dirty="0" smtClean="0">
                <a:hlinkClick r:id="rId4"/>
              </a:rPr>
              <a:t>/foto/</a:t>
            </a:r>
            <a:r>
              <a:rPr lang="cs-CZ" sz="1400" dirty="0" err="1" smtClean="0">
                <a:hlinkClick r:id="rId4"/>
              </a:rPr>
              <a:t>listnace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eu</a:t>
            </a:r>
            <a:r>
              <a:rPr lang="cs-CZ" sz="1400" dirty="0" smtClean="0">
                <a:hlinkClick r:id="rId4"/>
              </a:rPr>
              <a:t>_x_</a:t>
            </a:r>
            <a:r>
              <a:rPr lang="cs-CZ" sz="1400" dirty="0" err="1" smtClean="0">
                <a:hlinkClick r:id="rId4"/>
              </a:rPr>
              <a:t>ma.jpg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http://img4.rajce.idnes.cz/d0401/2/2033/2033589_0f6a4d86fdb13f02ba6e8efb1650d31e/</a:t>
            </a:r>
            <a:r>
              <a:rPr lang="cs-CZ" sz="1400" dirty="0" err="1" smtClean="0">
                <a:hlinkClick r:id="rId5"/>
              </a:rPr>
              <a:t>images</a:t>
            </a:r>
            <a:r>
              <a:rPr lang="cs-CZ" sz="1400" dirty="0" smtClean="0">
                <a:hlinkClick r:id="rId5"/>
              </a:rPr>
              <a:t>/Brslen_2.jpg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zahradni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raj.eu</a:t>
            </a:r>
            <a:r>
              <a:rPr lang="cs-CZ" sz="1400" dirty="0" smtClean="0">
                <a:hlinkClick r:id="rId6"/>
              </a:rPr>
              <a:t>/fotky14246/</a:t>
            </a:r>
            <a:r>
              <a:rPr lang="cs-CZ" sz="1400" dirty="0" err="1" smtClean="0">
                <a:hlinkClick r:id="rId6"/>
              </a:rPr>
              <a:t>fotos</a:t>
            </a:r>
            <a:r>
              <a:rPr lang="cs-CZ" sz="1400" dirty="0" smtClean="0">
                <a:hlinkClick r:id="rId6"/>
              </a:rPr>
              <a:t>/_</a:t>
            </a:r>
            <a:r>
              <a:rPr lang="cs-CZ" sz="1400" dirty="0" err="1" smtClean="0">
                <a:hlinkClick r:id="rId6"/>
              </a:rPr>
              <a:t>vyr</a:t>
            </a:r>
            <a:r>
              <a:rPr lang="cs-CZ" sz="1400" dirty="0" smtClean="0">
                <a:hlinkClick r:id="rId6"/>
              </a:rPr>
              <a:t>_475brectan.jpg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http://img10.rajce.idnes.cz/d1002/2/2766/2766893_8216abfc31997d40b80b6ec827b2bf9f/</a:t>
            </a:r>
            <a:r>
              <a:rPr lang="cs-CZ" sz="1400" dirty="0" err="1" smtClean="0">
                <a:hlinkClick r:id="rId7"/>
              </a:rPr>
              <a:t>images</a:t>
            </a:r>
            <a:r>
              <a:rPr lang="cs-CZ" sz="1400" dirty="0" smtClean="0">
                <a:hlinkClick r:id="rId7"/>
              </a:rPr>
              <a:t>/plamenek.</a:t>
            </a:r>
            <a:r>
              <a:rPr lang="cs-CZ" sz="1400" dirty="0" err="1" smtClean="0">
                <a:hlinkClick r:id="rId7"/>
              </a:rPr>
              <a:t>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http://www.</a:t>
            </a:r>
            <a:r>
              <a:rPr lang="cs-CZ" sz="1400" dirty="0" err="1" smtClean="0">
                <a:hlinkClick r:id="rId8"/>
              </a:rPr>
              <a:t>uspza.cz</a:t>
            </a:r>
            <a:r>
              <a:rPr lang="cs-CZ" sz="1400" dirty="0" smtClean="0">
                <a:hlinkClick r:id="rId8"/>
              </a:rPr>
              <a:t>/obrazky4/arboretum_13_04_</a:t>
            </a:r>
            <a:r>
              <a:rPr lang="cs-CZ" sz="1400" dirty="0" err="1" smtClean="0">
                <a:hlinkClick r:id="rId8"/>
              </a:rPr>
              <a:t>big.jpg</a:t>
            </a:r>
            <a:endParaRPr lang="cs-CZ" sz="1400" dirty="0" smtClean="0">
              <a:hlinkClick r:id="rId8"/>
            </a:endParaRPr>
          </a:p>
          <a:p>
            <a:r>
              <a:rPr lang="cs-CZ" sz="1400" dirty="0" smtClean="0">
                <a:hlinkClick r:id="rId8"/>
              </a:rPr>
              <a:t>http://www.</a:t>
            </a:r>
            <a:r>
              <a:rPr lang="cs-CZ" sz="1400" dirty="0" err="1" smtClean="0">
                <a:hlinkClick r:id="rId8"/>
              </a:rPr>
              <a:t>dreviny</a:t>
            </a:r>
            <a:r>
              <a:rPr lang="cs-CZ" sz="1400" dirty="0" smtClean="0">
                <a:hlinkClick r:id="rId8"/>
              </a:rPr>
              <a:t>-</a:t>
            </a:r>
            <a:r>
              <a:rPr lang="cs-CZ" sz="1400" dirty="0" err="1" smtClean="0">
                <a:hlinkClick r:id="rId8"/>
              </a:rPr>
              <a:t>okrasne.cz</a:t>
            </a:r>
            <a:r>
              <a:rPr lang="cs-CZ" sz="1400" dirty="0" smtClean="0">
                <a:hlinkClick r:id="rId8"/>
              </a:rPr>
              <a:t>/foto/</a:t>
            </a:r>
            <a:r>
              <a:rPr lang="cs-CZ" sz="1400" dirty="0" err="1" smtClean="0">
                <a:hlinkClick r:id="rId8"/>
              </a:rPr>
              <a:t>jehlicnany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pinmugo</a:t>
            </a:r>
            <a:r>
              <a:rPr lang="cs-CZ" sz="1400" dirty="0" smtClean="0">
                <a:hlinkClick r:id="rId8"/>
              </a:rPr>
              <a:t>_</a:t>
            </a:r>
            <a:r>
              <a:rPr lang="cs-CZ" sz="1400" dirty="0" err="1" smtClean="0">
                <a:hlinkClick r:id="rId8"/>
              </a:rPr>
              <a:t>hesseb.jpg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http://www.</a:t>
            </a:r>
            <a:r>
              <a:rPr lang="cs-CZ" sz="1400" dirty="0" err="1" smtClean="0">
                <a:hlinkClick r:id="rId9"/>
              </a:rPr>
              <a:t>dreviny</a:t>
            </a:r>
            <a:r>
              <a:rPr lang="cs-CZ" sz="1400" dirty="0" smtClean="0">
                <a:hlinkClick r:id="rId9"/>
              </a:rPr>
              <a:t>-</a:t>
            </a:r>
            <a:r>
              <a:rPr lang="cs-CZ" sz="1400" dirty="0" err="1" smtClean="0">
                <a:hlinkClick r:id="rId9"/>
              </a:rPr>
              <a:t>okrasne.cz</a:t>
            </a:r>
            <a:r>
              <a:rPr lang="cs-CZ" sz="1400" dirty="0" smtClean="0">
                <a:hlinkClick r:id="rId9"/>
              </a:rPr>
              <a:t>/foto/</a:t>
            </a:r>
            <a:r>
              <a:rPr lang="cs-CZ" sz="1400" dirty="0" err="1" smtClean="0">
                <a:hlinkClick r:id="rId9"/>
              </a:rPr>
              <a:t>jehlicnany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pinle</a:t>
            </a:r>
            <a:r>
              <a:rPr lang="cs-CZ" sz="1400" dirty="0" smtClean="0">
                <a:hlinkClick r:id="rId9"/>
              </a:rPr>
              <a:t>_he.</a:t>
            </a:r>
            <a:r>
              <a:rPr lang="cs-CZ" sz="1400" dirty="0" err="1" smtClean="0">
                <a:hlinkClick r:id="rId9"/>
              </a:rPr>
              <a:t>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http://www.</a:t>
            </a:r>
            <a:r>
              <a:rPr lang="cs-CZ" sz="1400" dirty="0" err="1" smtClean="0">
                <a:hlinkClick r:id="rId10"/>
              </a:rPr>
              <a:t>dreviny</a:t>
            </a:r>
            <a:r>
              <a:rPr lang="cs-CZ" sz="1400" dirty="0" smtClean="0">
                <a:hlinkClick r:id="rId10"/>
              </a:rPr>
              <a:t>-</a:t>
            </a:r>
            <a:r>
              <a:rPr lang="cs-CZ" sz="1400" dirty="0" err="1" smtClean="0">
                <a:hlinkClick r:id="rId10"/>
              </a:rPr>
              <a:t>okrasne.cz</a:t>
            </a:r>
            <a:r>
              <a:rPr lang="cs-CZ" sz="1400" dirty="0" smtClean="0">
                <a:hlinkClick r:id="rId10"/>
              </a:rPr>
              <a:t>/foto/</a:t>
            </a:r>
            <a:r>
              <a:rPr lang="cs-CZ" sz="1400" dirty="0" err="1" smtClean="0">
                <a:hlinkClick r:id="rId10"/>
              </a:rPr>
              <a:t>jehlicnany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chamlaws</a:t>
            </a:r>
            <a:r>
              <a:rPr lang="cs-CZ" sz="1400" dirty="0" smtClean="0">
                <a:hlinkClick r:id="rId10"/>
              </a:rPr>
              <a:t>_</a:t>
            </a:r>
            <a:r>
              <a:rPr lang="cs-CZ" sz="1400" dirty="0" err="1" smtClean="0">
                <a:hlinkClick r:id="rId10"/>
              </a:rPr>
              <a:t>gg.jpg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http://kvetina.net/detail/chamaecyparis_pisifera_filifera.jpg</a:t>
            </a:r>
            <a:endParaRPr lang="cs-CZ" sz="1400" dirty="0" smtClean="0"/>
          </a:p>
          <a:p>
            <a:r>
              <a:rPr lang="cs-CZ" sz="1400" dirty="0" smtClean="0">
                <a:hlinkClick r:id="rId12"/>
              </a:rPr>
              <a:t>http://www.</a:t>
            </a:r>
            <a:r>
              <a:rPr lang="cs-CZ" sz="1400" dirty="0" err="1" smtClean="0">
                <a:hlinkClick r:id="rId12"/>
              </a:rPr>
              <a:t>dreviny</a:t>
            </a:r>
            <a:r>
              <a:rPr lang="cs-CZ" sz="1400" dirty="0" smtClean="0">
                <a:hlinkClick r:id="rId12"/>
              </a:rPr>
              <a:t>-</a:t>
            </a:r>
            <a:r>
              <a:rPr lang="cs-CZ" sz="1400" dirty="0" err="1" smtClean="0">
                <a:hlinkClick r:id="rId12"/>
              </a:rPr>
              <a:t>okrasne.cz</a:t>
            </a:r>
            <a:r>
              <a:rPr lang="cs-CZ" sz="1400" dirty="0" smtClean="0">
                <a:hlinkClick r:id="rId12"/>
              </a:rPr>
              <a:t>/foto/</a:t>
            </a:r>
            <a:r>
              <a:rPr lang="cs-CZ" sz="1400" dirty="0" err="1" smtClean="0">
                <a:hlinkClick r:id="rId12"/>
              </a:rPr>
              <a:t>jehlicnany</a:t>
            </a:r>
            <a:r>
              <a:rPr lang="cs-CZ" sz="1400" dirty="0" smtClean="0">
                <a:hlinkClick r:id="rId12"/>
              </a:rPr>
              <a:t>/jun_</a:t>
            </a:r>
            <a:r>
              <a:rPr lang="cs-CZ" sz="1400" dirty="0" err="1" smtClean="0">
                <a:hlinkClick r:id="rId12"/>
              </a:rPr>
              <a:t>squam.jpg</a:t>
            </a:r>
            <a:endParaRPr lang="cs-CZ" sz="1400" dirty="0" smtClean="0"/>
          </a:p>
          <a:p>
            <a:r>
              <a:rPr lang="cs-CZ" sz="1400" dirty="0" smtClean="0">
                <a:hlinkClick r:id="rId13"/>
              </a:rPr>
              <a:t>http://www.</a:t>
            </a:r>
            <a:r>
              <a:rPr lang="cs-CZ" sz="1400" dirty="0" err="1" smtClean="0">
                <a:hlinkClick r:id="rId13"/>
              </a:rPr>
              <a:t>dreviny</a:t>
            </a:r>
            <a:r>
              <a:rPr lang="cs-CZ" sz="1400" dirty="0" smtClean="0">
                <a:hlinkClick r:id="rId13"/>
              </a:rPr>
              <a:t>-</a:t>
            </a:r>
            <a:r>
              <a:rPr lang="cs-CZ" sz="1400" dirty="0" err="1" smtClean="0">
                <a:hlinkClick r:id="rId13"/>
              </a:rPr>
              <a:t>okrasne.cz</a:t>
            </a:r>
            <a:r>
              <a:rPr lang="cs-CZ" sz="1400" dirty="0" smtClean="0">
                <a:hlinkClick r:id="rId13"/>
              </a:rPr>
              <a:t>/foto/</a:t>
            </a:r>
            <a:r>
              <a:rPr lang="cs-CZ" sz="1400" dirty="0" err="1" smtClean="0">
                <a:hlinkClick r:id="rId13"/>
              </a:rPr>
              <a:t>jehlicnany</a:t>
            </a:r>
            <a:r>
              <a:rPr lang="cs-CZ" sz="1400" dirty="0" smtClean="0">
                <a:hlinkClick r:id="rId13"/>
              </a:rPr>
              <a:t>/jun_</a:t>
            </a:r>
            <a:r>
              <a:rPr lang="cs-CZ" sz="1400" dirty="0" err="1" smtClean="0">
                <a:hlinkClick r:id="rId13"/>
              </a:rPr>
              <a:t>ci</a:t>
            </a:r>
            <a:r>
              <a:rPr lang="cs-CZ" sz="1400" dirty="0" smtClean="0">
                <a:hlinkClick r:id="rId13"/>
              </a:rPr>
              <a:t>_vsi.</a:t>
            </a:r>
            <a:r>
              <a:rPr lang="cs-CZ" sz="1400" dirty="0" err="1" smtClean="0">
                <a:hlinkClick r:id="rId13"/>
              </a:rPr>
              <a:t>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b="1" u="sng" dirty="0" smtClean="0">
                <a:ln/>
                <a:solidFill>
                  <a:schemeClr val="accent3"/>
                </a:solidFill>
              </a:rPr>
              <a:t>Zdroje</a:t>
            </a:r>
            <a:endParaRPr lang="cs-CZ" b="1" u="sng" dirty="0">
              <a:ln/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dreviny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okrasne.cz</a:t>
            </a:r>
            <a:r>
              <a:rPr lang="cs-CZ" sz="1400" dirty="0" smtClean="0">
                <a:hlinkClick r:id="rId3"/>
              </a:rPr>
              <a:t>/foto/</a:t>
            </a:r>
            <a:r>
              <a:rPr lang="cs-CZ" sz="1400" dirty="0" err="1" smtClean="0">
                <a:hlinkClick r:id="rId3"/>
              </a:rPr>
              <a:t>jehlicnany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abi</a:t>
            </a:r>
            <a:r>
              <a:rPr lang="cs-CZ" sz="1400" dirty="0" smtClean="0">
                <a:hlinkClick r:id="rId3"/>
              </a:rPr>
              <a:t>_pro_</a:t>
            </a:r>
            <a:r>
              <a:rPr lang="cs-CZ" sz="1400" dirty="0" err="1" smtClean="0">
                <a:hlinkClick r:id="rId3"/>
              </a:rPr>
              <a:t>dn.jpg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dreviny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okrasne.cz</a:t>
            </a:r>
            <a:r>
              <a:rPr lang="cs-CZ" sz="1400" dirty="0" smtClean="0">
                <a:hlinkClick r:id="rId4"/>
              </a:rPr>
              <a:t>/foto/</a:t>
            </a:r>
            <a:r>
              <a:rPr lang="cs-CZ" sz="1400" dirty="0" err="1" smtClean="0">
                <a:hlinkClick r:id="rId4"/>
              </a:rPr>
              <a:t>jehlicnany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abi</a:t>
            </a:r>
            <a:r>
              <a:rPr lang="cs-CZ" sz="1400" dirty="0" smtClean="0">
                <a:hlinkClick r:id="rId4"/>
              </a:rPr>
              <a:t>_c_viola1.jpg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dreviny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okrasne.cz</a:t>
            </a:r>
            <a:r>
              <a:rPr lang="cs-CZ" sz="1400" dirty="0" smtClean="0">
                <a:hlinkClick r:id="rId5"/>
              </a:rPr>
              <a:t>/foto/</a:t>
            </a:r>
            <a:r>
              <a:rPr lang="cs-CZ" sz="1400" dirty="0" err="1" smtClean="0">
                <a:hlinkClick r:id="rId5"/>
              </a:rPr>
              <a:t>jehlicnany</a:t>
            </a:r>
            <a:r>
              <a:rPr lang="cs-CZ" sz="1400" dirty="0" smtClean="0">
                <a:hlinkClick r:id="rId5"/>
              </a:rPr>
              <a:t>/pic_</a:t>
            </a:r>
            <a:r>
              <a:rPr lang="cs-CZ" sz="1400" dirty="0" err="1" smtClean="0">
                <a:hlinkClick r:id="rId5"/>
              </a:rPr>
              <a:t>sit</a:t>
            </a:r>
            <a:r>
              <a:rPr lang="cs-CZ" sz="1400" dirty="0" smtClean="0">
                <a:hlinkClick r:id="rId5"/>
              </a:rPr>
              <a:t>_</a:t>
            </a:r>
            <a:r>
              <a:rPr lang="cs-CZ" sz="1400" dirty="0" err="1" smtClean="0">
                <a:hlinkClick r:id="rId5"/>
              </a:rPr>
              <a:t>vwb.jpg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dreviny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okrasne.cz</a:t>
            </a:r>
            <a:r>
              <a:rPr lang="cs-CZ" sz="1400" dirty="0" smtClean="0">
                <a:hlinkClick r:id="rId6"/>
              </a:rPr>
              <a:t>/foto/</a:t>
            </a:r>
            <a:r>
              <a:rPr lang="cs-CZ" sz="1400" dirty="0" err="1" smtClean="0">
                <a:hlinkClick r:id="rId6"/>
              </a:rPr>
              <a:t>jehlicnany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picglauc</a:t>
            </a:r>
            <a:r>
              <a:rPr lang="cs-CZ" sz="1400" dirty="0" smtClean="0">
                <a:hlinkClick r:id="rId6"/>
              </a:rPr>
              <a:t>_</a:t>
            </a:r>
            <a:r>
              <a:rPr lang="cs-CZ" sz="1400" dirty="0" err="1" smtClean="0">
                <a:hlinkClick r:id="rId6"/>
              </a:rPr>
              <a:t>con.jpg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http://www.</a:t>
            </a:r>
            <a:r>
              <a:rPr lang="cs-CZ" sz="1400" dirty="0" err="1" smtClean="0">
                <a:hlinkClick r:id="rId7"/>
              </a:rPr>
              <a:t>dreviny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okrasne.cz</a:t>
            </a:r>
            <a:r>
              <a:rPr lang="cs-CZ" sz="1400" dirty="0" smtClean="0">
                <a:hlinkClick r:id="rId7"/>
              </a:rPr>
              <a:t>/foto/</a:t>
            </a:r>
            <a:r>
              <a:rPr lang="cs-CZ" sz="1400" dirty="0" err="1" smtClean="0">
                <a:hlinkClick r:id="rId7"/>
              </a:rPr>
              <a:t>jehlicnany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thujor</a:t>
            </a:r>
            <a:r>
              <a:rPr lang="cs-CZ" sz="1400" dirty="0" smtClean="0">
                <a:hlinkClick r:id="rId7"/>
              </a:rPr>
              <a:t>_</a:t>
            </a:r>
            <a:r>
              <a:rPr lang="cs-CZ" sz="1400" dirty="0" err="1" smtClean="0">
                <a:hlinkClick r:id="rId7"/>
              </a:rPr>
              <a:t>com.jpg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http://www.</a:t>
            </a:r>
            <a:r>
              <a:rPr lang="cs-CZ" sz="1400" dirty="0" err="1" smtClean="0">
                <a:hlinkClick r:id="rId8"/>
              </a:rPr>
              <a:t>dreviny</a:t>
            </a:r>
            <a:r>
              <a:rPr lang="cs-CZ" sz="1400" dirty="0" smtClean="0">
                <a:hlinkClick r:id="rId8"/>
              </a:rPr>
              <a:t>-</a:t>
            </a:r>
            <a:r>
              <a:rPr lang="cs-CZ" sz="1400" dirty="0" err="1" smtClean="0">
                <a:hlinkClick r:id="rId8"/>
              </a:rPr>
              <a:t>okrasne.cz</a:t>
            </a:r>
            <a:r>
              <a:rPr lang="cs-CZ" sz="1400" dirty="0" smtClean="0">
                <a:hlinkClick r:id="rId8"/>
              </a:rPr>
              <a:t>/foto/</a:t>
            </a:r>
            <a:r>
              <a:rPr lang="cs-CZ" sz="1400" dirty="0" err="1" smtClean="0">
                <a:hlinkClick r:id="rId8"/>
              </a:rPr>
              <a:t>jehlicnany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thujo</a:t>
            </a:r>
            <a:r>
              <a:rPr lang="cs-CZ" sz="1400" dirty="0" smtClean="0">
                <a:hlinkClick r:id="rId8"/>
              </a:rPr>
              <a:t>_</a:t>
            </a:r>
            <a:r>
              <a:rPr lang="cs-CZ" sz="1400" dirty="0" err="1" smtClean="0">
                <a:hlinkClick r:id="rId8"/>
              </a:rPr>
              <a:t>an.jpg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http://www.</a:t>
            </a:r>
            <a:r>
              <a:rPr lang="cs-CZ" sz="1400" dirty="0" err="1" smtClean="0">
                <a:hlinkClick r:id="rId9"/>
              </a:rPr>
              <a:t>eprojekty.cz</a:t>
            </a:r>
            <a:r>
              <a:rPr lang="cs-CZ" sz="1400" dirty="0" smtClean="0">
                <a:hlinkClick r:id="rId9"/>
              </a:rPr>
              <a:t>/weby/demo/_</a:t>
            </a:r>
            <a:r>
              <a:rPr lang="cs-CZ" sz="1400" dirty="0" err="1" smtClean="0">
                <a:hlinkClick r:id="rId9"/>
              </a:rPr>
              <a:t>app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Repository</a:t>
            </a:r>
            <a:r>
              <a:rPr lang="cs-CZ" sz="1400" dirty="0" smtClean="0">
                <a:hlinkClick r:id="rId9"/>
              </a:rPr>
              <a:t>/yy2009/mm10/dd15/3529.jpg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http://www.</a:t>
            </a:r>
            <a:r>
              <a:rPr lang="cs-CZ" sz="1400" dirty="0" err="1" smtClean="0">
                <a:hlinkClick r:id="rId10"/>
              </a:rPr>
              <a:t>ckrumlov.cz</a:t>
            </a:r>
            <a:r>
              <a:rPr lang="cs-CZ" sz="1400" dirty="0" smtClean="0">
                <a:hlinkClick r:id="rId10"/>
              </a:rPr>
              <a:t>/obr/</a:t>
            </a:r>
            <a:r>
              <a:rPr lang="cs-CZ" sz="1400" dirty="0" err="1" smtClean="0">
                <a:hlinkClick r:id="rId10"/>
              </a:rPr>
              <a:t>mesto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soucas</a:t>
            </a:r>
            <a:r>
              <a:rPr lang="cs-CZ" sz="1400" dirty="0" smtClean="0">
                <a:hlinkClick r:id="rId10"/>
              </a:rPr>
              <a:t>/3282b.jpg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https://encrypted-tbn1.gstatic.com/images?q=tbn:ANd9GcRuj6QK1OyQKa5LgUtWqJPCu37dV3Vvt3tGkfxYl6vO65xDTqlB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1299</Words>
  <Application>Microsoft Office PowerPoint</Application>
  <PresentationFormat>Předvádění na obrazovce (4:3)</PresentationFormat>
  <Paragraphs>1097</Paragraphs>
  <Slides>33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Motiv sady Office</vt:lpstr>
      <vt:lpstr>Snímek 1</vt:lpstr>
      <vt:lpstr>Snímek 2</vt:lpstr>
      <vt:lpstr>Okrasné dřeviny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Vyluštěte: okrasné dřeviny listnaté - opadavé</vt:lpstr>
      <vt:lpstr>ŘEŠENÍ: okrasné dřeviny listnaté - opadavé</vt:lpstr>
      <vt:lpstr>Vyluštěte: okrasné dřeviny listnaté - stálozelené</vt:lpstr>
      <vt:lpstr>ŘEŠENÍ: okrasné dřeviny listnaté - stálozelené</vt:lpstr>
      <vt:lpstr>Vyluštěte: okrasné dřeviny - popínavé</vt:lpstr>
      <vt:lpstr>ŘEŠENÍ: okrasné dřeviny - popínavé</vt:lpstr>
      <vt:lpstr>Vyluštěte: okrasné dřeviny - jehličnaté</vt:lpstr>
      <vt:lpstr>ŘEŠENÍ: okrasné dřeviny - jehličnaté</vt:lpstr>
      <vt:lpstr>Zdroje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Okrasné rostliny</dc:title>
  <dc:creator>Hribkova Jitka</dc:creator>
  <cp:lastModifiedBy>Hříbková Jitka</cp:lastModifiedBy>
  <cp:revision>39</cp:revision>
  <dcterms:created xsi:type="dcterms:W3CDTF">2011-04-11T10:02:32Z</dcterms:created>
  <dcterms:modified xsi:type="dcterms:W3CDTF">2013-02-16T20:41:23Z</dcterms:modified>
</cp:coreProperties>
</file>