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41"/>
  </p:notesMasterIdLst>
  <p:sldIdLst>
    <p:sldId id="256" r:id="rId2"/>
    <p:sldId id="291" r:id="rId3"/>
    <p:sldId id="29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92" r:id="rId32"/>
    <p:sldId id="294" r:id="rId33"/>
    <p:sldId id="295" r:id="rId34"/>
    <p:sldId id="296" r:id="rId35"/>
    <p:sldId id="302" r:id="rId36"/>
    <p:sldId id="297" r:id="rId37"/>
    <p:sldId id="299" r:id="rId38"/>
    <p:sldId id="300" r:id="rId39"/>
    <p:sldId id="301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F295C2C6-D99D-43BB-8F0E-760D090E982C}">
          <p14:sldIdLst>
            <p14:sldId id="256"/>
            <p14:sldId id="291"/>
            <p14:sldId id="290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  <p14:sldId id="275"/>
            <p14:sldId id="276"/>
            <p14:sldId id="277"/>
            <p14:sldId id="278"/>
            <p14:sldId id="279"/>
            <p14:sldId id="280"/>
            <p14:sldId id="281"/>
            <p14:sldId id="282"/>
            <p14:sldId id="283"/>
            <p14:sldId id="292"/>
            <p14:sldId id="294"/>
            <p14:sldId id="295"/>
            <p14:sldId id="296"/>
            <p14:sldId id="302"/>
            <p14:sldId id="297"/>
            <p14:sldId id="299"/>
            <p14:sldId id="300"/>
            <p14:sldId id="301"/>
          </p14:sldIdLst>
        </p14:section>
        <p14:section name="Oddíl bez názvu" id="{D7568853-8833-4F88-861D-04EFF6A8A7DF}">
          <p14:sldIdLst/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FF3300"/>
    <a:srgbClr val="00FF00"/>
    <a:srgbClr val="00FFFF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088" autoAdjust="0"/>
    <p:restoredTop sz="90231" autoAdjust="0"/>
  </p:normalViewPr>
  <p:slideViewPr>
    <p:cSldViewPr>
      <p:cViewPr>
        <p:scale>
          <a:sx n="70" d="100"/>
          <a:sy n="70" d="100"/>
        </p:scale>
        <p:origin x="-1692" y="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74A3D5-895C-4B5C-976C-5BE3960D5CD5}" type="datetimeFigureOut">
              <a:rPr lang="cs-CZ" smtClean="0"/>
              <a:t>17.2.2013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9837BC-0B1E-42DD-864E-D6B4072B395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00645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6776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07715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9837BC-0B1E-42DD-864E-D6B4072B3959}" type="slidenum">
              <a:rPr lang="cs-CZ" smtClean="0"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9485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5972A193-D974-4890-BCF6-7BDA5AA783D7}" type="datetimeFigureOut">
              <a:rPr lang="en-US" smtClean="0"/>
              <a:pPr/>
              <a:t>2/17/2013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8919969-49B9-40AE-8C3B-763BC9DD6F8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hyperlink" Target="http://dumy.cz/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13" Type="http://schemas.openxmlformats.org/officeDocument/2006/relationships/slide" Target="slide16.xml"/><Relationship Id="rId18" Type="http://schemas.openxmlformats.org/officeDocument/2006/relationships/slide" Target="slide21.xml"/><Relationship Id="rId26" Type="http://schemas.openxmlformats.org/officeDocument/2006/relationships/slide" Target="slide29.xml"/><Relationship Id="rId3" Type="http://schemas.openxmlformats.org/officeDocument/2006/relationships/slide" Target="slide6.xml"/><Relationship Id="rId21" Type="http://schemas.openxmlformats.org/officeDocument/2006/relationships/slide" Target="slide24.xml"/><Relationship Id="rId7" Type="http://schemas.openxmlformats.org/officeDocument/2006/relationships/slide" Target="slide10.xml"/><Relationship Id="rId12" Type="http://schemas.openxmlformats.org/officeDocument/2006/relationships/slide" Target="slide15.xml"/><Relationship Id="rId17" Type="http://schemas.openxmlformats.org/officeDocument/2006/relationships/slide" Target="slide20.xml"/><Relationship Id="rId25" Type="http://schemas.openxmlformats.org/officeDocument/2006/relationships/slide" Target="slide28.xml"/><Relationship Id="rId2" Type="http://schemas.openxmlformats.org/officeDocument/2006/relationships/slide" Target="slide5.xml"/><Relationship Id="rId16" Type="http://schemas.openxmlformats.org/officeDocument/2006/relationships/slide" Target="slide19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7.xml"/><Relationship Id="rId5" Type="http://schemas.openxmlformats.org/officeDocument/2006/relationships/slide" Target="slide8.xml"/><Relationship Id="rId15" Type="http://schemas.openxmlformats.org/officeDocument/2006/relationships/slide" Target="slide18.xml"/><Relationship Id="rId23" Type="http://schemas.openxmlformats.org/officeDocument/2006/relationships/slide" Target="slide26.xml"/><Relationship Id="rId10" Type="http://schemas.openxmlformats.org/officeDocument/2006/relationships/slide" Target="slide13.xml"/><Relationship Id="rId19" Type="http://schemas.openxmlformats.org/officeDocument/2006/relationships/slide" Target="slide22.xml"/><Relationship Id="rId4" Type="http://schemas.openxmlformats.org/officeDocument/2006/relationships/slide" Target="slide7.xml"/><Relationship Id="rId9" Type="http://schemas.openxmlformats.org/officeDocument/2006/relationships/slide" Target="slide12.xml"/><Relationship Id="rId14" Type="http://schemas.openxmlformats.org/officeDocument/2006/relationships/slide" Target="slide17.xml"/><Relationship Id="rId22" Type="http://schemas.openxmlformats.org/officeDocument/2006/relationships/slide" Target="slide2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4.png"/><Relationship Id="rId7" Type="http://schemas.openxmlformats.org/officeDocument/2006/relationships/image" Target="../media/image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microsoft.com/office/2007/relationships/hdphoto" Target="../media/hdphoto1.wdp"/><Relationship Id="rId4" Type="http://schemas.openxmlformats.org/officeDocument/2006/relationships/image" Target="../media/image5.pn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image" Target="../media/image24.jpeg"/><Relationship Id="rId7" Type="http://schemas.openxmlformats.org/officeDocument/2006/relationships/image" Target="../media/image2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openxmlformats.org/officeDocument/2006/relationships/image" Target="../media/image26.jpeg"/><Relationship Id="rId4" Type="http://schemas.openxmlformats.org/officeDocument/2006/relationships/image" Target="../media/image25.jpeg"/><Relationship Id="rId9" Type="http://schemas.openxmlformats.org/officeDocument/2006/relationships/image" Target="../media/image3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5.jpeg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7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png"/><Relationship Id="rId13" Type="http://schemas.openxmlformats.org/officeDocument/2006/relationships/image" Target="../media/image44.jpeg"/><Relationship Id="rId3" Type="http://schemas.openxmlformats.org/officeDocument/2006/relationships/slide" Target="slide4.xml"/><Relationship Id="rId7" Type="http://schemas.microsoft.com/office/2007/relationships/hdphoto" Target="../media/hdphoto4.wdp"/><Relationship Id="rId12" Type="http://schemas.openxmlformats.org/officeDocument/2006/relationships/image" Target="../media/image43.jpe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4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11" Type="http://schemas.microsoft.com/office/2007/relationships/hdphoto" Target="../media/hdphoto6.wdp"/><Relationship Id="rId5" Type="http://schemas.microsoft.com/office/2007/relationships/hdphoto" Target="../media/hdphoto3.wdp"/><Relationship Id="rId15" Type="http://schemas.openxmlformats.org/officeDocument/2006/relationships/image" Target="../media/image46.jpeg"/><Relationship Id="rId10" Type="http://schemas.openxmlformats.org/officeDocument/2006/relationships/image" Target="../media/image42.png"/><Relationship Id="rId4" Type="http://schemas.openxmlformats.org/officeDocument/2006/relationships/image" Target="../media/image39.png"/><Relationship Id="rId9" Type="http://schemas.microsoft.com/office/2007/relationships/hdphoto" Target="../media/hdphoto5.wdp"/><Relationship Id="rId14" Type="http://schemas.openxmlformats.org/officeDocument/2006/relationships/image" Target="../media/image45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7" Type="http://schemas.openxmlformats.org/officeDocument/2006/relationships/image" Target="../media/image5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1.jpeg"/><Relationship Id="rId5" Type="http://schemas.openxmlformats.org/officeDocument/2006/relationships/image" Target="../media/image50.jpeg"/><Relationship Id="rId4" Type="http://schemas.openxmlformats.org/officeDocument/2006/relationships/image" Target="../media/image49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57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.jpeg"/><Relationship Id="rId5" Type="http://schemas.openxmlformats.org/officeDocument/2006/relationships/image" Target="../media/image55.jpeg"/><Relationship Id="rId4" Type="http://schemas.openxmlformats.org/officeDocument/2006/relationships/image" Target="../media/image54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1.jpeg"/><Relationship Id="rId5" Type="http://schemas.openxmlformats.org/officeDocument/2006/relationships/image" Target="../media/image60.jpeg"/><Relationship Id="rId4" Type="http://schemas.openxmlformats.org/officeDocument/2006/relationships/image" Target="../media/image59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.jpeg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1.jpeg"/><Relationship Id="rId3" Type="http://schemas.openxmlformats.org/officeDocument/2006/relationships/image" Target="../media/image67.jpeg"/><Relationship Id="rId7" Type="http://schemas.openxmlformats.org/officeDocument/2006/relationships/image" Target="../media/image7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9.jpeg"/><Relationship Id="rId5" Type="http://schemas.openxmlformats.org/officeDocument/2006/relationships/slide" Target="slide4.xml"/><Relationship Id="rId4" Type="http://schemas.openxmlformats.org/officeDocument/2006/relationships/image" Target="../media/image68.png"/><Relationship Id="rId9" Type="http://schemas.openxmlformats.org/officeDocument/2006/relationships/image" Target="../media/image72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5.jpeg"/><Relationship Id="rId4" Type="http://schemas.openxmlformats.org/officeDocument/2006/relationships/image" Target="../media/image74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6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.jpeg"/><Relationship Id="rId5" Type="http://schemas.openxmlformats.org/officeDocument/2006/relationships/image" Target="../media/image78.jpeg"/><Relationship Id="rId4" Type="http://schemas.openxmlformats.org/officeDocument/2006/relationships/image" Target="../media/image77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1.jpeg"/><Relationship Id="rId2" Type="http://schemas.openxmlformats.org/officeDocument/2006/relationships/image" Target="../media/image80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4.xml"/><Relationship Id="rId5" Type="http://schemas.openxmlformats.org/officeDocument/2006/relationships/image" Target="../media/image83.jpeg"/><Relationship Id="rId4" Type="http://schemas.openxmlformats.org/officeDocument/2006/relationships/image" Target="../media/image82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4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5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clipart-recycle-bin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ooth_model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fro_Colombianos_by_Alejandra_Quintero_Sinisterra.p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Candy_Hsu_20080426.jp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Shooderz_Jack.jpg" TargetMode="External"/><Relationship Id="rId4" Type="http://schemas.openxmlformats.org/officeDocument/2006/relationships/hyperlink" Target="http://commons.wikimedia.org/wiki/File:Maori_children_-_Contemporary_ethnographic_presentation_of_Maori-2.jpg" TargetMode="Externa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Adeliepenguins_with_chick_petermannisland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P1000358_Tilia_nobilis_(Tiliaceae)_Leaf.JPG" TargetMode="External"/><Relationship Id="rId5" Type="http://schemas.openxmlformats.org/officeDocument/2006/relationships/hyperlink" Target="http://commons.wikimedia.org/wiki/File:Maple_leaf.jpg" TargetMode="External"/><Relationship Id="rId4" Type="http://schemas.openxmlformats.org/officeDocument/2006/relationships/hyperlink" Target="http://commons.wikimedia.org/wiki/File:Autumn_Gambel_Oak_Leaf.jpg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Fagus_sylvatica_leaf_001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Famous_tree_in_Milevsko_Monastery_in_summer_2012_(2).JPG" TargetMode="External"/><Relationship Id="rId4" Type="http://schemas.openxmlformats.org/officeDocument/2006/relationships/hyperlink" Target="http://commons.wikimedia.org/wiki/File:Cherry_Tree_in_full_Spring_flower,_plus_backs_of_Observatory_Road_flats_-_geograph.org.uk_-_1211869.jpg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ree_in_autumn,_Gran_Sasso.jpg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Sciurus_vulgaris10.jpg" TargetMode="External"/><Relationship Id="rId5" Type="http://schemas.openxmlformats.org/officeDocument/2006/relationships/hyperlink" Target="http://commons.wikimedia.org/wiki/File:Capreolus_capreolus_male_p.jpg" TargetMode="External"/><Relationship Id="rId4" Type="http://schemas.openxmlformats.org/officeDocument/2006/relationships/hyperlink" Target="http://commons.wikimedia.org/wiki/File:Winter_tree.jpg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untspecht_Dendrocopos_major-2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ommons.wikimedia.org/wiki/File:Perseo_y_la_cabeza_de_Medusa_(Museo_Vaticano).png" TargetMode="External"/><Relationship Id="rId4" Type="http://schemas.openxmlformats.org/officeDocument/2006/relationships/hyperlink" Target="http://commons.wikimedia.org/wiki/File:Ips.typograph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/>
        </p:nvGraphicFramePr>
        <p:xfrm>
          <a:off x="7667625" y="549275"/>
          <a:ext cx="900113" cy="7191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212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625" y="549275"/>
                        <a:ext cx="900113" cy="7191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9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6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Nadpis 1"/>
          <p:cNvSpPr>
            <a:spLocks noGrp="1"/>
          </p:cNvSpPr>
          <p:nvPr>
            <p:ph type="ctrTitle"/>
          </p:nvPr>
        </p:nvSpPr>
        <p:spPr>
          <a:xfrm>
            <a:off x="539553" y="260648"/>
            <a:ext cx="8064895" cy="2745305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>
              <a:lnSpc>
                <a:spcPct val="150000"/>
              </a:lnSpc>
            </a:pP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školy: Svobodná základní škola,o.p.s.</a:t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Autor: Karolína Bryczová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Vasková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/>
            </a:r>
            <a:b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materiálu: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VY_32_INOVACE_01_PRVOUKA 2 _RISKUJ_OPAKOVÁNÍ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Název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: </a:t>
            </a: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RISKUJ_OPAKUJEME</a:t>
            </a:r>
            <a:b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cs-CZ" sz="2000" cap="none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Číslo </a:t>
            </a:r>
            <a:r>
              <a:rPr lang="cs-CZ" sz="2000" cap="none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projektu: CZ.1.07/1.4.00/21.0929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987824" y="3005953"/>
            <a:ext cx="5580620" cy="98488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RISKUJ_OPAKUJEME</a:t>
            </a:r>
          </a:p>
          <a:p>
            <a:pPr algn="ctr"/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2.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hravou formou opakují učivo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z tematické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oblasti Člověk a jeho svět první třídy.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Správnost svých odpovědí si mohou hned překontrolovat.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tabulka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psaní + fix (papír a tužka)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	       papír na zapisování bodů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662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260648"/>
            <a:ext cx="7830870" cy="59554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Pokyny: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Hra je sestavena na principu hry „RISKUJ“.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Děti si volí otázky podle barev a počtu bodu (10 bodů nejlehčí otázka, </a:t>
            </a:r>
            <a:r>
              <a:rPr lang="cs-CZ" dirty="0">
                <a:latin typeface="Arial" pitchFamily="34" charset="0"/>
                <a:cs typeface="Arial" pitchFamily="34" charset="0"/>
              </a:rPr>
              <a:t>5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 bodů nejtěžší). Barvy nehrají roli, mají pouze rozlišovací funkci.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si žák vybere otázku, učitel klikne na políčko        a dostane se na příslušnou otázku.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Úkolem dětí je zodpovědět správně otázku.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Pokud odpoví, získávají příslušný počet bodů, pokud je jejich odpověď špatná o body přicházejí. </a:t>
            </a:r>
            <a:r>
              <a:rPr lang="cs-CZ" dirty="0">
                <a:latin typeface="Arial" pitchFamily="34" charset="0"/>
                <a:cs typeface="Arial" pitchFamily="34" charset="0"/>
              </a:rPr>
              <a:t>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ásledným kliknutím správná odpověď. 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Na úvodní tabulku se dostane pomocí ikony 	       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Již zodpovězené otázky poznají žáci podle chybějícího políčka s otazníkem. Vítězí děti s nejvyšším počtem bodů. Hru můžou hrát děti ve skupině i jako jednotlivci.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lačítko akce: Nápověda 2">
            <a:hlinkClick r:id="" action="ppaction://noaction" highlightClick="1"/>
          </p:cNvPr>
          <p:cNvSpPr/>
          <p:nvPr/>
        </p:nvSpPr>
        <p:spPr>
          <a:xfrm>
            <a:off x="5940152" y="1988840"/>
            <a:ext cx="288032" cy="360040"/>
          </a:xfrm>
          <a:prstGeom prst="actionButtonHelp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Domů 3">
            <a:hlinkClick r:id="" action="ppaction://hlinkshowjump?jump=firstslide" highlightClick="1"/>
          </p:cNvPr>
          <p:cNvSpPr/>
          <p:nvPr/>
        </p:nvSpPr>
        <p:spPr>
          <a:xfrm>
            <a:off x="5220072" y="4077072"/>
            <a:ext cx="288032" cy="288032"/>
          </a:xfrm>
          <a:prstGeom prst="actionButtonHom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76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3343121"/>
              </p:ext>
            </p:extLst>
          </p:nvPr>
        </p:nvGraphicFramePr>
        <p:xfrm>
          <a:off x="395536" y="908720"/>
          <a:ext cx="8208915" cy="5494160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641783"/>
                <a:gridCol w="1641783"/>
                <a:gridCol w="1641783"/>
                <a:gridCol w="1641783"/>
                <a:gridCol w="1641783"/>
              </a:tblGrid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</a:p>
                  </a:txBody>
                  <a:tcPr anchor="ctr"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10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20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anchor="ctr"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</a:p>
                  </a:txBody>
                  <a:tcPr anchor="ctr"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30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</a:tr>
              <a:tr h="114448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40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</a:tr>
              <a:tr h="1087420"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00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6000" b="1" dirty="0" smtClean="0">
                          <a:latin typeface="Arial" pitchFamily="34" charset="0"/>
                          <a:cs typeface="Arial" pitchFamily="34" charset="0"/>
                        </a:rPr>
                        <a:t>50</a:t>
                      </a:r>
                      <a:endParaRPr lang="cs-CZ" sz="6000" b="1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anchor="ctr">
                    <a:solidFill>
                      <a:srgbClr val="00FF00"/>
                    </a:solidFill>
                  </a:tcPr>
                </a:tc>
              </a:tr>
            </a:tbl>
          </a:graphicData>
        </a:graphic>
      </p:graphicFrame>
      <p:sp>
        <p:nvSpPr>
          <p:cNvPr id="3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6" name="Tlačítko akce: Nápověda 5">
            <a:hlinkClick r:id="rId2" action="ppaction://hlinksldjump" highlightClick="1"/>
          </p:cNvPr>
          <p:cNvSpPr/>
          <p:nvPr/>
        </p:nvSpPr>
        <p:spPr>
          <a:xfrm>
            <a:off x="1619672" y="1553757"/>
            <a:ext cx="36000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9" name="Tlačítko akce: Nápověda 8">
            <a:hlinkClick r:id="rId3" action="ppaction://hlinksldjump" highlightClick="1"/>
          </p:cNvPr>
          <p:cNvSpPr/>
          <p:nvPr/>
        </p:nvSpPr>
        <p:spPr>
          <a:xfrm>
            <a:off x="1619672" y="2652643"/>
            <a:ext cx="36000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lačítko akce: Nápověda 9">
            <a:hlinkClick r:id="rId4" action="ppaction://hlinksldjump" highlightClick="1"/>
          </p:cNvPr>
          <p:cNvSpPr/>
          <p:nvPr/>
        </p:nvSpPr>
        <p:spPr>
          <a:xfrm>
            <a:off x="1619672" y="3751519"/>
            <a:ext cx="36000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lačítko akce: Nápověda 10">
            <a:hlinkClick r:id="rId5" action="ppaction://hlinksldjump" highlightClick="1"/>
          </p:cNvPr>
          <p:cNvSpPr/>
          <p:nvPr/>
        </p:nvSpPr>
        <p:spPr>
          <a:xfrm>
            <a:off x="1619672" y="4850410"/>
            <a:ext cx="36000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lačítko akce: Nápověda 11">
            <a:hlinkClick r:id="rId6" action="ppaction://hlinksldjump" highlightClick="1"/>
          </p:cNvPr>
          <p:cNvSpPr/>
          <p:nvPr/>
        </p:nvSpPr>
        <p:spPr>
          <a:xfrm>
            <a:off x="1619672" y="5949300"/>
            <a:ext cx="36000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lačítko akce: Nápověda 12">
            <a:hlinkClick r:id="rId7" action="ppaction://hlinksldjump" highlightClick="1"/>
          </p:cNvPr>
          <p:cNvSpPr/>
          <p:nvPr/>
        </p:nvSpPr>
        <p:spPr>
          <a:xfrm>
            <a:off x="3257824" y="1553737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lačítko akce: Nápověda 13">
            <a:hlinkClick r:id="rId8" action="ppaction://hlinksldjump" highlightClick="1"/>
          </p:cNvPr>
          <p:cNvSpPr/>
          <p:nvPr/>
        </p:nvSpPr>
        <p:spPr>
          <a:xfrm>
            <a:off x="3257834" y="2652623"/>
            <a:ext cx="36000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lačítko akce: Nápověda 14">
            <a:hlinkClick r:id="rId9" action="ppaction://hlinksldjump" highlightClick="1"/>
          </p:cNvPr>
          <p:cNvSpPr/>
          <p:nvPr/>
        </p:nvSpPr>
        <p:spPr>
          <a:xfrm>
            <a:off x="3257824" y="3751499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lačítko akce: Nápověda 15">
            <a:hlinkClick r:id="rId10" action="ppaction://hlinksldjump" highlightClick="1"/>
          </p:cNvPr>
          <p:cNvSpPr/>
          <p:nvPr/>
        </p:nvSpPr>
        <p:spPr>
          <a:xfrm>
            <a:off x="3257824" y="4850390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lačítko akce: Nápověda 16">
            <a:hlinkClick r:id="rId11" action="ppaction://hlinksldjump" highlightClick="1"/>
          </p:cNvPr>
          <p:cNvSpPr/>
          <p:nvPr/>
        </p:nvSpPr>
        <p:spPr>
          <a:xfrm>
            <a:off x="3266840" y="5949280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lačítko akce: Nápověda 17">
            <a:hlinkClick r:id="rId12" action="ppaction://hlinksldjump" highlightClick="1"/>
          </p:cNvPr>
          <p:cNvSpPr/>
          <p:nvPr/>
        </p:nvSpPr>
        <p:spPr>
          <a:xfrm>
            <a:off x="4896016" y="1553737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lačítko akce: Nápověda 18">
            <a:hlinkClick r:id="rId13" action="ppaction://hlinksldjump" highlightClick="1"/>
          </p:cNvPr>
          <p:cNvSpPr/>
          <p:nvPr/>
        </p:nvSpPr>
        <p:spPr>
          <a:xfrm>
            <a:off x="4895996" y="2652643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lačítko akce: Nápověda 19">
            <a:hlinkClick r:id="rId14" action="ppaction://hlinksldjump" highlightClick="1"/>
          </p:cNvPr>
          <p:cNvSpPr/>
          <p:nvPr/>
        </p:nvSpPr>
        <p:spPr>
          <a:xfrm>
            <a:off x="4896016" y="3751499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lačítko akce: Nápověda 20">
            <a:hlinkClick r:id="rId15" action="ppaction://hlinksldjump" highlightClick="1"/>
          </p:cNvPr>
          <p:cNvSpPr/>
          <p:nvPr/>
        </p:nvSpPr>
        <p:spPr>
          <a:xfrm>
            <a:off x="4896016" y="4850390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lačítko akce: Nápověda 21">
            <a:hlinkClick r:id="rId16" action="ppaction://hlinksldjump" highlightClick="1"/>
          </p:cNvPr>
          <p:cNvSpPr/>
          <p:nvPr/>
        </p:nvSpPr>
        <p:spPr>
          <a:xfrm>
            <a:off x="4896056" y="5949280"/>
            <a:ext cx="36000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Tlačítko akce: Nápověda 22">
            <a:hlinkClick r:id="rId17" action="ppaction://hlinksldjump" highlightClick="1"/>
          </p:cNvPr>
          <p:cNvSpPr/>
          <p:nvPr/>
        </p:nvSpPr>
        <p:spPr>
          <a:xfrm>
            <a:off x="6534208" y="1553737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lačítko akce: Nápověda 23">
            <a:hlinkClick r:id="rId18" action="ppaction://hlinksldjump" highlightClick="1"/>
          </p:cNvPr>
          <p:cNvSpPr/>
          <p:nvPr/>
        </p:nvSpPr>
        <p:spPr>
          <a:xfrm>
            <a:off x="6534198" y="2652623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lačítko akce: Nápověda 24">
            <a:hlinkClick r:id="rId19" action="ppaction://hlinksldjump" highlightClick="1"/>
          </p:cNvPr>
          <p:cNvSpPr/>
          <p:nvPr/>
        </p:nvSpPr>
        <p:spPr>
          <a:xfrm>
            <a:off x="6534208" y="3751499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lačítko akce: Nápověda 25">
            <a:hlinkClick r:id="rId20" action="ppaction://hlinksldjump" highlightClick="1"/>
          </p:cNvPr>
          <p:cNvSpPr/>
          <p:nvPr/>
        </p:nvSpPr>
        <p:spPr>
          <a:xfrm>
            <a:off x="6534208" y="4850390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lačítko akce: Nápověda 26">
            <a:hlinkClick r:id="rId21" action="ppaction://hlinksldjump" highlightClick="1"/>
          </p:cNvPr>
          <p:cNvSpPr/>
          <p:nvPr/>
        </p:nvSpPr>
        <p:spPr>
          <a:xfrm>
            <a:off x="6525212" y="5949300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lačítko akce: Nápověda 27">
            <a:hlinkClick r:id="rId22" action="ppaction://hlinksldjump" highlightClick="1"/>
          </p:cNvPr>
          <p:cNvSpPr/>
          <p:nvPr/>
        </p:nvSpPr>
        <p:spPr>
          <a:xfrm>
            <a:off x="8172400" y="1553757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lačítko akce: Nápověda 28">
            <a:hlinkClick r:id="rId23" action="ppaction://hlinksldjump" highlightClick="1"/>
          </p:cNvPr>
          <p:cNvSpPr/>
          <p:nvPr/>
        </p:nvSpPr>
        <p:spPr>
          <a:xfrm>
            <a:off x="8172400" y="2652643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lačítko akce: Nápověda 29">
            <a:hlinkClick r:id="rId24" action="ppaction://hlinksldjump" highlightClick="1"/>
          </p:cNvPr>
          <p:cNvSpPr/>
          <p:nvPr/>
        </p:nvSpPr>
        <p:spPr>
          <a:xfrm>
            <a:off x="8172400" y="3751499"/>
            <a:ext cx="360040" cy="36004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lačítko akce: Nápověda 30">
            <a:hlinkClick r:id="rId25" action="ppaction://hlinksldjump" highlightClick="1"/>
          </p:cNvPr>
          <p:cNvSpPr/>
          <p:nvPr/>
        </p:nvSpPr>
        <p:spPr>
          <a:xfrm>
            <a:off x="8172400" y="4850410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Tlačítko akce: Nápověda 32">
            <a:hlinkClick r:id="rId26" action="ppaction://hlinksldjump" highlightClick="1"/>
          </p:cNvPr>
          <p:cNvSpPr/>
          <p:nvPr/>
        </p:nvSpPr>
        <p:spPr>
          <a:xfrm>
            <a:off x="8172400" y="5949300"/>
            <a:ext cx="360040" cy="360000"/>
          </a:xfrm>
          <a:prstGeom prst="actionButtonHelp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395536" y="332656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JAKÉ BARVY MÁ SEMAFOR?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51720" y="1276311"/>
            <a:ext cx="2088232" cy="5033009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2468356" y="1642901"/>
            <a:ext cx="1232461" cy="1198109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2468356" y="4751171"/>
            <a:ext cx="1232461" cy="1198109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2468356" y="3197036"/>
            <a:ext cx="1232461" cy="1198109"/>
          </a:xfrm>
          <a:prstGeom prst="ellipse">
            <a:avLst/>
          </a:prstGeom>
          <a:solidFill>
            <a:schemeClr val="bg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479604" y="3197036"/>
            <a:ext cx="1232461" cy="1250914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479605" y="1634423"/>
            <a:ext cx="1232461" cy="1198109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438787" y="4752315"/>
            <a:ext cx="1232461" cy="1198109"/>
          </a:xfrm>
          <a:prstGeom prst="ellipse">
            <a:avLst/>
          </a:prstGeom>
          <a:solidFill>
            <a:srgbClr val="00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9" grpId="0" animBg="1"/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lačítko akce: Domů 12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55576" y="332656"/>
            <a:ext cx="615668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CO PATŘÍ DO ŽLUTÉHO KONTAJNERU?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866" name="AutoShape 2" descr="File:Panthera tigris5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55575" y="252752"/>
            <a:ext cx="2628900" cy="2946172"/>
            <a:chOff x="155575" y="252752"/>
            <a:chExt cx="2628900" cy="2946172"/>
          </a:xfrm>
        </p:grpSpPr>
        <p:sp>
          <p:nvSpPr>
            <p:cNvPr id="17" name="TextovéPole 16"/>
            <p:cNvSpPr txBox="1"/>
            <p:nvPr/>
          </p:nvSpPr>
          <p:spPr>
            <a:xfrm>
              <a:off x="315782" y="298348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Obr.15</a:t>
              </a:r>
              <a:endParaRPr lang="cs-CZ" dirty="0"/>
            </a:p>
          </p:txBody>
        </p:sp>
        <p:pic>
          <p:nvPicPr>
            <p:cNvPr id="2059" name="Picture 11" descr="Recycle Bin Clip Art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5575" y="252752"/>
              <a:ext cx="2628900" cy="28384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3494244" y="1652966"/>
            <a:ext cx="1828800" cy="1828800"/>
            <a:chOff x="3833918" y="955258"/>
            <a:chExt cx="1828800" cy="1828800"/>
          </a:xfrm>
        </p:grpSpPr>
        <p:pic>
          <p:nvPicPr>
            <p:cNvPr id="2061" name="Picture 13" descr="Zobrazit podrobnosti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9896" b="89063" l="3646" r="10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33918" y="955258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9" name="TextovéPole 18"/>
            <p:cNvSpPr txBox="1"/>
            <p:nvPr/>
          </p:nvSpPr>
          <p:spPr>
            <a:xfrm>
              <a:off x="4211960" y="242088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Obr.16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6067504" y="2156457"/>
            <a:ext cx="1689512" cy="1869489"/>
            <a:chOff x="5621899" y="2637010"/>
            <a:chExt cx="1689512" cy="1869489"/>
          </a:xfrm>
        </p:grpSpPr>
        <p:sp>
          <p:nvSpPr>
            <p:cNvPr id="18" name="TextovéPole 17"/>
            <p:cNvSpPr txBox="1"/>
            <p:nvPr/>
          </p:nvSpPr>
          <p:spPr>
            <a:xfrm>
              <a:off x="5641138" y="429105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Obr.17</a:t>
              </a:r>
              <a:endParaRPr lang="cs-CZ" dirty="0"/>
            </a:p>
          </p:txBody>
        </p:sp>
        <p:pic>
          <p:nvPicPr>
            <p:cNvPr id="2050" name="Picture 2" descr="dopis v láhvi,fotografie,komunikace,lahve,zprávy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1899" y="2637010"/>
              <a:ext cx="1689512" cy="16895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3345480" y="4117080"/>
            <a:ext cx="1355424" cy="1584870"/>
            <a:chOff x="2553392" y="4452224"/>
            <a:chExt cx="1355424" cy="1584870"/>
          </a:xfrm>
        </p:grpSpPr>
        <p:pic>
          <p:nvPicPr>
            <p:cNvPr id="2052" name="Picture 4" descr="ekologické otázky,iStockphoto,kola,plasty,pomeranče,recyklace,recyklovat,smetí,uzávěry,věc na jedno použití,vegetace,víčka lahví,vzor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6" y="4452224"/>
              <a:ext cx="1353040" cy="135304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2553392" y="582165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Obr.18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5150601" y="4512890"/>
            <a:ext cx="1872284" cy="1524204"/>
            <a:chOff x="4927000" y="4785116"/>
            <a:chExt cx="1872284" cy="1524204"/>
          </a:xfrm>
        </p:grpSpPr>
        <p:pic>
          <p:nvPicPr>
            <p:cNvPr id="2054" name="Picture 6" descr="fotografie,lahve na vodu,nápoje,pitná voda,potraviny,voda,voda v láhvi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75080" y="4785116"/>
              <a:ext cx="1524204" cy="15242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4927000" y="609387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Obr.19</a:t>
              </a:r>
              <a:endParaRPr lang="cs-CZ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637796" y="4054972"/>
            <a:ext cx="1547812" cy="1754700"/>
            <a:chOff x="460375" y="3481766"/>
            <a:chExt cx="1547812" cy="1754700"/>
          </a:xfrm>
        </p:grpSpPr>
        <p:pic>
          <p:nvPicPr>
            <p:cNvPr id="2056" name="Picture 8" descr="http://officeimg.vo.msecnd.net/en-us/images/MH900341725.jpg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375" y="3481766"/>
              <a:ext cx="1547812" cy="1547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460375" y="5021022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Obr.20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xit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lačítko akce: Domů 11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494050" y="6437562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332656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POJMENUJ JARNÍ ROSTLINY.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72552" y="3052504"/>
            <a:ext cx="1634061" cy="1752724"/>
            <a:chOff x="1511280" y="3075423"/>
            <a:chExt cx="1634061" cy="1752724"/>
          </a:xfrm>
        </p:grpSpPr>
        <p:sp>
          <p:nvSpPr>
            <p:cNvPr id="17" name="TextovéPole 16"/>
            <p:cNvSpPr txBox="1"/>
            <p:nvPr/>
          </p:nvSpPr>
          <p:spPr>
            <a:xfrm>
              <a:off x="1511280" y="461270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Obr.24</a:t>
              </a:r>
              <a:endParaRPr lang="cs-CZ" dirty="0"/>
            </a:p>
          </p:txBody>
        </p:sp>
        <p:pic>
          <p:nvPicPr>
            <p:cNvPr id="2062" name="Picture 14" descr="konvalinka,květiny,květy,příroda,rostlin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597529" y="3075423"/>
              <a:ext cx="1547812" cy="1547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3114069" y="3422901"/>
            <a:ext cx="1547812" cy="1740015"/>
            <a:chOff x="3470682" y="3545774"/>
            <a:chExt cx="1547812" cy="1740015"/>
          </a:xfrm>
        </p:grpSpPr>
        <p:sp>
          <p:nvSpPr>
            <p:cNvPr id="16" name="TextovéPole 15"/>
            <p:cNvSpPr txBox="1"/>
            <p:nvPr/>
          </p:nvSpPr>
          <p:spPr>
            <a:xfrm>
              <a:off x="3470682" y="507034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Obr.25</a:t>
              </a:r>
              <a:endParaRPr lang="cs-CZ" dirty="0"/>
            </a:p>
          </p:txBody>
        </p:sp>
        <p:pic>
          <p:nvPicPr>
            <p:cNvPr id="2068" name="Picture 20" descr="květiny,květy,příroda,rostliny,sněžen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70682" y="3545774"/>
              <a:ext cx="1547812" cy="1547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5954785" y="4655678"/>
            <a:ext cx="1297775" cy="1457993"/>
            <a:chOff x="6408204" y="4828147"/>
            <a:chExt cx="1297775" cy="1457993"/>
          </a:xfrm>
        </p:grpSpPr>
        <p:sp>
          <p:nvSpPr>
            <p:cNvPr id="20" name="TextovéPole 19"/>
            <p:cNvSpPr txBox="1"/>
            <p:nvPr/>
          </p:nvSpPr>
          <p:spPr>
            <a:xfrm>
              <a:off x="6408204" y="607069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Obr.26</a:t>
              </a:r>
              <a:endParaRPr lang="cs-CZ" dirty="0"/>
            </a:p>
          </p:txBody>
        </p:sp>
        <p:pic>
          <p:nvPicPr>
            <p:cNvPr id="2074" name="Picture 26" descr="divoké rostliny,květiny,příroda,rostliny,sněženky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42463" y="4828147"/>
              <a:ext cx="1263516" cy="126351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11311" y="1188446"/>
            <a:ext cx="1338444" cy="1553888"/>
            <a:chOff x="395536" y="1320569"/>
            <a:chExt cx="1338444" cy="1553888"/>
          </a:xfrm>
        </p:grpSpPr>
        <p:sp>
          <p:nvSpPr>
            <p:cNvPr id="14" name="TextovéPole 13"/>
            <p:cNvSpPr txBox="1"/>
            <p:nvPr/>
          </p:nvSpPr>
          <p:spPr>
            <a:xfrm>
              <a:off x="475548" y="265901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Obr.21</a:t>
              </a:r>
              <a:endParaRPr lang="cs-CZ" dirty="0"/>
            </a:p>
          </p:txBody>
        </p:sp>
        <p:pic>
          <p:nvPicPr>
            <p:cNvPr id="2076" name="Picture 28" descr="Zobrazit podrobnosti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320569"/>
              <a:ext cx="1338444" cy="133844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3941115" y="1494826"/>
            <a:ext cx="1386840" cy="1560293"/>
            <a:chOff x="3607375" y="1221543"/>
            <a:chExt cx="1386840" cy="1560293"/>
          </a:xfrm>
        </p:grpSpPr>
        <p:sp>
          <p:nvSpPr>
            <p:cNvPr id="9" name="TextovéPole 8"/>
            <p:cNvSpPr txBox="1"/>
            <p:nvPr/>
          </p:nvSpPr>
          <p:spPr>
            <a:xfrm>
              <a:off x="3607375" y="2566392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Obr.22</a:t>
              </a:r>
              <a:endParaRPr lang="cs-CZ" dirty="0"/>
            </a:p>
          </p:txBody>
        </p:sp>
        <p:pic>
          <p:nvPicPr>
            <p:cNvPr id="2078" name="Picture 30" descr="jaro,květiny,narcisy,příroda,rostliny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62067" y="1221543"/>
              <a:ext cx="1332148" cy="13321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6207629" y="2276872"/>
            <a:ext cx="1481269" cy="1657465"/>
            <a:chOff x="5626004" y="2662215"/>
            <a:chExt cx="1481269" cy="1657465"/>
          </a:xfrm>
        </p:grpSpPr>
        <p:sp>
          <p:nvSpPr>
            <p:cNvPr id="15" name="TextovéPole 14"/>
            <p:cNvSpPr txBox="1"/>
            <p:nvPr/>
          </p:nvSpPr>
          <p:spPr>
            <a:xfrm>
              <a:off x="5626004" y="410423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Obr.23</a:t>
              </a:r>
              <a:endParaRPr lang="cs-CZ" dirty="0"/>
            </a:p>
          </p:txBody>
        </p:sp>
        <p:pic>
          <p:nvPicPr>
            <p:cNvPr id="2080" name="Picture 32" descr="Crocus flavus,květiny,rostliny,Žlutý krokus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5353" y="2662215"/>
              <a:ext cx="1451920" cy="14519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6" name="TextovéPole 35"/>
          <p:cNvSpPr txBox="1"/>
          <p:nvPr/>
        </p:nvSpPr>
        <p:spPr>
          <a:xfrm>
            <a:off x="1283411" y="2160900"/>
            <a:ext cx="1360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TULIPÁN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30672" y="1323108"/>
            <a:ext cx="1360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NARCIS ŽLUTÝ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948264" y="3626560"/>
            <a:ext cx="13601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KROKUS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571607" y="3928866"/>
            <a:ext cx="13601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BLEDULE JARNÍ</a:t>
            </a:r>
            <a:endParaRPr lang="cs-CZ" sz="20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278204" y="5759728"/>
            <a:ext cx="201809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SNĚŽENKA PODSNĚŽNÍK</a:t>
            </a:r>
            <a:endParaRPr lang="cs-CZ" sz="20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1004799" y="4580122"/>
            <a:ext cx="18319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KONVALINKA VONNÁ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39" grpId="0"/>
      <p:bldP spid="40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486916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Obr.27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672" y="332656"/>
            <a:ext cx="6182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VYJMENUJ MĚSÍCE V ROCE.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4. červenec,Den nezávislosti,festivaly,Nový rok,ohňostroje,oslavy,prázdniny,Silvestr,události,zvláštní příležit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2" y="3002308"/>
            <a:ext cx="1866852" cy="1866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63588" y="1092480"/>
            <a:ext cx="1692188" cy="40011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LEDEN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9891" y="2106442"/>
            <a:ext cx="1692188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ÚNOR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614916" y="1820201"/>
            <a:ext cx="1692188" cy="40011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BŘEZEN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56076" y="1285466"/>
            <a:ext cx="1692188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DUBEN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88693" y="2442975"/>
            <a:ext cx="1692188" cy="400110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KVĚTEN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012976" y="2843249"/>
            <a:ext cx="1692188" cy="400110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ČERVEN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436096" y="3402219"/>
            <a:ext cx="1692188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ČERVENEC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814138" y="4576772"/>
            <a:ext cx="1692188" cy="400110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SRPEN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967303" y="4077072"/>
            <a:ext cx="1692188" cy="400110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ZÁŘÍ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355212" y="5373216"/>
            <a:ext cx="1692188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ŘÍJEN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256076" y="5903741"/>
            <a:ext cx="1692188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LISTOPAD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239693" y="5903741"/>
            <a:ext cx="1692188" cy="400110"/>
          </a:xfrm>
          <a:prstGeom prst="rect">
            <a:avLst/>
          </a:prstGeom>
          <a:solidFill>
            <a:srgbClr val="FF00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PROSINEC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750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9500"/>
                            </p:stCondLst>
                            <p:childTnLst>
                              <p:par>
                                <p:cTn id="4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0000"/>
                            </p:stCondLst>
                            <p:childTnLst>
                              <p:par>
                                <p:cTn id="4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043608" y="5306807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284596"/>
            <a:ext cx="6696744" cy="1077218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 JAKÝCH ČÁSTÍ SE SKLÁDÁ ZUB?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106" name="Picture 10" descr="File:Tooth model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934803"/>
            <a:ext cx="4840089" cy="3630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795582" y="1758079"/>
            <a:ext cx="1648180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SKLOVINA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540597" y="2062654"/>
            <a:ext cx="1648180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ZUBOVINA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35671" y="3325054"/>
            <a:ext cx="1648180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NERV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5582" y="3124999"/>
            <a:ext cx="1648180" cy="400110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DŘEŇ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8" grpId="0" animBg="1"/>
      <p:bldP spid="19" grpId="0" animBg="1"/>
      <p:bldP spid="2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32656"/>
            <a:ext cx="695072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KTERÉ ZVÍŘÁTKO NAPATŘÍ </a:t>
            </a:r>
          </a:p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MEZI DOMÁCÍ MAZLÍČKY?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431540" y="1700808"/>
            <a:ext cx="1828800" cy="2075182"/>
            <a:chOff x="431540" y="1700808"/>
            <a:chExt cx="1828800" cy="2075182"/>
          </a:xfrm>
        </p:grpSpPr>
        <p:pic>
          <p:nvPicPr>
            <p:cNvPr id="2052" name="Picture 4" descr="Zobrazit podrobnosti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1540" y="1700808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431540" y="3529769"/>
              <a:ext cx="5880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latin typeface="Arial" pitchFamily="34" charset="0"/>
                  <a:cs typeface="Arial" pitchFamily="34" charset="0"/>
                </a:rPr>
                <a:t>Obr.01</a:t>
              </a:r>
              <a:endParaRPr lang="cs-CZ" sz="10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747113" y="1588969"/>
            <a:ext cx="1547812" cy="1794033"/>
            <a:chOff x="5747113" y="1588969"/>
            <a:chExt cx="1547812" cy="1794033"/>
          </a:xfrm>
        </p:grpSpPr>
        <p:pic>
          <p:nvPicPr>
            <p:cNvPr id="2054" name="Picture 6" descr="domácí zvířata,Fotografie,kalika,kaliko kočky,kočky,koťata,koťátka,profily,savci,zvířata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47113" y="1588969"/>
              <a:ext cx="1547812" cy="154781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747113" y="3136781"/>
              <a:ext cx="5880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latin typeface="Arial" pitchFamily="34" charset="0"/>
                  <a:cs typeface="Arial" pitchFamily="34" charset="0"/>
                </a:rPr>
                <a:t>Obr.02</a:t>
              </a:r>
              <a:endParaRPr lang="cs-CZ" sz="1000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2862011" y="2222381"/>
            <a:ext cx="1828800" cy="1828800"/>
            <a:chOff x="2862011" y="2222381"/>
            <a:chExt cx="1828800" cy="1828800"/>
          </a:xfrm>
        </p:grpSpPr>
        <p:pic>
          <p:nvPicPr>
            <p:cNvPr id="2058" name="Picture 10" descr="Zobrazit podrobnosti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62011" y="2222381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2862011" y="3759616"/>
              <a:ext cx="5880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latin typeface="Arial" pitchFamily="34" charset="0"/>
                  <a:cs typeface="Arial" pitchFamily="34" charset="0"/>
                </a:rPr>
                <a:t>Obr.03</a:t>
              </a:r>
              <a:endParaRPr lang="cs-CZ" sz="10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115741" y="4437112"/>
            <a:ext cx="1338134" cy="1684714"/>
            <a:chOff x="1019429" y="4068628"/>
            <a:chExt cx="1338134" cy="1684714"/>
          </a:xfrm>
        </p:grpSpPr>
        <p:pic>
          <p:nvPicPr>
            <p:cNvPr id="2060" name="Picture 12" descr="fotografie,pavouci,pavoukovci,příroda,tarantule,zvířata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19554" y="4068628"/>
              <a:ext cx="1338009" cy="133800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1" name="TextovéPole 20"/>
            <p:cNvSpPr txBox="1"/>
            <p:nvPr/>
          </p:nvSpPr>
          <p:spPr>
            <a:xfrm>
              <a:off x="1019429" y="5507121"/>
              <a:ext cx="5880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latin typeface="Arial" pitchFamily="34" charset="0"/>
                  <a:cs typeface="Arial" pitchFamily="34" charset="0"/>
                </a:rPr>
                <a:t>Obr.04</a:t>
              </a:r>
              <a:endParaRPr lang="cs-CZ" sz="1000" dirty="0"/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126720" y="3961309"/>
            <a:ext cx="1828800" cy="2026314"/>
            <a:chOff x="5126720" y="3961309"/>
            <a:chExt cx="1828800" cy="2026314"/>
          </a:xfrm>
        </p:grpSpPr>
        <p:pic>
          <p:nvPicPr>
            <p:cNvPr id="2064" name="Picture 16" descr="Zobrazit podrobnosti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26720" y="3961309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5471652" y="5741402"/>
              <a:ext cx="588014" cy="2462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000" dirty="0" smtClean="0">
                  <a:latin typeface="Arial" pitchFamily="34" charset="0"/>
                  <a:cs typeface="Arial" pitchFamily="34" charset="0"/>
                </a:rPr>
                <a:t>Obr.05</a:t>
              </a:r>
              <a:endParaRPr lang="cs-CZ" sz="10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3356992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Obr.29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32656"/>
            <a:ext cx="633670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DO KTERÉHO KONTEJNERU PATŘÍ SKLO?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126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0070C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96552" y="95656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5842" y="95656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99767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00FF00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9645" y="95656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rgbClr val="FFFFFF">
                <a:tint val="45000"/>
                <a:satMod val="400000"/>
              </a:srgb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9767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tx1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>
                        <a14:foregroundMark x1="51692" y1="49231" x2="51692" y2="49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956564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6" descr="ikony,kontejnery,koš,odpadkové koše,odpadky"/>
          <p:cNvPicPr>
            <a:picLocks noChangeAspect="1" noChangeArrowheads="1"/>
          </p:cNvPicPr>
          <p:nvPr/>
        </p:nvPicPr>
        <p:blipFill>
          <a:blip r:embed="rId3">
            <a:duotone>
              <a:prstClr val="black"/>
              <a:schemeClr val="accent5">
                <a:lumMod val="75000"/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9538" b="89538" l="32615" r="6830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8039" y="299767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2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42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32656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CO URČITĚ NEPOTŘEBUJE DOMÁCÍ ZVÍŘÁTKO?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3595222" y="1276312"/>
            <a:ext cx="2913605" cy="2278242"/>
            <a:chOff x="3595222" y="1409874"/>
            <a:chExt cx="3623241" cy="2882248"/>
          </a:xfrm>
        </p:grpSpPr>
        <p:sp>
          <p:nvSpPr>
            <p:cNvPr id="12" name="TextovéPole 11"/>
            <p:cNvSpPr txBox="1"/>
            <p:nvPr/>
          </p:nvSpPr>
          <p:spPr>
            <a:xfrm>
              <a:off x="3595222" y="407667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Obr.30</a:t>
              </a:r>
              <a:endParaRPr lang="cs-CZ" dirty="0"/>
            </a:p>
          </p:txBody>
        </p:sp>
        <p:pic>
          <p:nvPicPr>
            <p:cNvPr id="6" name="Obrázek 5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606570" y="1409874"/>
              <a:ext cx="3611893" cy="2708919"/>
            </a:xfrm>
            <a:prstGeom prst="rect">
              <a:avLst/>
            </a:prstGeom>
          </p:spPr>
        </p:pic>
      </p:grpSp>
      <p:grpSp>
        <p:nvGrpSpPr>
          <p:cNvPr id="14" name="Skupina 13"/>
          <p:cNvGrpSpPr/>
          <p:nvPr/>
        </p:nvGrpSpPr>
        <p:grpSpPr>
          <a:xfrm>
            <a:off x="267777" y="1409874"/>
            <a:ext cx="1119276" cy="1063525"/>
            <a:chOff x="267777" y="1409874"/>
            <a:chExt cx="1119276" cy="1063525"/>
          </a:xfrm>
        </p:grpSpPr>
        <p:pic>
          <p:nvPicPr>
            <p:cNvPr id="6148" name="Picture 4" descr="Zobrazit podrobnosti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528" y="1409874"/>
              <a:ext cx="1063525" cy="10635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6" name="TextovéPole 25"/>
            <p:cNvSpPr txBox="1"/>
            <p:nvPr/>
          </p:nvSpPr>
          <p:spPr>
            <a:xfrm>
              <a:off x="267777" y="225795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Obr.31</a:t>
              </a:r>
              <a:endParaRPr lang="cs-CZ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189811" y="4221264"/>
            <a:ext cx="1437472" cy="1379859"/>
            <a:chOff x="189811" y="4221264"/>
            <a:chExt cx="1437472" cy="1379859"/>
          </a:xfrm>
        </p:grpSpPr>
        <p:pic>
          <p:nvPicPr>
            <p:cNvPr id="6162" name="Picture 18" descr="domácnosti,Fotografie,krmivo pro zvířata,misky,misky na krmení,misky pro zvířata,objekty,strava pro kočky,zvířata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47424" y="4221264"/>
              <a:ext cx="1379859" cy="137985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ovéPole 26"/>
            <p:cNvSpPr txBox="1"/>
            <p:nvPr/>
          </p:nvSpPr>
          <p:spPr>
            <a:xfrm>
              <a:off x="189811" y="5385679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Obr.33</a:t>
              </a:r>
              <a:endParaRPr lang="cs-CZ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418886" y="2473399"/>
            <a:ext cx="1188876" cy="1188876"/>
            <a:chOff x="1418886" y="2473399"/>
            <a:chExt cx="1188876" cy="1188876"/>
          </a:xfrm>
        </p:grpSpPr>
        <p:pic>
          <p:nvPicPr>
            <p:cNvPr id="6164" name="Picture 20" descr="Zobrazit podrobnosti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18886" y="2473399"/>
              <a:ext cx="1188876" cy="118887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1418886" y="3446831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Obr.32</a:t>
              </a:r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2562813" y="4804189"/>
            <a:ext cx="1145091" cy="1145091"/>
            <a:chOff x="2562813" y="4804189"/>
            <a:chExt cx="1145091" cy="1145091"/>
          </a:xfrm>
        </p:grpSpPr>
        <p:pic>
          <p:nvPicPr>
            <p:cNvPr id="6166" name="Picture 22" descr="domácí mazlíčci,domácnost,péče o domácí mazlíčky,potřeby pro domácí mazlíčky,vodítka,zvířata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2813" y="4804189"/>
              <a:ext cx="1145091" cy="11450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9" name="TextovéPole 28"/>
            <p:cNvSpPr txBox="1"/>
            <p:nvPr/>
          </p:nvSpPr>
          <p:spPr>
            <a:xfrm>
              <a:off x="2562813" y="573383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Obr.34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4553672" y="4716726"/>
            <a:ext cx="1152128" cy="1312317"/>
            <a:chOff x="4553672" y="4716726"/>
            <a:chExt cx="1152128" cy="1312317"/>
          </a:xfrm>
        </p:grpSpPr>
        <p:pic>
          <p:nvPicPr>
            <p:cNvPr id="6168" name="Picture 24" descr="Zobrazit podrobnosti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53672" y="4716726"/>
              <a:ext cx="1152128" cy="115212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8" name="TextovéPole 37"/>
            <p:cNvSpPr txBox="1"/>
            <p:nvPr/>
          </p:nvSpPr>
          <p:spPr>
            <a:xfrm>
              <a:off x="4585343" y="5813599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Obr.35</a:t>
              </a:r>
              <a:endParaRPr lang="cs-CZ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6044804" y="2623697"/>
            <a:ext cx="1718362" cy="1716589"/>
            <a:chOff x="6044804" y="2623697"/>
            <a:chExt cx="1718362" cy="1716589"/>
          </a:xfrm>
        </p:grpSpPr>
        <p:pic>
          <p:nvPicPr>
            <p:cNvPr id="6172" name="Picture 28" descr="buldoci,nachlazení,domácí,fotolia,bolesti hlavy,termofor,vaky,domácí mazlíčci,odpočívající,příznaky"/>
            <p:cNvPicPr>
              <a:picLocks noChangeAspect="1" noChangeArrowheads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46577" y="2623697"/>
              <a:ext cx="1716589" cy="17165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6044804" y="411867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Obr.36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32656"/>
            <a:ext cx="662473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PŘIŘAĎ MLÁDĚ K MAMINCE.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78209" y="1267566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KUŘE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84358" y="1916832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TELE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09046" y="2636912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SELE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3631" y="3933056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KACHNĚ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180601" y="3284984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ŠTĚNĚ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92180" y="4725144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KOTĚ</a:t>
            </a:r>
            <a:endParaRPr lang="cs-CZ" sz="2400" dirty="0"/>
          </a:p>
        </p:txBody>
      </p:sp>
      <p:pic>
        <p:nvPicPr>
          <p:cNvPr id="7172" name="Picture 4" descr="domácí zvířata,Fotografie,kočky,mopsi,obličeje,psi,savci,zvířat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46" y="5487615"/>
            <a:ext cx="1215142" cy="1215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1149729" y="645391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Obr.37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728451" y="5718447"/>
            <a:ext cx="1688186" cy="461665"/>
          </a:xfrm>
          <a:prstGeom prst="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JEHNĚ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247840" y="2612015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KRÁVA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091933" y="1916832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KACHNA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076056" y="1276311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KOČKA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244333" y="3451663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SLEPICE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082290" y="5627440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BACHYNĚ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221380" y="4813853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OVCE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076056" y="4163888"/>
            <a:ext cx="1688186" cy="461665"/>
          </a:xfrm>
          <a:prstGeom prst="rect">
            <a:avLst/>
          </a:prstGeom>
          <a:solidFill>
            <a:schemeClr val="tx2">
              <a:lumMod val="75000"/>
            </a:schemeClr>
          </a:solidFill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atin typeface="Arial" pitchFamily="34" charset="0"/>
                <a:cs typeface="Arial" pitchFamily="34" charset="0"/>
              </a:rPr>
              <a:t>FENA</a:t>
            </a:r>
            <a:endParaRPr lang="cs-CZ" sz="2400" dirty="0"/>
          </a:p>
        </p:txBody>
      </p:sp>
      <p:cxnSp>
        <p:nvCxnSpPr>
          <p:cNvPr id="3" name="Přímá spojnice se šipkou 2"/>
          <p:cNvCxnSpPr>
            <a:endCxn id="25" idx="1"/>
          </p:cNvCxnSpPr>
          <p:nvPr/>
        </p:nvCxnSpPr>
        <p:spPr>
          <a:xfrm>
            <a:off x="2198511" y="1459632"/>
            <a:ext cx="4045822" cy="2222864"/>
          </a:xfrm>
          <a:prstGeom prst="straightConnector1">
            <a:avLst/>
          </a:prstGeom>
          <a:ln w="57150">
            <a:solidFill>
              <a:srgbClr val="FF00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endCxn id="22" idx="1"/>
          </p:cNvCxnSpPr>
          <p:nvPr/>
        </p:nvCxnSpPr>
        <p:spPr>
          <a:xfrm>
            <a:off x="2572544" y="2147664"/>
            <a:ext cx="2675296" cy="695184"/>
          </a:xfrm>
          <a:prstGeom prst="straightConnector1">
            <a:avLst/>
          </a:prstGeom>
          <a:ln w="571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>
            <a:endCxn id="26" idx="1"/>
          </p:cNvCxnSpPr>
          <p:nvPr/>
        </p:nvCxnSpPr>
        <p:spPr>
          <a:xfrm>
            <a:off x="1914004" y="2875864"/>
            <a:ext cx="3168286" cy="2982409"/>
          </a:xfrm>
          <a:prstGeom prst="straightConnector1">
            <a:avLst/>
          </a:prstGeom>
          <a:ln w="57150">
            <a:solidFill>
              <a:srgbClr val="00FF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endCxn id="24" idx="1"/>
          </p:cNvCxnSpPr>
          <p:nvPr/>
        </p:nvCxnSpPr>
        <p:spPr>
          <a:xfrm flipV="1">
            <a:off x="2902442" y="1507144"/>
            <a:ext cx="2173614" cy="3425323"/>
          </a:xfrm>
          <a:prstGeom prst="straightConnector1">
            <a:avLst/>
          </a:prstGeom>
          <a:ln w="5715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endCxn id="23" idx="1"/>
          </p:cNvCxnSpPr>
          <p:nvPr/>
        </p:nvCxnSpPr>
        <p:spPr>
          <a:xfrm flipV="1">
            <a:off x="1960161" y="2147665"/>
            <a:ext cx="4131772" cy="2083387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>
            <a:endCxn id="28" idx="1"/>
          </p:cNvCxnSpPr>
          <p:nvPr/>
        </p:nvCxnSpPr>
        <p:spPr>
          <a:xfrm>
            <a:off x="2868787" y="3515816"/>
            <a:ext cx="2207269" cy="878905"/>
          </a:xfrm>
          <a:prstGeom prst="straightConnector1">
            <a:avLst/>
          </a:prstGeom>
          <a:ln w="5715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>
            <a:stCxn id="21" idx="3"/>
            <a:endCxn id="27" idx="1"/>
          </p:cNvCxnSpPr>
          <p:nvPr/>
        </p:nvCxnSpPr>
        <p:spPr>
          <a:xfrm flipV="1">
            <a:off x="3416637" y="5044686"/>
            <a:ext cx="2804743" cy="904594"/>
          </a:xfrm>
          <a:prstGeom prst="straightConnector1">
            <a:avLst/>
          </a:prstGeom>
          <a:ln w="571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9552" y="324903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Obr.38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332656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KOLIK JE HODIN?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85805" y="3249035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Obr.39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59492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Obr.40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085805" y="59492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Obr.41</a:t>
            </a:r>
            <a:endParaRPr lang="cs-CZ" dirty="0"/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089035"/>
            <a:ext cx="2880000" cy="2160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805" y="1089035"/>
            <a:ext cx="2880000" cy="2160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3789280"/>
            <a:ext cx="2880001" cy="2160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805" y="3789280"/>
            <a:ext cx="2880000" cy="2160000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989442" y="3249035"/>
            <a:ext cx="198022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PŮL TŘETÍ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662178" y="3238530"/>
            <a:ext cx="1980220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ŠEST HODIN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39552" y="5928275"/>
            <a:ext cx="2880001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TŘIČTVRTĚ  NA OSM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085805" y="5927177"/>
            <a:ext cx="2862459" cy="400110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ČTVRT NA DVANÁCT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6728" y="332656"/>
            <a:ext cx="579145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JAK ROZDĚLUJEME STROMY?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704630" y="1916832"/>
            <a:ext cx="3095625" cy="3095625"/>
            <a:chOff x="791580" y="2132856"/>
            <a:chExt cx="3095625" cy="3095625"/>
          </a:xfrm>
        </p:grpSpPr>
        <p:pic>
          <p:nvPicPr>
            <p:cNvPr id="3074" name="Picture 2" descr="borovice,fotografie,jehlice borovice,jehličnany,jehličnaté stromy,rostliny,strom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91580" y="2132856"/>
              <a:ext cx="3095625" cy="3095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791580" y="458112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Obr.06</a:t>
              </a:r>
              <a:endParaRPr lang="cs-CZ" dirty="0"/>
            </a:p>
          </p:txBody>
        </p:sp>
      </p:grpSp>
      <p:pic>
        <p:nvPicPr>
          <p:cNvPr id="3076" name="Picture 4" descr="fotografie,japonský,japonský javor,javory,podzim,příroda,roční období,rostliny,stromy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6283" y="2054461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780171" y="458311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Obr.07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96136" y="5189199"/>
            <a:ext cx="1692188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LISTNATÉ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40268" y="5549170"/>
            <a:ext cx="1923620" cy="40011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JEHLIČNATÉ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62646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VYJMENUJ DNY V TÝDNU.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81747" y="1520820"/>
            <a:ext cx="2389528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PONDĚLÍ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923061" y="2881141"/>
            <a:ext cx="2389528" cy="52322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ÚTERÝ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558736" y="1529701"/>
            <a:ext cx="2389528" cy="523220"/>
          </a:xfrm>
          <a:prstGeom prst="rec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STŘEDA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23061" y="4110713"/>
            <a:ext cx="2389528" cy="52322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ČTVRTEK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3140968"/>
            <a:ext cx="2389528" cy="523220"/>
          </a:xfrm>
          <a:prstGeom prst="rect">
            <a:avLst/>
          </a:prstGeom>
          <a:solidFill>
            <a:srgbClr val="00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PÁTEK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309664" y="5255622"/>
            <a:ext cx="2389528" cy="52322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SOBOTA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558736" y="4653136"/>
            <a:ext cx="2389528" cy="52322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NEDĚLE</a:t>
            </a:r>
            <a:endParaRPr lang="cs-CZ" sz="2800" dirty="0"/>
          </a:p>
        </p:txBody>
      </p:sp>
      <p:grpSp>
        <p:nvGrpSpPr>
          <p:cNvPr id="2" name="Skupina 1"/>
          <p:cNvGrpSpPr/>
          <p:nvPr/>
        </p:nvGrpSpPr>
        <p:grpSpPr>
          <a:xfrm>
            <a:off x="7351688" y="1520820"/>
            <a:ext cx="1404188" cy="1404188"/>
            <a:chOff x="7351688" y="1520820"/>
            <a:chExt cx="1404188" cy="1404188"/>
          </a:xfrm>
        </p:grpSpPr>
        <p:pic>
          <p:nvPicPr>
            <p:cNvPr id="9218" name="Picture 2" descr="roztomilé,andělské,miminka,fotolia,plenky,nevinné,novorozenci,portréty,vážné pohledy,maličké,bezzubé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351688" y="1520820"/>
              <a:ext cx="1404188" cy="1404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7351688" y="2709564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Obr.43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3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9512" y="332656"/>
            <a:ext cx="71287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OVOCE DEJ DO MODRÉHO KROUŽKU, ZELENINU DO ČERVENÉHO KROUŽKU.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594963" y="1404372"/>
            <a:ext cx="1475656" cy="1635784"/>
            <a:chOff x="1" y="1379218"/>
            <a:chExt cx="2051720" cy="2208201"/>
          </a:xfrm>
        </p:grpSpPr>
        <p:sp>
          <p:nvSpPr>
            <p:cNvPr id="12" name="TextovéPole 11"/>
            <p:cNvSpPr txBox="1"/>
            <p:nvPr/>
          </p:nvSpPr>
          <p:spPr>
            <a:xfrm>
              <a:off x="165615" y="3296584"/>
              <a:ext cx="1000716" cy="29083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Obr.42</a:t>
              </a:r>
              <a:endParaRPr lang="cs-CZ" dirty="0"/>
            </a:p>
          </p:txBody>
        </p:sp>
        <p:pic>
          <p:nvPicPr>
            <p:cNvPr id="2050" name="Picture 2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ackgroundRemoval t="3385" b="95385" l="14769" r="84308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" y="1379218"/>
              <a:ext cx="2051720" cy="205172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6402850" y="2410151"/>
            <a:ext cx="1785728" cy="1252736"/>
            <a:chOff x="5162536" y="4725144"/>
            <a:chExt cx="2145768" cy="1828800"/>
          </a:xfrm>
        </p:grpSpPr>
        <p:pic>
          <p:nvPicPr>
            <p:cNvPr id="2054" name="Picture 6" descr="Zobrazit podrobnosti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BEBA8EAE-BF5A-486C-A8C5-ECC9F3942E4B}">
                  <a14:imgProps xmlns:a14="http://schemas.microsoft.com/office/drawing/2010/main">
                    <a14:imgLayer r:embed="rId7">
                      <a14:imgEffect>
                        <a14:backgroundRemoval t="9896" b="89063" l="16146" r="81771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79504" y="4725144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5162536" y="613264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Obr.45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4742887" y="1276311"/>
            <a:ext cx="1574787" cy="1446040"/>
            <a:chOff x="5534660" y="1052736"/>
            <a:chExt cx="2345321" cy="2232101"/>
          </a:xfrm>
        </p:grpSpPr>
        <p:pic>
          <p:nvPicPr>
            <p:cNvPr id="2052" name="Picture 4" descr="brokolice,fotografie,plody,potraviny,zelenina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BEBA8EAE-BF5A-486C-A8C5-ECC9F3942E4B}">
                  <a14:imgProps xmlns:a14="http://schemas.microsoft.com/office/drawing/2010/main">
                    <a14:imgLayer r:embed="rId9">
                      <a14:imgEffect>
                        <a14:backgroundRemoval t="18462" b="81231" l="6462" r="96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47880" y="1052736"/>
              <a:ext cx="2232101" cy="22321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534660" y="28029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Obr.44</a:t>
              </a:r>
              <a:endParaRPr lang="cs-CZ" dirty="0"/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1105177" y="2996293"/>
            <a:ext cx="2037104" cy="1655465"/>
            <a:chOff x="669670" y="3573735"/>
            <a:chExt cx="3095625" cy="3095625"/>
          </a:xfrm>
        </p:grpSpPr>
        <p:pic>
          <p:nvPicPr>
            <p:cNvPr id="2056" name="Picture 8" descr="čili,fotografie,jídlo,papriky,zelenina"/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BEBA8EAE-BF5A-486C-A8C5-ECC9F3942E4B}">
                  <a14:imgProps xmlns:a14="http://schemas.microsoft.com/office/drawing/2010/main">
                    <a14:imgLayer r:embed="rId11">
                      <a14:imgEffect>
                        <a14:backgroundRemoval t="21231" b="89846" l="9846" r="89846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670" y="3573735"/>
              <a:ext cx="3095625" cy="3095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0" name="TextovéPole 19"/>
            <p:cNvSpPr txBox="1"/>
            <p:nvPr/>
          </p:nvSpPr>
          <p:spPr>
            <a:xfrm>
              <a:off x="1529916" y="602491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Obr.46</a:t>
              </a:r>
              <a:endParaRPr lang="cs-CZ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2915816" y="1660854"/>
            <a:ext cx="1249795" cy="1465239"/>
            <a:chOff x="2915816" y="1660854"/>
            <a:chExt cx="1249795" cy="1465239"/>
          </a:xfrm>
        </p:grpSpPr>
        <p:sp>
          <p:nvSpPr>
            <p:cNvPr id="16" name="TextovéPole 15"/>
            <p:cNvSpPr txBox="1"/>
            <p:nvPr/>
          </p:nvSpPr>
          <p:spPr>
            <a:xfrm>
              <a:off x="2971184" y="2910649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Obr.46</a:t>
              </a:r>
              <a:endParaRPr lang="cs-CZ" dirty="0"/>
            </a:p>
          </p:txBody>
        </p:sp>
        <p:pic>
          <p:nvPicPr>
            <p:cNvPr id="2058" name="Picture 10" descr="Zobrazit podrobnosti"/>
            <p:cNvPicPr>
              <a:picLocks noChangeAspect="1" noChangeArrowheads="1"/>
            </p:cNvPicPr>
            <p:nvPr/>
          </p:nvPicPr>
          <p:blipFill>
            <a:blip r:embed="rId1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1660854"/>
              <a:ext cx="1249795" cy="124979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4165611" y="3076254"/>
            <a:ext cx="1491515" cy="1545708"/>
            <a:chOff x="4165611" y="3076254"/>
            <a:chExt cx="1491515" cy="1545708"/>
          </a:xfrm>
        </p:grpSpPr>
        <p:pic>
          <p:nvPicPr>
            <p:cNvPr id="2060" name="Picture 12" descr="fotografie,ovoce,potraviny,příroda,rostliny,stolování,třešně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69275" y="3076254"/>
              <a:ext cx="1287851" cy="128785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5" name="TextovéPole 24"/>
            <p:cNvSpPr txBox="1"/>
            <p:nvPr/>
          </p:nvSpPr>
          <p:spPr>
            <a:xfrm>
              <a:off x="4165611" y="440651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Obr.47</a:t>
              </a:r>
              <a:endParaRPr lang="cs-CZ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374164" y="4539041"/>
            <a:ext cx="1462025" cy="1677469"/>
            <a:chOff x="517687" y="4515747"/>
            <a:chExt cx="1462025" cy="1677469"/>
          </a:xfrm>
        </p:grpSpPr>
        <p:pic>
          <p:nvPicPr>
            <p:cNvPr id="2062" name="Picture 14" descr="ananasy,jídlo,ovoce,plodiny"/>
            <p:cNvPicPr>
              <a:picLocks noChangeAspect="1" noChangeArrowheads="1"/>
            </p:cNvPicPr>
            <p:nvPr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7687" y="4515747"/>
              <a:ext cx="1462025" cy="14620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8" name="TextovéPole 27"/>
            <p:cNvSpPr txBox="1"/>
            <p:nvPr/>
          </p:nvSpPr>
          <p:spPr>
            <a:xfrm>
              <a:off x="548561" y="5977772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Obr.48</a:t>
              </a:r>
              <a:endParaRPr lang="cs-CZ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2566634" y="4856075"/>
            <a:ext cx="1562460" cy="1084523"/>
            <a:chOff x="3347864" y="5460016"/>
            <a:chExt cx="1562460" cy="1084523"/>
          </a:xfrm>
        </p:grpSpPr>
        <p:pic>
          <p:nvPicPr>
            <p:cNvPr id="2064" name="Picture 16" descr="Zobrazit podrobnosti"/>
            <p:cNvPicPr>
              <a:picLocks noChangeAspect="1" noChangeArrowheads="1"/>
            </p:cNvPicPr>
            <p:nvPr/>
          </p:nvPicPr>
          <p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28226" y="5460016"/>
              <a:ext cx="1082098" cy="108209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3347864" y="632909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Obr.48</a:t>
              </a:r>
              <a:endParaRPr lang="cs-CZ" dirty="0"/>
            </a:p>
          </p:txBody>
        </p:sp>
      </p:grpSp>
      <p:pic>
        <p:nvPicPr>
          <p:cNvPr id="2066" name="Picture 18" descr="Zobrazit podrobnosti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157" y="4759828"/>
            <a:ext cx="1092954" cy="1092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4" name="TextovéPole 33"/>
          <p:cNvSpPr txBox="1"/>
          <p:nvPr/>
        </p:nvSpPr>
        <p:spPr>
          <a:xfrm>
            <a:off x="6006806" y="5805366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Obr.49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405038" y="1286763"/>
            <a:ext cx="1787473" cy="18393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4674555" y="1177695"/>
            <a:ext cx="1787473" cy="18393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6462028" y="2206428"/>
            <a:ext cx="1787473" cy="18393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328678" y="3016746"/>
            <a:ext cx="1787473" cy="1839329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vál 39"/>
          <p:cNvSpPr/>
          <p:nvPr/>
        </p:nvSpPr>
        <p:spPr>
          <a:xfrm>
            <a:off x="2694308" y="1366086"/>
            <a:ext cx="1787473" cy="183932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4129094" y="2904360"/>
            <a:ext cx="1787473" cy="183932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5772897" y="4466396"/>
            <a:ext cx="1787473" cy="183932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144417" y="4394413"/>
            <a:ext cx="1787473" cy="183932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2646976" y="4621962"/>
            <a:ext cx="1787473" cy="1839329"/>
          </a:xfrm>
          <a:prstGeom prst="ellipse">
            <a:avLst/>
          </a:prstGeom>
          <a:noFill/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5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5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6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75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4189745" y="3715246"/>
            <a:ext cx="1851015" cy="1828800"/>
            <a:chOff x="4189745" y="3715246"/>
            <a:chExt cx="1851015" cy="1828800"/>
          </a:xfrm>
        </p:grpSpPr>
        <p:pic>
          <p:nvPicPr>
            <p:cNvPr id="3078" name="Picture 6" descr="Spodek kopretin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960" y="3715246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4" name="TextovéPole 13"/>
            <p:cNvSpPr txBox="1"/>
            <p:nvPr/>
          </p:nvSpPr>
          <p:spPr>
            <a:xfrm>
              <a:off x="4189745" y="527628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Obr.53</a:t>
              </a:r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6300192" y="2132856"/>
            <a:ext cx="1828800" cy="1828800"/>
            <a:chOff x="6300192" y="2132856"/>
            <a:chExt cx="1828800" cy="1828800"/>
          </a:xfrm>
        </p:grpSpPr>
        <p:pic>
          <p:nvPicPr>
            <p:cNvPr id="3082" name="Picture 10" descr="Zobrazit podrobnosti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2132856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6300192" y="371059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Obr.52</a:t>
              </a:r>
            </a:p>
          </p:txBody>
        </p:sp>
      </p:grpSp>
      <p:grpSp>
        <p:nvGrpSpPr>
          <p:cNvPr id="5" name="Skupina 4"/>
          <p:cNvGrpSpPr/>
          <p:nvPr/>
        </p:nvGrpSpPr>
        <p:grpSpPr>
          <a:xfrm>
            <a:off x="3491880" y="1463080"/>
            <a:ext cx="1828800" cy="1828800"/>
            <a:chOff x="3491880" y="1463080"/>
            <a:chExt cx="1828800" cy="1828800"/>
          </a:xfrm>
        </p:grpSpPr>
        <p:pic>
          <p:nvPicPr>
            <p:cNvPr id="3076" name="Picture 4" descr="Zobrazit podrobnosti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91880" y="1463080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3491880" y="307643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Obr.51</a:t>
              </a: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537084" y="1654247"/>
            <a:ext cx="1852972" cy="1853077"/>
            <a:chOff x="537084" y="1654247"/>
            <a:chExt cx="1852972" cy="1853077"/>
          </a:xfrm>
        </p:grpSpPr>
        <p:pic>
          <p:nvPicPr>
            <p:cNvPr id="3074" name="Picture 2" descr="Zobrazit podrobnosti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1256" y="1654247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8" name="TextovéPole 17"/>
            <p:cNvSpPr txBox="1"/>
            <p:nvPr/>
          </p:nvSpPr>
          <p:spPr>
            <a:xfrm>
              <a:off x="537084" y="329188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Obr.50</a:t>
              </a:r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1259632" y="3961656"/>
            <a:ext cx="1849785" cy="1849785"/>
            <a:chOff x="1259632" y="3961656"/>
            <a:chExt cx="1849785" cy="1849785"/>
          </a:xfrm>
        </p:grpSpPr>
        <p:pic>
          <p:nvPicPr>
            <p:cNvPr id="3080" name="Picture 8" descr="fotografie,jaro,květinový,květiny,květy,mandlový květ,příroda,roční období,rostliny,větvičky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632" y="3961656"/>
              <a:ext cx="1849785" cy="18497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1259632" y="5595997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Obr.54</a:t>
              </a:r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436728" y="332656"/>
            <a:ext cx="57914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POJMENUJ ČÁSTI ROSTLIN.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70099" y="3467844"/>
            <a:ext cx="181995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KOŘEN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02152" y="3315136"/>
            <a:ext cx="181995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PLOD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5544046"/>
            <a:ext cx="181995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STONEK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274545" y="5830951"/>
            <a:ext cx="181995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KVĚT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3979109"/>
            <a:ext cx="1819957" cy="40011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LIST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23528" y="319008"/>
            <a:ext cx="662473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VYJMENUJ PĚT LIDSKÝCH SMYSLŮ.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426217" y="1305588"/>
            <a:ext cx="1909957" cy="2025227"/>
            <a:chOff x="426217" y="1305588"/>
            <a:chExt cx="1909957" cy="2025227"/>
          </a:xfrm>
        </p:grpSpPr>
        <p:grpSp>
          <p:nvGrpSpPr>
            <p:cNvPr id="2" name="Skupina 1"/>
            <p:cNvGrpSpPr/>
            <p:nvPr/>
          </p:nvGrpSpPr>
          <p:grpSpPr>
            <a:xfrm>
              <a:off x="426217" y="1305588"/>
              <a:ext cx="1828800" cy="1828800"/>
              <a:chOff x="426217" y="1305588"/>
              <a:chExt cx="1828800" cy="1828800"/>
            </a:xfrm>
          </p:grpSpPr>
          <p:pic>
            <p:nvPicPr>
              <p:cNvPr id="2052" name="Picture 4" descr="Zobrazit podrobnosti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26217" y="1305588"/>
                <a:ext cx="1828800" cy="18288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4" name="TextovéPole 13"/>
              <p:cNvSpPr txBox="1"/>
              <p:nvPr/>
            </p:nvSpPr>
            <p:spPr>
              <a:xfrm>
                <a:off x="449867" y="2807595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Obr.56</a:t>
                </a:r>
                <a:endParaRPr lang="cs-CZ" dirty="0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1137147" y="2807595"/>
              <a:ext cx="1199027" cy="52322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ZRAK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181717" y="1419889"/>
            <a:ext cx="1828800" cy="2017079"/>
            <a:chOff x="5181717" y="1419889"/>
            <a:chExt cx="1828800" cy="2017079"/>
          </a:xfrm>
        </p:grpSpPr>
        <p:grpSp>
          <p:nvGrpSpPr>
            <p:cNvPr id="3" name="Skupina 2"/>
            <p:cNvGrpSpPr/>
            <p:nvPr/>
          </p:nvGrpSpPr>
          <p:grpSpPr>
            <a:xfrm>
              <a:off x="5181717" y="1419889"/>
              <a:ext cx="1828800" cy="1828800"/>
              <a:chOff x="5181717" y="1419889"/>
              <a:chExt cx="1828800" cy="1828800"/>
            </a:xfrm>
          </p:grpSpPr>
          <p:pic>
            <p:nvPicPr>
              <p:cNvPr id="2058" name="Picture 10" descr="Zobrazit podrobnosti"/>
              <p:cNvPicPr>
                <a:picLocks noChangeAspect="1" noChangeArrowheads="1"/>
              </p:cNvPicPr>
              <p:nvPr/>
            </p:nvPicPr>
            <p:blipFill>
              <a:blip r:embed="rId4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181717" y="1419889"/>
                <a:ext cx="1828800" cy="18288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2" name="TextovéPole 11"/>
              <p:cNvSpPr txBox="1"/>
              <p:nvPr/>
            </p:nvSpPr>
            <p:spPr>
              <a:xfrm>
                <a:off x="5195634" y="3023039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Obr.55</a:t>
                </a:r>
                <a:endParaRPr lang="cs-CZ" dirty="0"/>
              </a:p>
            </p:txBody>
          </p:sp>
        </p:grpSp>
        <p:sp>
          <p:nvSpPr>
            <p:cNvPr id="24" name="TextovéPole 23"/>
            <p:cNvSpPr txBox="1"/>
            <p:nvPr/>
          </p:nvSpPr>
          <p:spPr>
            <a:xfrm>
              <a:off x="5811490" y="2913748"/>
              <a:ext cx="1199027" cy="52322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HMAT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822261" y="3789040"/>
            <a:ext cx="1828800" cy="2340322"/>
            <a:chOff x="822261" y="3789040"/>
            <a:chExt cx="1828800" cy="2340322"/>
          </a:xfrm>
        </p:grpSpPr>
        <p:grpSp>
          <p:nvGrpSpPr>
            <p:cNvPr id="4" name="Skupina 3"/>
            <p:cNvGrpSpPr/>
            <p:nvPr/>
          </p:nvGrpSpPr>
          <p:grpSpPr>
            <a:xfrm>
              <a:off x="822261" y="3789040"/>
              <a:ext cx="1828800" cy="2044244"/>
              <a:chOff x="822261" y="3789040"/>
              <a:chExt cx="1828800" cy="2044244"/>
            </a:xfrm>
          </p:grpSpPr>
          <p:pic>
            <p:nvPicPr>
              <p:cNvPr id="2054" name="Picture 6" descr="Zobrazit podrobnosti"/>
              <p:cNvPicPr>
                <a:picLocks noChangeAspect="1" noChangeArrowheads="1"/>
              </p:cNvPicPr>
              <p:nvPr/>
            </p:nvPicPr>
            <p:blipFill>
              <a:blip r:embed="rId5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22261" y="3789040"/>
                <a:ext cx="1828800" cy="18288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5" name="TextovéPole 14"/>
              <p:cNvSpPr txBox="1"/>
              <p:nvPr/>
            </p:nvSpPr>
            <p:spPr>
              <a:xfrm>
                <a:off x="822261" y="5617840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Obr.57</a:t>
                </a:r>
                <a:endParaRPr lang="cs-CZ" dirty="0"/>
              </a:p>
            </p:txBody>
          </p:sp>
        </p:grpSp>
        <p:sp>
          <p:nvSpPr>
            <p:cNvPr id="25" name="TextovéPole 24"/>
            <p:cNvSpPr txBox="1"/>
            <p:nvPr/>
          </p:nvSpPr>
          <p:spPr>
            <a:xfrm>
              <a:off x="1452034" y="5606142"/>
              <a:ext cx="1199027" cy="52322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ČICH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2824692" y="2636912"/>
            <a:ext cx="1810991" cy="2066528"/>
            <a:chOff x="2824692" y="2636912"/>
            <a:chExt cx="1810991" cy="2066528"/>
          </a:xfrm>
        </p:grpSpPr>
        <p:grpSp>
          <p:nvGrpSpPr>
            <p:cNvPr id="7" name="Skupina 6"/>
            <p:cNvGrpSpPr/>
            <p:nvPr/>
          </p:nvGrpSpPr>
          <p:grpSpPr>
            <a:xfrm>
              <a:off x="2824692" y="2636912"/>
              <a:ext cx="1794207" cy="1793991"/>
              <a:chOff x="2824692" y="2636912"/>
              <a:chExt cx="1794207" cy="1793991"/>
            </a:xfrm>
          </p:grpSpPr>
          <p:pic>
            <p:nvPicPr>
              <p:cNvPr id="2060" name="Picture 12" descr="koncepce,fotolia,ženy,ústa,části,lidé,kůže,zuby,jazyky,růžové,zdravé"/>
              <p:cNvPicPr>
                <a:picLocks noChangeAspect="1" noChangeArrowheads="1"/>
              </p:cNvPicPr>
              <p:nvPr/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2843808" y="2636912"/>
                <a:ext cx="1775091" cy="1775091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20" name="TextovéPole 19"/>
              <p:cNvSpPr txBox="1"/>
              <p:nvPr/>
            </p:nvSpPr>
            <p:spPr>
              <a:xfrm>
                <a:off x="2824692" y="4215459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Obr.59</a:t>
                </a:r>
                <a:endParaRPr lang="cs-CZ" dirty="0"/>
              </a:p>
            </p:txBody>
          </p:sp>
        </p:grpSp>
        <p:sp>
          <p:nvSpPr>
            <p:cNvPr id="26" name="TextovéPole 25"/>
            <p:cNvSpPr txBox="1"/>
            <p:nvPr/>
          </p:nvSpPr>
          <p:spPr>
            <a:xfrm>
              <a:off x="3436656" y="4180220"/>
              <a:ext cx="1199027" cy="52322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CHUŤ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5316642" y="4197329"/>
            <a:ext cx="1949808" cy="2359610"/>
            <a:chOff x="5316642" y="4197329"/>
            <a:chExt cx="1949808" cy="2359610"/>
          </a:xfrm>
        </p:grpSpPr>
        <p:grpSp>
          <p:nvGrpSpPr>
            <p:cNvPr id="6" name="Skupina 5"/>
            <p:cNvGrpSpPr/>
            <p:nvPr/>
          </p:nvGrpSpPr>
          <p:grpSpPr>
            <a:xfrm>
              <a:off x="5316642" y="4197329"/>
              <a:ext cx="1828800" cy="2039755"/>
              <a:chOff x="5316642" y="4197329"/>
              <a:chExt cx="1828800" cy="2039755"/>
            </a:xfrm>
          </p:grpSpPr>
          <p:pic>
            <p:nvPicPr>
              <p:cNvPr id="2056" name="Picture 8" descr="Zobrazit podrobnosti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316642" y="4197329"/>
                <a:ext cx="1828800" cy="1828800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16" name="TextovéPole 15"/>
              <p:cNvSpPr txBox="1"/>
              <p:nvPr/>
            </p:nvSpPr>
            <p:spPr>
              <a:xfrm>
                <a:off x="5316642" y="6021640"/>
                <a:ext cx="792088" cy="2154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800" dirty="0" smtClean="0">
                    <a:latin typeface="Arial" pitchFamily="34" charset="0"/>
                    <a:cs typeface="Arial" pitchFamily="34" charset="0"/>
                  </a:rPr>
                  <a:t>Obr.58</a:t>
                </a:r>
                <a:endParaRPr lang="cs-CZ" dirty="0"/>
              </a:p>
            </p:txBody>
          </p:sp>
        </p:grpSp>
        <p:sp>
          <p:nvSpPr>
            <p:cNvPr id="27" name="TextovéPole 26"/>
            <p:cNvSpPr txBox="1"/>
            <p:nvPr/>
          </p:nvSpPr>
          <p:spPr>
            <a:xfrm>
              <a:off x="5712686" y="6033719"/>
              <a:ext cx="1553764" cy="523220"/>
            </a:xfrm>
            <a:prstGeom prst="rect">
              <a:avLst/>
            </a:prstGeom>
            <a:solidFill>
              <a:schemeClr val="accent2"/>
            </a:solidFill>
            <a:ln>
              <a:solidFill>
                <a:schemeClr val="bg1">
                  <a:lumMod val="7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b="1" dirty="0" smtClean="0">
                  <a:latin typeface="Arial" pitchFamily="34" charset="0"/>
                  <a:cs typeface="Arial" pitchFamily="34" charset="0"/>
                </a:rPr>
                <a:t>SLUCH</a:t>
              </a:r>
              <a:endParaRPr lang="cs-CZ" sz="2800" b="1" dirty="0">
                <a:latin typeface="Arial" pitchFamily="34" charset="0"/>
                <a:cs typeface="Arial" pitchFamily="34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5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Domů 10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9572" y="332656"/>
            <a:ext cx="622869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KTERÉ Z DOBROT BYSTE MĚLI JÍST JEN OBČAS?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481192" y="1942137"/>
            <a:ext cx="1838293" cy="1838293"/>
            <a:chOff x="467544" y="1409874"/>
            <a:chExt cx="1838293" cy="1838293"/>
          </a:xfrm>
        </p:grpSpPr>
        <p:pic>
          <p:nvPicPr>
            <p:cNvPr id="4098" name="Picture 2" descr="jablka,pytle,jídla,lesklé,pytlovina,chřupavé,potrava,farmy,fotolia,čerstvé,zdravé,šťavnaté,kuchyně,koláče,červené,prodej,slupky,sladké,stoly,chuť,vitamín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7544" y="1409874"/>
              <a:ext cx="1838293" cy="18382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ovéPole 8"/>
            <p:cNvSpPr txBox="1"/>
            <p:nvPr/>
          </p:nvSpPr>
          <p:spPr>
            <a:xfrm>
              <a:off x="497448" y="303272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Obr.08</a:t>
              </a:r>
              <a:endParaRPr lang="cs-CZ" dirty="0"/>
            </a:p>
          </p:txBody>
        </p:sp>
      </p:grpSp>
      <p:grpSp>
        <p:nvGrpSpPr>
          <p:cNvPr id="3" name="Skupina 2"/>
          <p:cNvGrpSpPr/>
          <p:nvPr/>
        </p:nvGrpSpPr>
        <p:grpSpPr>
          <a:xfrm>
            <a:off x="3251201" y="1504454"/>
            <a:ext cx="1752848" cy="1968292"/>
            <a:chOff x="3251201" y="1504454"/>
            <a:chExt cx="1752848" cy="1968292"/>
          </a:xfrm>
        </p:grpSpPr>
        <p:pic>
          <p:nvPicPr>
            <p:cNvPr id="4104" name="Picture 8" descr="fotografie,jídlo,láhve,láhve mléka,mléčné výrobky,mléko,nápoje,písmena,starožitnosti,symbol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1201" y="1504454"/>
              <a:ext cx="1752848" cy="175284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251201" y="3257302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Obr.09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619672" y="4120480"/>
            <a:ext cx="1828800" cy="2044244"/>
            <a:chOff x="1619672" y="4120480"/>
            <a:chExt cx="1828800" cy="2044244"/>
          </a:xfrm>
        </p:grpSpPr>
        <p:pic>
          <p:nvPicPr>
            <p:cNvPr id="4106" name="Picture 10" descr="Zobrazit podrobnosti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19672" y="4120480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1619672" y="594928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Obr.10</a:t>
              </a:r>
              <a:endParaRPr lang="cs-CZ" dirty="0"/>
            </a:p>
          </p:txBody>
        </p:sp>
      </p:grpSp>
      <p:pic>
        <p:nvPicPr>
          <p:cNvPr id="4108" name="Picture 12" descr="bonbon,bonbony,fotografie,koláče,moučníky,ovoce,ovocné koláče,ovocný koláč,pečivo,plodiny,sladkosti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44883"/>
            <a:ext cx="1943497" cy="1943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5652120" y="4889511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xit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949280"/>
            <a:ext cx="79208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Obr.60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 JAKÝCH ČÁSTÍ SE SKLÁDÁ STROM?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653803"/>
            <a:ext cx="4312930" cy="43129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898681" y="2077254"/>
            <a:ext cx="2018045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KORUNA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548658"/>
            <a:ext cx="2018045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KMEN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909641" y="5229200"/>
            <a:ext cx="2018045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KOŘEN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652120" y="117291"/>
            <a:ext cx="79208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Obr.18</a:t>
            </a:r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332656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URČI SPRÁVNĚ.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6514" y="1596898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MAMINKA TVÉ BABIČKY.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36514" y="2135903"/>
            <a:ext cx="359064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SYN TVÉHO STREJDY.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36514" y="3752918"/>
            <a:ext cx="359064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DCERA TVÉ TETY.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6514" y="4291923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SESTRA TVÉ MAMINKA.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36514" y="4830928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BRATR TVÉ MAMINKY.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36514" y="2674908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TATÍNEK TVÉHO TATÍNKA.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36514" y="3213913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SYN TVÉ MAMINKY.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36514" y="5369933"/>
            <a:ext cx="4000597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MANŽELKA TVÉHO DĚDEČKA.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36514" y="5908939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DCERA TVÉHO TATÍNKA.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48434" y="1596898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PRABABIČKA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48434" y="2136154"/>
            <a:ext cx="359064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BRATRANEC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48434" y="2675410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DĚDEČEK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748434" y="3214666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BRATR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748434" y="3753922"/>
            <a:ext cx="3590646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SESTŘENICE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4748434" y="4293178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TETA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748434" y="4832434"/>
            <a:ext cx="3590646" cy="40011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STRÝC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338483" y="5371690"/>
            <a:ext cx="4000597" cy="400110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BABIČKA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748434" y="5910943"/>
            <a:ext cx="3590646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Arial" pitchFamily="34" charset="0"/>
                <a:cs typeface="Arial" pitchFamily="34" charset="0"/>
              </a:rPr>
              <a:t>SESTRA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332656"/>
            <a:ext cx="64807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POZNÁŠ Z JAKÉHO STROMU JSOU TYTO LISTY?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21457" y="2550989"/>
            <a:ext cx="1356849" cy="2436079"/>
            <a:chOff x="718029" y="1700808"/>
            <a:chExt cx="1356849" cy="2436079"/>
          </a:xfrm>
        </p:grpSpPr>
        <p:sp>
          <p:nvSpPr>
            <p:cNvPr id="12" name="TextovéPole 11"/>
            <p:cNvSpPr txBox="1"/>
            <p:nvPr/>
          </p:nvSpPr>
          <p:spPr>
            <a:xfrm>
              <a:off x="718029" y="392144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Obr.67</a:t>
              </a:r>
            </a:p>
          </p:txBody>
        </p:sp>
        <p:pic>
          <p:nvPicPr>
            <p:cNvPr id="5122" name="Picture 2" descr="File:Autumn Gambel Oak Leaf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18029" y="1700808"/>
              <a:ext cx="1356849" cy="222063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" name="Skupina 1"/>
          <p:cNvGrpSpPr/>
          <p:nvPr/>
        </p:nvGrpSpPr>
        <p:grpSpPr>
          <a:xfrm>
            <a:off x="5832140" y="1833746"/>
            <a:ext cx="1703111" cy="2452847"/>
            <a:chOff x="5724128" y="1988840"/>
            <a:chExt cx="1703111" cy="2452847"/>
          </a:xfrm>
        </p:grpSpPr>
        <p:pic>
          <p:nvPicPr>
            <p:cNvPr id="5124" name="Picture 4" descr="File:Maple leaf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24128" y="1988840"/>
              <a:ext cx="1703111" cy="22708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7" name="TextovéPole 16"/>
            <p:cNvSpPr txBox="1"/>
            <p:nvPr/>
          </p:nvSpPr>
          <p:spPr>
            <a:xfrm>
              <a:off x="5724128" y="422624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Obr.68</a:t>
              </a:r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2343047" y="1721744"/>
            <a:ext cx="2729713" cy="2262729"/>
            <a:chOff x="2343047" y="2666292"/>
            <a:chExt cx="2729713" cy="2262729"/>
          </a:xfrm>
        </p:grpSpPr>
        <p:sp>
          <p:nvSpPr>
            <p:cNvPr id="15" name="TextovéPole 14"/>
            <p:cNvSpPr txBox="1"/>
            <p:nvPr/>
          </p:nvSpPr>
          <p:spPr>
            <a:xfrm>
              <a:off x="2343047" y="4713577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Obr.69</a:t>
              </a:r>
            </a:p>
          </p:txBody>
        </p:sp>
        <p:pic>
          <p:nvPicPr>
            <p:cNvPr id="5126" name="Picture 6" descr="File:P1000358 Tilia nobilis (Tiliaceae) Leaf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43047" y="2666292"/>
              <a:ext cx="2729713" cy="20472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3179963" y="4412168"/>
            <a:ext cx="2352228" cy="1936598"/>
            <a:chOff x="5436096" y="4588166"/>
            <a:chExt cx="2352228" cy="1936598"/>
          </a:xfrm>
        </p:grpSpPr>
        <p:sp>
          <p:nvSpPr>
            <p:cNvPr id="16" name="TextovéPole 15"/>
            <p:cNvSpPr txBox="1"/>
            <p:nvPr/>
          </p:nvSpPr>
          <p:spPr>
            <a:xfrm>
              <a:off x="5436096" y="630932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Obr.70</a:t>
              </a:r>
            </a:p>
          </p:txBody>
        </p:sp>
        <p:pic>
          <p:nvPicPr>
            <p:cNvPr id="5130" name="Picture 10" descr="File:Fagus sylvatica leaf 001.jpg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0131" y="4588166"/>
              <a:ext cx="2328193" cy="174614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1" name="TextovéPole 20"/>
          <p:cNvSpPr txBox="1"/>
          <p:nvPr/>
        </p:nvSpPr>
        <p:spPr>
          <a:xfrm>
            <a:off x="4320034" y="6146140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BUK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878495" y="4771624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DUB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45413" y="4104561"/>
            <a:ext cx="1404128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JAVOR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73733" y="3722863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LÍPA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21" grpId="0" animBg="1"/>
      <p:bldP spid="22" grpId="0" animBg="1"/>
      <p:bldP spid="23" grpId="0" animBg="1"/>
      <p:bldP spid="24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6619728" y="1179225"/>
            <a:ext cx="2128536" cy="3036514"/>
            <a:chOff x="1477477" y="1177681"/>
            <a:chExt cx="2128536" cy="3036514"/>
          </a:xfrm>
        </p:grpSpPr>
        <p:sp>
          <p:nvSpPr>
            <p:cNvPr id="23" name="TextovéPole 22"/>
            <p:cNvSpPr txBox="1"/>
            <p:nvPr/>
          </p:nvSpPr>
          <p:spPr>
            <a:xfrm>
              <a:off x="1477477" y="3998751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Obr.62</a:t>
              </a:r>
            </a:p>
          </p:txBody>
        </p:sp>
        <p:pic>
          <p:nvPicPr>
            <p:cNvPr id="3076" name="Picture 4" descr="File:Candy Hsu 20080426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85475" y="1177681"/>
              <a:ext cx="2120538" cy="28273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5729264" y="4715871"/>
            <a:ext cx="2438000" cy="2037050"/>
            <a:chOff x="2627784" y="1106218"/>
            <a:chExt cx="3059651" cy="2243357"/>
          </a:xfrm>
        </p:grpSpPr>
        <p:sp>
          <p:nvSpPr>
            <p:cNvPr id="12" name="TextovéPole 11"/>
            <p:cNvSpPr txBox="1"/>
            <p:nvPr/>
          </p:nvSpPr>
          <p:spPr>
            <a:xfrm>
              <a:off x="2627784" y="3134131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Obr.61</a:t>
              </a:r>
            </a:p>
          </p:txBody>
        </p:sp>
        <p:pic>
          <p:nvPicPr>
            <p:cNvPr id="3074" name="Picture 2" descr="File:Afro Colombianos by Alejandra Quintero Sinisterra.pn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49363" y="1106218"/>
              <a:ext cx="3038072" cy="202791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9" name="Tlačítko akce: Domů 8">
            <a:hlinkClick r:id="rId5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66967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ODKUD KDO POCHÁZÍ?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2590111" y="3355176"/>
            <a:ext cx="1793681" cy="3196632"/>
            <a:chOff x="6384167" y="3411895"/>
            <a:chExt cx="1793681" cy="3196632"/>
          </a:xfrm>
        </p:grpSpPr>
        <p:sp>
          <p:nvSpPr>
            <p:cNvPr id="20" name="TextovéPole 19"/>
            <p:cNvSpPr txBox="1"/>
            <p:nvPr/>
          </p:nvSpPr>
          <p:spPr>
            <a:xfrm>
              <a:off x="6384167" y="6393083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Obr.64</a:t>
              </a:r>
            </a:p>
          </p:txBody>
        </p:sp>
        <p:pic>
          <p:nvPicPr>
            <p:cNvPr id="3080" name="Picture 8" descr="File:GirlsTraditional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4167" y="3411895"/>
              <a:ext cx="1793681" cy="298118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6" name="Skupina 25"/>
          <p:cNvGrpSpPr/>
          <p:nvPr/>
        </p:nvGrpSpPr>
        <p:grpSpPr>
          <a:xfrm>
            <a:off x="4383792" y="892512"/>
            <a:ext cx="1742034" cy="2830568"/>
            <a:chOff x="3772425" y="3689816"/>
            <a:chExt cx="1742034" cy="2830568"/>
          </a:xfrm>
        </p:grpSpPr>
        <p:sp>
          <p:nvSpPr>
            <p:cNvPr id="21" name="TextovéPole 20"/>
            <p:cNvSpPr txBox="1"/>
            <p:nvPr/>
          </p:nvSpPr>
          <p:spPr>
            <a:xfrm>
              <a:off x="3772425" y="6304940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Obr.65</a:t>
              </a:r>
            </a:p>
          </p:txBody>
        </p:sp>
        <p:pic>
          <p:nvPicPr>
            <p:cNvPr id="3082" name="Picture 10" descr="File:Maori children - Contemporary ethnographic presentation of Maori-2.jpg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772425" y="3689816"/>
              <a:ext cx="1742034" cy="26195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8" name="TextovéPole 27"/>
          <p:cNvSpPr txBox="1"/>
          <p:nvPr/>
        </p:nvSpPr>
        <p:spPr>
          <a:xfrm>
            <a:off x="2703459" y="1230139"/>
            <a:ext cx="1619672" cy="461665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AFRIKA</a:t>
            </a:r>
            <a:endParaRPr lang="cs-CZ" sz="24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703459" y="1778783"/>
            <a:ext cx="1619672" cy="461665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ASIE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165045" y="3091506"/>
            <a:ext cx="2245190" cy="1700578"/>
            <a:chOff x="139935" y="3897943"/>
            <a:chExt cx="2245190" cy="1700578"/>
          </a:xfrm>
        </p:grpSpPr>
        <p:sp>
          <p:nvSpPr>
            <p:cNvPr id="22" name="TextovéPole 21"/>
            <p:cNvSpPr txBox="1"/>
            <p:nvPr/>
          </p:nvSpPr>
          <p:spPr>
            <a:xfrm>
              <a:off x="139935" y="5383077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Obr.66</a:t>
              </a:r>
            </a:p>
          </p:txBody>
        </p:sp>
        <p:pic>
          <p:nvPicPr>
            <p:cNvPr id="3086" name="Picture 14" descr="File:Adeliepenguins with chick petermannisland.jpg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935" y="3897943"/>
              <a:ext cx="2245190" cy="149866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176026" y="846702"/>
            <a:ext cx="2424058" cy="1996243"/>
            <a:chOff x="229750" y="711760"/>
            <a:chExt cx="2424058" cy="1996243"/>
          </a:xfrm>
        </p:grpSpPr>
        <p:sp>
          <p:nvSpPr>
            <p:cNvPr id="19" name="TextovéPole 18"/>
            <p:cNvSpPr txBox="1"/>
            <p:nvPr/>
          </p:nvSpPr>
          <p:spPr>
            <a:xfrm>
              <a:off x="229750" y="2478623"/>
              <a:ext cx="736177" cy="2293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Obr.63</a:t>
              </a:r>
            </a:p>
          </p:txBody>
        </p:sp>
        <p:pic>
          <p:nvPicPr>
            <p:cNvPr id="32" name="Obrázek 31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82067" y="711760"/>
              <a:ext cx="2371741" cy="1778805"/>
            </a:xfrm>
            <a:prstGeom prst="rect">
              <a:avLst/>
            </a:prstGeom>
          </p:spPr>
        </p:pic>
      </p:grpSp>
      <p:sp>
        <p:nvSpPr>
          <p:cNvPr id="42" name="TextovéPole 41"/>
          <p:cNvSpPr txBox="1"/>
          <p:nvPr/>
        </p:nvSpPr>
        <p:spPr>
          <a:xfrm>
            <a:off x="4572858" y="3610005"/>
            <a:ext cx="1619672" cy="461665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EVROPA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586327" y="4215739"/>
            <a:ext cx="2452472" cy="461665"/>
          </a:xfrm>
          <a:prstGeom prst="rect">
            <a:avLst/>
          </a:prstGeom>
          <a:solidFill>
            <a:srgbClr val="FFFFFF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ANTARKTIDA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365876" y="4888375"/>
            <a:ext cx="2044359" cy="461665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AUSTRÁLIE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65876" y="5493768"/>
            <a:ext cx="1619672" cy="461665"/>
          </a:xfrm>
          <a:prstGeom prst="rect">
            <a:avLst/>
          </a:prstGeom>
          <a:solidFill>
            <a:srgbClr val="FF3300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Arial" pitchFamily="34" charset="0"/>
                <a:cs typeface="Arial" pitchFamily="34" charset="0"/>
              </a:rPr>
              <a:t>AMERIKA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4255E-6 L 0.31268 0.72733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625" y="3635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38889E-6 -3.19149E-6 L 0.39931 0.2594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965" y="129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0"/>
                            </p:stCondLst>
                            <p:childTnLst>
                              <p:par>
                                <p:cTn id="11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94444E-6 -2.18316E-6 L -0.37795 -0.20976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06" y="-10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8000"/>
                            </p:stCondLst>
                            <p:childTnLst>
                              <p:par>
                                <p:cTn id="14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77778E-7 1.66512E-7 L -0.47413 -0.00139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715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100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3.88889E-6 4.07956E-6 L 0.42708 -0.26712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54" y="-133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400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2.22222E-6 -4.62535E-8 L 0.24549 0.0536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74" y="26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45" grpId="0" animBg="1"/>
      <p:bldP spid="42" grpId="0" animBg="1"/>
      <p:bldP spid="44" grpId="0" animBg="1"/>
      <p:bldP spid="43" grpId="0" animBg="1"/>
      <p:bldP spid="41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lačítko akce: Domů 9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9572" y="332656"/>
            <a:ext cx="622869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PŘIŘAĎ ČÍSLA K OBRÁZKŮM.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JEDNIČKU DEJ TOMU NEJSTARŠÍMU.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823192" y="2992225"/>
            <a:ext cx="1746117" cy="2222212"/>
            <a:chOff x="963026" y="1844824"/>
            <a:chExt cx="3095625" cy="3427966"/>
          </a:xfrm>
        </p:grpSpPr>
        <p:sp>
          <p:nvSpPr>
            <p:cNvPr id="12" name="TextovéPole 11"/>
            <p:cNvSpPr txBox="1"/>
            <p:nvPr/>
          </p:nvSpPr>
          <p:spPr>
            <a:xfrm>
              <a:off x="1259631" y="4940448"/>
              <a:ext cx="1539710" cy="33234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Obr.12</a:t>
              </a:r>
              <a:endParaRPr lang="cs-CZ" dirty="0"/>
            </a:p>
          </p:txBody>
        </p:sp>
        <p:pic>
          <p:nvPicPr>
            <p:cNvPr id="5124" name="Picture 4" descr="časy,doplňky,fotografie,hodinky,hodiny,kapesní hodinky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63026" y="1844824"/>
              <a:ext cx="3095625" cy="3095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5999979" y="3997830"/>
            <a:ext cx="1828800" cy="2044244"/>
            <a:chOff x="6184776" y="4069254"/>
            <a:chExt cx="1828800" cy="2044244"/>
          </a:xfrm>
        </p:grpSpPr>
        <p:pic>
          <p:nvPicPr>
            <p:cNvPr id="5128" name="Picture 8" descr="Zobrazit podrobnosti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84776" y="4069254"/>
              <a:ext cx="1828800" cy="182880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6" name="TextovéPole 15"/>
            <p:cNvSpPr txBox="1"/>
            <p:nvPr/>
          </p:nvSpPr>
          <p:spPr>
            <a:xfrm>
              <a:off x="6514020" y="5898054"/>
              <a:ext cx="8684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Obr.13</a:t>
              </a:r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3563888" y="1488589"/>
            <a:ext cx="2016224" cy="2016224"/>
            <a:chOff x="3547564" y="1844105"/>
            <a:chExt cx="2016224" cy="2016224"/>
          </a:xfrm>
        </p:grpSpPr>
        <p:pic>
          <p:nvPicPr>
            <p:cNvPr id="5130" name="Picture 10" descr="číselníky,fotografie,hodiny,klenoty,náramkové hodinky,obličeje,ruce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47564" y="1844105"/>
              <a:ext cx="2016224" cy="20162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5" name="TextovéPole 14"/>
            <p:cNvSpPr txBox="1"/>
            <p:nvPr/>
          </p:nvSpPr>
          <p:spPr>
            <a:xfrm>
              <a:off x="3561605" y="3644885"/>
              <a:ext cx="8684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Obr.14</a:t>
              </a:r>
              <a:endParaRPr lang="cs-CZ" dirty="0"/>
            </a:p>
          </p:txBody>
        </p:sp>
      </p:grpSp>
      <p:sp>
        <p:nvSpPr>
          <p:cNvPr id="22" name="TextovéPole 21"/>
          <p:cNvSpPr txBox="1"/>
          <p:nvPr/>
        </p:nvSpPr>
        <p:spPr>
          <a:xfrm>
            <a:off x="5524663" y="2343453"/>
            <a:ext cx="518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96250" y="4969499"/>
            <a:ext cx="518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820165" y="4752772"/>
            <a:ext cx="518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54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3" grpId="0"/>
      <p:bldP spid="2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66967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PŘIŘAĎ KE STROMŮM ROČNÍ OBDOBÍ.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20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68812" y="1346032"/>
            <a:ext cx="2829053" cy="2297442"/>
            <a:chOff x="302787" y="1409874"/>
            <a:chExt cx="3297105" cy="2701688"/>
          </a:xfrm>
        </p:grpSpPr>
        <p:sp>
          <p:nvSpPr>
            <p:cNvPr id="12" name="TextovéPole 11"/>
            <p:cNvSpPr txBox="1"/>
            <p:nvPr/>
          </p:nvSpPr>
          <p:spPr>
            <a:xfrm>
              <a:off x="310076" y="3896118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Obr.71</a:t>
              </a:r>
            </a:p>
          </p:txBody>
        </p:sp>
        <p:pic>
          <p:nvPicPr>
            <p:cNvPr id="2050" name="Picture 2" descr="File:Cherry Tree in full Spring flower, plus backs of Observatory Road flats - geograph.org.uk - 1211869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2787" y="1409874"/>
              <a:ext cx="3297105" cy="247282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1763688" y="3611862"/>
            <a:ext cx="1992323" cy="3009143"/>
            <a:chOff x="5283913" y="1210790"/>
            <a:chExt cx="1664351" cy="2675680"/>
          </a:xfrm>
        </p:grpSpPr>
        <p:sp>
          <p:nvSpPr>
            <p:cNvPr id="15" name="TextovéPole 14"/>
            <p:cNvSpPr txBox="1"/>
            <p:nvPr/>
          </p:nvSpPr>
          <p:spPr>
            <a:xfrm>
              <a:off x="5283913" y="367102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Obr.72</a:t>
              </a:r>
            </a:p>
          </p:txBody>
        </p:sp>
        <p:pic>
          <p:nvPicPr>
            <p:cNvPr id="2052" name="Picture 4" descr="File:Famous tree in Milevsko Monastery in summer 2012 (2)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83913" y="1210790"/>
              <a:ext cx="1664351" cy="249652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5" name="Skupina 4"/>
          <p:cNvGrpSpPr/>
          <p:nvPr/>
        </p:nvGrpSpPr>
        <p:grpSpPr>
          <a:xfrm>
            <a:off x="4644008" y="4003227"/>
            <a:ext cx="2851799" cy="2306093"/>
            <a:chOff x="4992758" y="4003227"/>
            <a:chExt cx="2851799" cy="2306093"/>
          </a:xfrm>
        </p:grpSpPr>
        <p:sp>
          <p:nvSpPr>
            <p:cNvPr id="16" name="TextovéPole 15"/>
            <p:cNvSpPr txBox="1"/>
            <p:nvPr/>
          </p:nvSpPr>
          <p:spPr>
            <a:xfrm>
              <a:off x="4992758" y="6093876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Obr.73</a:t>
              </a:r>
            </a:p>
          </p:txBody>
        </p:sp>
        <p:pic>
          <p:nvPicPr>
            <p:cNvPr id="2056" name="Picture 8" descr="File:Tree in autumn, Gran Sasso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992758" y="4003227"/>
              <a:ext cx="2851799" cy="213884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040052" y="874324"/>
            <a:ext cx="1949404" cy="2785893"/>
            <a:chOff x="1877002" y="3471126"/>
            <a:chExt cx="1949404" cy="2785893"/>
          </a:xfrm>
        </p:grpSpPr>
        <p:sp>
          <p:nvSpPr>
            <p:cNvPr id="17" name="TextovéPole 16"/>
            <p:cNvSpPr txBox="1"/>
            <p:nvPr/>
          </p:nvSpPr>
          <p:spPr>
            <a:xfrm>
              <a:off x="1877002" y="6041575"/>
              <a:ext cx="792088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Obr.74</a:t>
              </a:r>
            </a:p>
          </p:txBody>
        </p:sp>
        <p:pic>
          <p:nvPicPr>
            <p:cNvPr id="2058" name="Picture 10" descr="File:Winter tree.jpg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77002" y="3471126"/>
              <a:ext cx="1949404" cy="25992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22" name="TextovéPole 21"/>
          <p:cNvSpPr txBox="1"/>
          <p:nvPr/>
        </p:nvSpPr>
        <p:spPr>
          <a:xfrm>
            <a:off x="3000378" y="1772816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JARO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14888" y="5800629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LÉTO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014754" y="5951649"/>
            <a:ext cx="1787545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PODZIM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908526" y="2921553"/>
            <a:ext cx="1199027" cy="52322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ZIMA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49" name="Skupina 2048"/>
          <p:cNvGrpSpPr/>
          <p:nvPr/>
        </p:nvGrpSpPr>
        <p:grpSpPr>
          <a:xfrm>
            <a:off x="2723751" y="2681695"/>
            <a:ext cx="1672456" cy="2945513"/>
            <a:chOff x="2564268" y="2884111"/>
            <a:chExt cx="1672456" cy="2945513"/>
          </a:xfrm>
        </p:grpSpPr>
        <p:sp>
          <p:nvSpPr>
            <p:cNvPr id="16" name="TextovéPole 15"/>
            <p:cNvSpPr txBox="1"/>
            <p:nvPr/>
          </p:nvSpPr>
          <p:spPr>
            <a:xfrm>
              <a:off x="2564268" y="5627208"/>
              <a:ext cx="774772" cy="2024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Obr.77</a:t>
              </a:r>
            </a:p>
          </p:txBody>
        </p:sp>
        <p:pic>
          <p:nvPicPr>
            <p:cNvPr id="2056" name="Picture 8" descr="File:Buntspecht Dendrocopos major-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64268" y="2884111"/>
              <a:ext cx="1672456" cy="276769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23" name="Skupina 22"/>
          <p:cNvGrpSpPr/>
          <p:nvPr/>
        </p:nvGrpSpPr>
        <p:grpSpPr>
          <a:xfrm>
            <a:off x="5527734" y="3389431"/>
            <a:ext cx="3053830" cy="2016224"/>
            <a:chOff x="5469482" y="3252280"/>
            <a:chExt cx="3426653" cy="2512320"/>
          </a:xfrm>
        </p:grpSpPr>
        <p:sp>
          <p:nvSpPr>
            <p:cNvPr id="18" name="TextovéPole 17"/>
            <p:cNvSpPr txBox="1"/>
            <p:nvPr/>
          </p:nvSpPr>
          <p:spPr>
            <a:xfrm>
              <a:off x="5469482" y="5525289"/>
              <a:ext cx="851204" cy="23931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Obr.78</a:t>
              </a:r>
            </a:p>
          </p:txBody>
        </p:sp>
        <p:pic>
          <p:nvPicPr>
            <p:cNvPr id="2054" name="Picture 6" descr="File:Ips.typographus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69482" y="3252280"/>
              <a:ext cx="3426653" cy="228086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4546406" y="1035138"/>
            <a:ext cx="2371016" cy="2284560"/>
            <a:chOff x="4546406" y="1035138"/>
            <a:chExt cx="2371016" cy="2284560"/>
          </a:xfrm>
        </p:grpSpPr>
        <p:sp>
          <p:nvSpPr>
            <p:cNvPr id="15" name="TextovéPole 14"/>
            <p:cNvSpPr txBox="1"/>
            <p:nvPr/>
          </p:nvSpPr>
          <p:spPr>
            <a:xfrm>
              <a:off x="4555723" y="3121326"/>
              <a:ext cx="748399" cy="19837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Obr.76</a:t>
              </a:r>
            </a:p>
          </p:txBody>
        </p:sp>
        <p:pic>
          <p:nvPicPr>
            <p:cNvPr id="2052" name="Picture 4" descr="File:Sciurus vulgaris10.jp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46406" y="1035138"/>
              <a:ext cx="2371016" cy="21339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620417" y="1024011"/>
            <a:ext cx="1848848" cy="2597406"/>
            <a:chOff x="620417" y="1024011"/>
            <a:chExt cx="1848848" cy="2597406"/>
          </a:xfrm>
        </p:grpSpPr>
        <p:pic>
          <p:nvPicPr>
            <p:cNvPr id="2050" name="Picture 2" descr="File:Capreolus capreolus male p.jp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0417" y="1024011"/>
              <a:ext cx="1848848" cy="245556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2" name="TextovéPole 11"/>
            <p:cNvSpPr txBox="1"/>
            <p:nvPr/>
          </p:nvSpPr>
          <p:spPr>
            <a:xfrm>
              <a:off x="620417" y="3438486"/>
              <a:ext cx="684702" cy="1829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Obr.75</a:t>
              </a:r>
            </a:p>
          </p:txBody>
        </p:sp>
      </p:grpSp>
      <p:sp>
        <p:nvSpPr>
          <p:cNvPr id="9" name="Tlačítko akce: Domů 8">
            <a:hlinkClick r:id="rId6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chemeClr val="bg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4928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32779" y="337766"/>
            <a:ext cx="554461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KDO ŽIJE U V LESE?</a:t>
            </a:r>
          </a:p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(SPOJ S OBRÁZKEM)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30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3974" y="5571371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LÝKOŽROUT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835696" y="6204341"/>
            <a:ext cx="2266346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SRNEC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93388" y="5628950"/>
            <a:ext cx="2068449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VEVERKA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598146" y="6298707"/>
            <a:ext cx="2700236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STRAKAPOUD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7" name="Přímá spojnice se šipkou 6"/>
          <p:cNvCxnSpPr>
            <a:stCxn id="19" idx="0"/>
          </p:cNvCxnSpPr>
          <p:nvPr/>
        </p:nvCxnSpPr>
        <p:spPr>
          <a:xfrm flipV="1">
            <a:off x="1206963" y="4649039"/>
            <a:ext cx="4854874" cy="922332"/>
          </a:xfrm>
          <a:prstGeom prst="straightConnector1">
            <a:avLst/>
          </a:prstGeom>
          <a:ln w="57150">
            <a:solidFill>
              <a:srgbClr val="00FF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22" idx="0"/>
          </p:cNvCxnSpPr>
          <p:nvPr/>
        </p:nvCxnSpPr>
        <p:spPr>
          <a:xfrm flipH="1" flipV="1">
            <a:off x="3707906" y="4653137"/>
            <a:ext cx="3240358" cy="1645570"/>
          </a:xfrm>
          <a:prstGeom prst="straightConnector1">
            <a:avLst/>
          </a:prstGeom>
          <a:ln w="571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21" idx="0"/>
          </p:cNvCxnSpPr>
          <p:nvPr/>
        </p:nvCxnSpPr>
        <p:spPr>
          <a:xfrm flipV="1">
            <a:off x="5027613" y="2708920"/>
            <a:ext cx="257779" cy="2920030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20" idx="0"/>
          </p:cNvCxnSpPr>
          <p:nvPr/>
        </p:nvCxnSpPr>
        <p:spPr>
          <a:xfrm flipH="1" flipV="1">
            <a:off x="730027" y="3116973"/>
            <a:ext cx="2238842" cy="308736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6" presetClass="entr" presetSubtype="37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5537" y="404664"/>
            <a:ext cx="672019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VYJMENUJ NĚKTERÉ ČÁSTI LIDSKÉHO TĚLA </a:t>
            </a:r>
          </a:p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(NEJMÉNĚ SEDM)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40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File:Perseo y la cabeza de Medusa (Museo Vaticano)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01622"/>
            <a:ext cx="3781901" cy="4727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 flipH="1">
            <a:off x="2339483" y="6413554"/>
            <a:ext cx="82912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latin typeface="Arial" pitchFamily="34" charset="0"/>
                <a:cs typeface="Arial" pitchFamily="34" charset="0"/>
              </a:rPr>
              <a:t>Obr.79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70483" y="1877411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HLAVA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70483" y="2493825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PAŽE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0483" y="3110239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BŘICHO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0483" y="3726653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HÝŽDĚ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0483" y="4343067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NOHY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483" y="4959481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CHODIDLA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0483" y="5575895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PRSTY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0483" y="6192306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STEHNO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6072234" y="1875970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NOS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6072234" y="2486823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UŠI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6072234" y="3097676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RAMENO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6072234" y="3708529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LOKET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6072234" y="4319382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KOLENO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6072234" y="4930235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PŘEDLOKTÍ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072234" y="5541088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KOTNÍK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072234" y="6151944"/>
            <a:ext cx="2325977" cy="47705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500" b="1" dirty="0" smtClean="0">
                <a:latin typeface="Arial" pitchFamily="34" charset="0"/>
                <a:cs typeface="Arial" pitchFamily="34" charset="0"/>
              </a:rPr>
              <a:t>PATA</a:t>
            </a:r>
            <a:endParaRPr lang="cs-CZ" sz="25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5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25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75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250"/>
                            </p:stCondLst>
                            <p:childTnLst>
                              <p:par>
                                <p:cTn id="35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500"/>
                            </p:stCondLst>
                            <p:childTnLst>
                              <p:par>
                                <p:cTn id="38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750"/>
                            </p:stCondLst>
                            <p:childTnLst>
                              <p:par>
                                <p:cTn id="41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3000"/>
                            </p:stCondLst>
                            <p:childTnLst>
                              <p:par>
                                <p:cTn id="44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250"/>
                            </p:stCondLst>
                            <p:childTnLst>
                              <p:par>
                                <p:cTn id="47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3500"/>
                            </p:stCondLst>
                            <p:childTnLst>
                              <p:par>
                                <p:cTn id="50" presetID="1" presetClass="entr" presetSubtype="0" fill="hold" grpId="0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lačítko akce: Domů 8">
            <a:hlinkClick r:id="rId2" action="ppaction://hlinksldjump" highlightClick="1"/>
          </p:cNvPr>
          <p:cNvSpPr/>
          <p:nvPr/>
        </p:nvSpPr>
        <p:spPr>
          <a:xfrm>
            <a:off x="8244408" y="5949280"/>
            <a:ext cx="720080" cy="720080"/>
          </a:xfrm>
          <a:prstGeom prst="actionButtonHome">
            <a:avLst/>
          </a:prstGeom>
          <a:solidFill>
            <a:srgbClr val="FF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260648"/>
            <a:ext cx="1800000" cy="1015663"/>
          </a:xfrm>
          <a:prstGeom prst="rect">
            <a:avLst/>
          </a:prstGeom>
          <a:solidFill>
            <a:srgbClr val="00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atin typeface="Arial" pitchFamily="34" charset="0"/>
                <a:cs typeface="Arial" pitchFamily="34" charset="0"/>
              </a:rPr>
              <a:t>50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32656"/>
            <a:ext cx="72728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VYJMENUJ LÁTKY (MATERIÁLY), </a:t>
            </a:r>
          </a:p>
          <a:p>
            <a:pPr algn="ctr"/>
            <a:r>
              <a:rPr lang="cs-CZ" sz="3200" b="1" dirty="0" smtClean="0">
                <a:latin typeface="Arial" pitchFamily="34" charset="0"/>
                <a:cs typeface="Arial" pitchFamily="34" charset="0"/>
              </a:rPr>
              <a:t>ZE KTERÝCH JSOU VYROBENY VĚCI OKOLO NÁS.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" name="Skupina 1"/>
          <p:cNvGrpSpPr/>
          <p:nvPr/>
        </p:nvGrpSpPr>
        <p:grpSpPr>
          <a:xfrm>
            <a:off x="2483768" y="2593182"/>
            <a:ext cx="3095625" cy="3316905"/>
            <a:chOff x="2699792" y="2492896"/>
            <a:chExt cx="3095625" cy="3316905"/>
          </a:xfrm>
        </p:grpSpPr>
        <p:sp>
          <p:nvSpPr>
            <p:cNvPr id="12" name="TextovéPole 11"/>
            <p:cNvSpPr txBox="1"/>
            <p:nvPr/>
          </p:nvSpPr>
          <p:spPr>
            <a:xfrm>
              <a:off x="2699792" y="5594357"/>
              <a:ext cx="912309" cy="21544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800" dirty="0" smtClean="0">
                  <a:latin typeface="Arial" pitchFamily="34" charset="0"/>
                  <a:cs typeface="Arial" pitchFamily="34" charset="0"/>
                </a:rPr>
                <a:t>Obr.80</a:t>
              </a:r>
            </a:p>
          </p:txBody>
        </p:sp>
        <p:pic>
          <p:nvPicPr>
            <p:cNvPr id="5122" name="Picture 2" descr="http://officeimg.vo.msecnd.net/en-us/images/MH900408840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99792" y="2492896"/>
              <a:ext cx="3095625" cy="309562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539552" y="2148024"/>
            <a:ext cx="1296144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PAPÍR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28184" y="2148024"/>
            <a:ext cx="172819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ŽELEZO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228184" y="4365104"/>
            <a:ext cx="172819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DŘEVO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23528" y="4365104"/>
            <a:ext cx="1728192" cy="52322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PLAST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0" grpId="0" animBg="1"/>
      <p:bldP spid="15" grpId="0" animBg="1"/>
      <p:bldP spid="16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01: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02: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03: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05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06: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07: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08: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09: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10: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11: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12: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13: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15: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ANTANAS.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Commons.wikimedia.org: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Recycle </a:t>
            </a:r>
            <a:r>
              <a:rPr lang="en-US" sz="1600" i="1" dirty="0">
                <a:latin typeface="Arial" pitchFamily="34" charset="0"/>
                <a:cs typeface="Arial" pitchFamily="34" charset="0"/>
              </a:rPr>
              <a:t>Bin clip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art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11-05-22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Public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Domain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http://www.clker.com/clipart-recycle-bin.html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16: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17: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18: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19: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20: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21: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22: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23: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25: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26: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389626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27: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28: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XAUXA.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, Commons.wikimedia.org: </a:t>
            </a:r>
            <a:r>
              <a:rPr lang="en-US" sz="1600" i="1" dirty="0" smtClean="0">
                <a:latin typeface="Arial" pitchFamily="34" charset="0"/>
                <a:cs typeface="Arial" pitchFamily="34" charset="0"/>
              </a:rPr>
              <a:t>Tooth model.jpg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20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06-02-25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/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Creative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Commons Attribution-Share Alike 3.0 </a:t>
            </a:r>
            <a:r>
              <a:rPr lang="en-US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File:Tooth_model.jpg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29: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30: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Vlastní archiv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31: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32: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33: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34: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35: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36: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37: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38: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Vlastní archiv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39: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Vlastní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archiv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902346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40: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Vlastní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archiv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41: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Vlastní archiv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42:	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43: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44: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45: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46: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47: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48: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49: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50: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51: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52: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6480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53:	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54: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55: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56: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57: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58: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59: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>
                <a:latin typeface="Arial" pitchFamily="34" charset="0"/>
                <a:cs typeface="Arial" pitchFamily="34" charset="0"/>
              </a:rPr>
              <a:t>Obr.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60: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SINISTERRA, ALEJANDRA QUINTERO.,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Afro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Colombianos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by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Alejandra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Quintero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Sinisterra.png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2004-01-14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File:Afro_Colombianos_by_Alejandra_Quintero_Sinisterra.png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1435681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NAGI.,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Commons.wikimedia.orgCandy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i="1" dirty="0" err="1">
                <a:latin typeface="Arial" pitchFamily="34" charset="0"/>
                <a:cs typeface="Arial" pitchFamily="34" charset="0"/>
              </a:rPr>
              <a:t>Hsu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 20080426.jpg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2008-04-26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http://commons.wikimedia.org/wiki/File:Candy_Hsu_20080426.jpg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Vlastní archiv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MONTANABW.,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GirlsTraditional.jpg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2007-09-30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licencí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GNU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Free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Documentation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License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http://commons.wikimedia.org/wiki/File:Maori_children_-_Contemporary_ethnographic_presentation_of_Maori-2.jpg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JANE, BETSI.,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Maori children - Contemporary ethnographic presentation of Maori-2.jpg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File:Shooderz_Jack.jpg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16136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MÜHLICHEN, HENRIKE.,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Adeliepenguins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with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chick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petermannisland.jpg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2008-01-03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File:Adeliepenguins_with_chick_petermannisland.jpg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1600" b="1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</a:t>
            </a:r>
            <a:r>
              <a:rPr lang="cs-CZ" sz="1600" b="1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67: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NINJATACOSHELL.,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Autumn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Gambel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Oak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Leaf.jpg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2008-11-07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File:Autumn_Gambel_Oak_Leaf.jpg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RUS.,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Maple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leaf.jpg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2006-01-24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File:Maple_leaf.jpg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69: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MANSKE, MAGNUS.,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P1000358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Tilia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nobilis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Tiliaceae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) Leaf.JPG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2009-07-26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http://commons.wikimedia.org/wiki/File:P1000358_Tilia_nobilis_(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6"/>
              </a:rPr>
              <a:t>Tiliaceae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)_Leaf.JPG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687509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70: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WILLOW.,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Fagus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sylvatica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>
                <a:latin typeface="Arial" pitchFamily="34" charset="0"/>
                <a:cs typeface="Arial" pitchFamily="34" charset="0"/>
              </a:rPr>
              <a:t>leaf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 001.jpg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2007-09-22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2012-09-01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http://commons.wikimedia.org/wiki/File:Fagus_sylvatica_leaf_001.jpg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71: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RODDYSCOT.,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Cherry Tree in full Spring flower, plus backs of Observatory Road flats - geograph.org.uk - 1211869.jpg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2007-03-30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Generec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http://commons.wikimedia.org/wiki/File:Cherry_Tree_in_full_Spring_flower,_plus_backs_of_Observatory_Road_flats_-_geograph.org.uk_-_1211869.jpg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72: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CHMEE2.,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Famous tree in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Milevsko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Monastery in summer 2012 (2).JPG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2012-09-01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Unporter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http://commons.wikimedia.org/wiki/File:Famous_tree_in_Milevsko_Monastery_in_summer_2012_(2).JPG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3814971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73: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TAUERES.,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it-IT" sz="1600" dirty="0">
                <a:latin typeface="Arial" pitchFamily="34" charset="0"/>
                <a:cs typeface="Arial" pitchFamily="34" charset="0"/>
              </a:rPr>
              <a:t>Tree in autumn, Gran Sasso.jpg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2010-10-17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http://commons.wikimedia.org/wiki/File:Tree_in_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3"/>
              </a:rPr>
              <a:t>autumn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,_Gran_Sasso.jpg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74: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BERNET, MARKUS.,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Winter tree.jpg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2005-12-30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File:Winter_tree.jpg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75: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PRZYKUTA.,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Capreolus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capreolus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male p.jpg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2007-05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5"/>
              </a:rPr>
              <a:t>File:Capreolus_capreolus_male_p.jpg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76: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DRYJANSKA, EWA.,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en-US" sz="1600" dirty="0" err="1">
                <a:latin typeface="Arial" pitchFamily="34" charset="0"/>
                <a:cs typeface="Arial" pitchFamily="34" charset="0"/>
              </a:rPr>
              <a:t>Sciurus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 vulgaris10.jpg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2009-01-26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6"/>
              </a:rPr>
              <a:t>http://commons.wikimedia.org/wiki/File:Sciurus_vulgaris10.jpg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542817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62068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0257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77: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HANERT, STEFFEN.,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Commons.wikimedia.org: </a:t>
            </a:r>
            <a:r>
              <a:rPr lang="it-IT" sz="1600" dirty="0">
                <a:latin typeface="Arial" pitchFamily="34" charset="0"/>
                <a:cs typeface="Arial" pitchFamily="34" charset="0"/>
              </a:rPr>
              <a:t>Buntspecht Dendrocopos major-2.jpg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2007-12-13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3"/>
              </a:rPr>
              <a:t>http://commons.wikimedia.org/wiki/File:Buntspecht_Dendrocopos_major-2.jpg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78: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LINDSEY, JAMES. K..,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Ips.typographus.jpg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2004-08-08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2.5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Generic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4"/>
              </a:rPr>
              <a:t>http://commons.wikimedia.org/wiki/</a:t>
            </a:r>
            <a:r>
              <a:rPr lang="cs-CZ" sz="1600" dirty="0" err="1" smtClean="0">
                <a:latin typeface="Arial" pitchFamily="34" charset="0"/>
                <a:cs typeface="Arial" pitchFamily="34" charset="0"/>
                <a:hlinkClick r:id="rId4"/>
              </a:rPr>
              <a:t>File:Ips.typographus.jpg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79: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LUFKE., 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Commons.wikimedia.org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</a:t>
            </a:r>
            <a:r>
              <a:rPr lang="cs-CZ" sz="1600" i="1" dirty="0" smtClean="0">
                <a:latin typeface="Arial" pitchFamily="34" charset="0"/>
                <a:cs typeface="Arial" pitchFamily="34" charset="0"/>
              </a:rPr>
              <a:t>: </a:t>
            </a:r>
            <a:r>
              <a:rPr lang="es-ES" sz="1600" dirty="0">
                <a:latin typeface="Arial" pitchFamily="34" charset="0"/>
                <a:cs typeface="Arial" pitchFamily="34" charset="0"/>
              </a:rPr>
              <a:t>Perseo y la cabeza de Medusa (Museo Vaticano).png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 [online].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1801 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cit. 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. Dostupný pod licencí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Creative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Commons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Attribution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-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Share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Alike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3.0 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Unported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na WWW: </a:t>
            </a:r>
            <a:r>
              <a:rPr lang="cs-CZ" sz="1600" dirty="0" smtClean="0">
                <a:latin typeface="Arial" pitchFamily="34" charset="0"/>
                <a:cs typeface="Arial" pitchFamily="34" charset="0"/>
                <a:hlinkClick r:id="rId5"/>
              </a:rPr>
              <a:t>http://commons.wikimedia.org/wiki/File:Perseo_y_la_cabeza_de_Medusa_(Museo_Vaticano).png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cs-CZ" sz="1600" b="1" dirty="0" smtClean="0">
                <a:latin typeface="Arial" pitchFamily="34" charset="0"/>
                <a:cs typeface="Arial" pitchFamily="34" charset="0"/>
              </a:rPr>
              <a:t>Obr. 80: </a:t>
            </a:r>
            <a:r>
              <a:rPr lang="cs-CZ" sz="1600" i="1" dirty="0">
                <a:latin typeface="Arial" pitchFamily="34" charset="0"/>
                <a:cs typeface="Arial" pitchFamily="34" charset="0"/>
              </a:rPr>
              <a:t>Galerie Office.microsoft.com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r>
              <a:rPr lang="en-US" sz="1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cit.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2012-09-03</a:t>
            </a:r>
            <a:r>
              <a:rPr lang="en-US" sz="1600" dirty="0" smtClean="0">
                <a:latin typeface="Arial" pitchFamily="34" charset="0"/>
                <a:cs typeface="Arial" pitchFamily="34" charset="0"/>
              </a:rPr>
              <a:t>]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 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583668" y="6416675"/>
            <a:ext cx="5976664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Karolína Bryczová </a:t>
            </a:r>
            <a:r>
              <a:rPr lang="cs-CZ" sz="1000" dirty="0" err="1" smtClean="0"/>
              <a:t>Vasková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235646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Vlastní 15">
      <a:dk1>
        <a:srgbClr val="000000"/>
      </a:dk1>
      <a:lt1>
        <a:srgbClr val="FFEFC1"/>
      </a:lt1>
      <a:dk2>
        <a:srgbClr val="E57B7F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2105</TotalTime>
  <Words>2599</Words>
  <Application>Microsoft Office PowerPoint</Application>
  <PresentationFormat>Předvádění na obrazovce (4:3)</PresentationFormat>
  <Paragraphs>438</Paragraphs>
  <Slides>39</Slides>
  <Notes>11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1" baseType="lpstr">
      <vt:lpstr>Bohatý</vt:lpstr>
      <vt:lpstr>Acrobat Document</vt:lpstr>
      <vt:lpstr>Název školy: Svobodná základní škola,o.p.s. Autor: Karolína Bryczová Vasková Název materiálu: VY_32_INOVACE_01_PRVOUKA 2 _RISKUJ_OPAKOVÁNÍ Název: RISKUJ_OPAKUJEME Číslo projektu: CZ.1.07/1.4.00/21.0929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škola,o.p.s. Autor: Karolína Bryczová Vasková Název materiálu: VY_32_INOVACE_02_ANGLIČTINA_numbers Název: numbers Číslo projektu: ………</dc:title>
  <dc:creator>Pavel Brycz</dc:creator>
  <cp:lastModifiedBy>pc</cp:lastModifiedBy>
  <cp:revision>273</cp:revision>
  <dcterms:created xsi:type="dcterms:W3CDTF">2012-03-31T12:09:58Z</dcterms:created>
  <dcterms:modified xsi:type="dcterms:W3CDTF">2013-02-17T08:33:07Z</dcterms:modified>
</cp:coreProperties>
</file>