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305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00" r:id="rId14"/>
    <p:sldId id="314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E399"/>
    <a:srgbClr val="7AAD73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VY_32_INOVACE_05_What  </a:t>
          </a:r>
          <a:r>
            <a:rPr lang="cs-CZ" dirty="0" err="1" smtClean="0"/>
            <a:t>is</a:t>
          </a:r>
          <a:r>
            <a:rPr lang="cs-CZ" dirty="0" smtClean="0"/>
            <a:t>  </a:t>
          </a:r>
          <a:r>
            <a:rPr lang="cs-CZ" dirty="0" err="1" smtClean="0"/>
            <a:t>this</a:t>
          </a:r>
          <a:r>
            <a:rPr lang="cs-CZ" dirty="0" smtClean="0"/>
            <a:t>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this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VY_32_INOVACE_05_What  </a:t>
          </a:r>
          <a:r>
            <a:rPr lang="cs-CZ" sz="1400" kern="1200" dirty="0" err="1" smtClean="0"/>
            <a:t>is</a:t>
          </a:r>
          <a:r>
            <a:rPr lang="cs-CZ" sz="1400" kern="1200" dirty="0" smtClean="0"/>
            <a:t>  </a:t>
          </a:r>
          <a:r>
            <a:rPr lang="cs-CZ" sz="1400" kern="1200" dirty="0" err="1" smtClean="0"/>
            <a:t>this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What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is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this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20043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665756"/>
              </p:ext>
            </p:extLst>
          </p:nvPr>
        </p:nvGraphicFramePr>
        <p:xfrm>
          <a:off x="457200" y="1600200"/>
          <a:ext cx="8229600" cy="2667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Naučit </a:t>
                      </a:r>
                      <a:r>
                        <a:rPr lang="cs-CZ" baseline="0" dirty="0" smtClean="0"/>
                        <a:t> žáky  pojmenovat různé školní potřeby.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průběhu hodiny </a:t>
                      </a:r>
                      <a:r>
                        <a:rPr lang="cs-CZ" baseline="0" dirty="0" smtClean="0"/>
                        <a:t> se žáci naučí názvy jednotlivých školních potřeb</a:t>
                      </a:r>
                      <a:r>
                        <a:rPr lang="cs-CZ" baseline="0" smtClean="0"/>
                        <a:t>. Dále </a:t>
                      </a:r>
                      <a:r>
                        <a:rPr lang="cs-CZ" baseline="0" dirty="0" smtClean="0"/>
                        <a:t>si zahrají Bingo.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7992" y="891611"/>
            <a:ext cx="8229600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b="1" dirty="0" smtClean="0"/>
              <a:t>     WHAT IS THIS ?</a:t>
            </a:r>
            <a:endParaRPr lang="cs-CZ" sz="8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X\AppData\Local\Microsoft\Windows\Temporary Internet Files\Content.IE5\3QGYDG7K\MC9004419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48880"/>
            <a:ext cx="3213007" cy="379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X\AppData\Local\Microsoft\Windows\Temporary Internet Files\Content.IE5\G04DSM9W\MC900356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64904"/>
            <a:ext cx="3809334" cy="3834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 flipH="1">
            <a:off x="298051" y="476672"/>
            <a:ext cx="3888432" cy="446449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BAG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72822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 flipH="1">
            <a:off x="298050" y="476672"/>
            <a:ext cx="4778005" cy="446449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RULER</a:t>
            </a:r>
            <a:endParaRPr lang="cs-CZ" sz="8000" dirty="0"/>
          </a:p>
        </p:txBody>
      </p:sp>
      <p:pic>
        <p:nvPicPr>
          <p:cNvPr id="3074" name="Picture 2" descr="C:\Users\X\AppData\Local\Microsoft\Windows\Temporary Internet Files\Content.IE5\QV02QLUU\MC900370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961" y="2708920"/>
            <a:ext cx="4085001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02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 flipH="1">
            <a:off x="145760" y="512492"/>
            <a:ext cx="4570255" cy="40324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RUBBER</a:t>
            </a:r>
            <a:endParaRPr lang="cs-CZ" sz="6600" dirty="0"/>
          </a:p>
        </p:txBody>
      </p:sp>
      <p:pic>
        <p:nvPicPr>
          <p:cNvPr id="4098" name="Picture 2" descr="C:\Users\X\AppData\Local\Microsoft\Windows\Temporary Internet Files\Content.IE5\T4Z486A4\MC90037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486" y="2924943"/>
            <a:ext cx="3975627" cy="323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1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X\AppData\Local\Microsoft\Windows\Temporary Internet Files\Content.IE5\DSK0OHH5\MC9004417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lna 1"/>
          <p:cNvSpPr/>
          <p:nvPr/>
        </p:nvSpPr>
        <p:spPr>
          <a:xfrm>
            <a:off x="3779912" y="2791780"/>
            <a:ext cx="4248472" cy="27146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3548915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</a:rPr>
              <a:t>PEN</a:t>
            </a:r>
            <a:endParaRPr lang="cs-CZ" sz="7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87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lna 1"/>
          <p:cNvSpPr/>
          <p:nvPr/>
        </p:nvSpPr>
        <p:spPr>
          <a:xfrm>
            <a:off x="4572000" y="2187433"/>
            <a:ext cx="4248472" cy="27146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74028" y="3001627"/>
            <a:ext cx="34584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</a:rPr>
              <a:t>PENCIL</a:t>
            </a:r>
            <a:endParaRPr lang="cs-CZ" sz="7200" b="1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X\AppData\Local\Microsoft\Windows\Temporary Internet Files\Content.IE5\G04DSM9W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15" y="1285964"/>
            <a:ext cx="3463280" cy="346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4135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X\AppData\Local\Microsoft\Windows\Temporary Internet Files\Content.IE5\KPF206XG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484" y="260648"/>
            <a:ext cx="4274983" cy="377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tužka zahnutá nahoru 4"/>
          <p:cNvSpPr/>
          <p:nvPr/>
        </p:nvSpPr>
        <p:spPr>
          <a:xfrm>
            <a:off x="0" y="4036649"/>
            <a:ext cx="9144000" cy="2200663"/>
          </a:xfrm>
          <a:prstGeom prst="ellipse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PENCILCASE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74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051617"/>
              </p:ext>
            </p:extLst>
          </p:nvPr>
        </p:nvGraphicFramePr>
        <p:xfrm>
          <a:off x="683568" y="3356992"/>
          <a:ext cx="7848873" cy="295232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16291"/>
                <a:gridCol w="2616291"/>
                <a:gridCol w="2616291"/>
              </a:tblGrid>
              <a:tr h="14761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14761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0"/>
            <a:ext cx="78488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BINGO</a:t>
            </a:r>
            <a:br>
              <a:rPr lang="cs-CZ" sz="3200" b="1" dirty="0"/>
            </a:br>
            <a:r>
              <a:rPr lang="cs-CZ" sz="3200" b="1" dirty="0"/>
              <a:t>Žáci si napíší do tabulky anglicky libovolných šest </a:t>
            </a:r>
            <a:r>
              <a:rPr lang="cs-CZ" sz="3200" b="1" dirty="0" smtClean="0"/>
              <a:t>číslic a předmětů, </a:t>
            </a:r>
            <a:r>
              <a:rPr lang="cs-CZ" sz="3200" b="1" dirty="0"/>
              <a:t>učitel ukazuje karty </a:t>
            </a:r>
            <a:r>
              <a:rPr lang="cs-CZ" sz="3200" b="1" dirty="0" smtClean="0"/>
              <a:t> </a:t>
            </a:r>
            <a:r>
              <a:rPr lang="cs-CZ" sz="3200" b="1" dirty="0"/>
              <a:t>a žáci si je vyškrtávají. Kdo má první vše vyškrtané </a:t>
            </a:r>
            <a:r>
              <a:rPr lang="cs-CZ" sz="3200" b="1" dirty="0" smtClean="0"/>
              <a:t>zakřičí </a:t>
            </a:r>
            <a:r>
              <a:rPr lang="cs-CZ" sz="3200" b="1" dirty="0"/>
              <a:t>„ Bingo“.</a:t>
            </a:r>
            <a:br>
              <a:rPr lang="cs-CZ" sz="3200" b="1" dirty="0"/>
            </a:b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8587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Match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words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with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pictures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RUBBER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4869160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PEN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2492896"/>
            <a:ext cx="18362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RULER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4509120"/>
            <a:ext cx="12241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BAG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717032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PENCIL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29587" y="5632719"/>
            <a:ext cx="29883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PENCILCASE</a:t>
            </a:r>
            <a:endParaRPr lang="cs-CZ" sz="4400" dirty="0"/>
          </a:p>
        </p:txBody>
      </p:sp>
      <p:pic>
        <p:nvPicPr>
          <p:cNvPr id="1026" name="Picture 2" descr="C:\Users\X\AppData\Local\Microsoft\Windows\Temporary Internet Files\Content.IE5\C4QMKWSY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976" y="1326831"/>
            <a:ext cx="1774791" cy="156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X\AppData\Local\Microsoft\Windows\Temporary Internet Files\Content.IE5\AT5DNEBA\MC9002305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500" y="3717032"/>
            <a:ext cx="1649682" cy="1446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X\AppData\Local\Microsoft\Windows\Temporary Internet Files\Content.IE5\4RYJZRI1\MP9004395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92" y="5013176"/>
            <a:ext cx="2134960" cy="142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X\AppData\Local\Microsoft\Windows\Temporary Internet Files\Content.IE5\MEEDQO79\MC9002909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53480"/>
            <a:ext cx="146364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X\AppData\Local\Microsoft\Windows\Temporary Internet Files\Content.IE5\9DFDHZ4A\MC9004325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543" y="3193087"/>
            <a:ext cx="1730477" cy="173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89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23159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Řešení :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RUBBER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5748686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PEN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2492896"/>
            <a:ext cx="18362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RULER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4509120"/>
            <a:ext cx="12241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BAG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5188" y="2894466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PENCIL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29587" y="5632719"/>
            <a:ext cx="29883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PENCILCASE</a:t>
            </a:r>
            <a:endParaRPr lang="cs-CZ" sz="4400" dirty="0"/>
          </a:p>
        </p:txBody>
      </p:sp>
      <p:pic>
        <p:nvPicPr>
          <p:cNvPr id="1026" name="Picture 2" descr="C:\Users\X\AppData\Local\Microsoft\Windows\Temporary Internet Files\Content.IE5\C4QMKWSY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976" y="1326831"/>
            <a:ext cx="1774791" cy="156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X\AppData\Local\Microsoft\Windows\Temporary Internet Files\Content.IE5\AT5DNEBA\MC9002305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500" y="3717032"/>
            <a:ext cx="1649682" cy="1446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X\AppData\Local\Microsoft\Windows\Temporary Internet Files\Content.IE5\4RYJZRI1\MP9004395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92" y="5013176"/>
            <a:ext cx="2134960" cy="142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X\AppData\Local\Microsoft\Windows\Temporary Internet Files\Content.IE5\MEEDQO79\MC9002909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53480"/>
            <a:ext cx="146364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X\AppData\Local\Microsoft\Windows\Temporary Internet Files\Content.IE5\9DFDHZ4A\MC9004325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543" y="3193087"/>
            <a:ext cx="1730477" cy="173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1835696" y="2614265"/>
            <a:ext cx="1152128" cy="1102767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163433" y="1988840"/>
            <a:ext cx="1200655" cy="625425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6732240" y="2614265"/>
            <a:ext cx="792088" cy="3111581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1028" idx="0"/>
          </p:cNvCxnSpPr>
          <p:nvPr/>
        </p:nvCxnSpPr>
        <p:spPr>
          <a:xfrm>
            <a:off x="1403648" y="3663907"/>
            <a:ext cx="82124" cy="1349269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131840" y="4893840"/>
            <a:ext cx="1768660" cy="1123599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X\AppData\Local\Microsoft\Windows\Temporary Internet Files\Content.IE5\2CQYHJOJ\MC9003519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370" y="650022"/>
            <a:ext cx="1795604" cy="146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Přímá spojnice 21"/>
          <p:cNvCxnSpPr/>
          <p:nvPr/>
        </p:nvCxnSpPr>
        <p:spPr>
          <a:xfrm>
            <a:off x="6372200" y="1988840"/>
            <a:ext cx="1296144" cy="2664296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489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Autofit/>
          </a:bodyPr>
          <a:lstStyle/>
          <a:p>
            <a:r>
              <a:rPr lang="cs-CZ" sz="5400" dirty="0"/>
              <a:t>1)  </a:t>
            </a:r>
            <a:r>
              <a:rPr lang="cs-CZ" sz="5400" b="1" dirty="0" smtClean="0">
                <a:solidFill>
                  <a:srgbClr val="0070C0"/>
                </a:solidFill>
              </a:rPr>
              <a:t>B_G </a:t>
            </a:r>
            <a:endParaRPr lang="cs-CZ" sz="5400" b="1" dirty="0">
              <a:solidFill>
                <a:srgbClr val="0070C0"/>
              </a:solidFill>
            </a:endParaRPr>
          </a:p>
          <a:p>
            <a:r>
              <a:rPr lang="cs-CZ" sz="5400" b="1" dirty="0"/>
              <a:t>2) </a:t>
            </a:r>
            <a:r>
              <a:rPr lang="cs-CZ" sz="5400" b="1" dirty="0">
                <a:solidFill>
                  <a:srgbClr val="0070C0"/>
                </a:solidFill>
              </a:rPr>
              <a:t> </a:t>
            </a:r>
            <a:r>
              <a:rPr lang="cs-CZ" sz="5400" b="1" dirty="0" smtClean="0">
                <a:solidFill>
                  <a:srgbClr val="0070C0"/>
                </a:solidFill>
              </a:rPr>
              <a:t>PE_C_L</a:t>
            </a:r>
            <a:endParaRPr lang="cs-CZ" sz="5400" b="1" dirty="0"/>
          </a:p>
          <a:p>
            <a:r>
              <a:rPr lang="cs-CZ" sz="5400" b="1" dirty="0"/>
              <a:t>3)  </a:t>
            </a:r>
            <a:r>
              <a:rPr lang="cs-CZ" sz="5400" b="1" dirty="0" smtClean="0">
                <a:solidFill>
                  <a:srgbClr val="0070C0"/>
                </a:solidFill>
              </a:rPr>
              <a:t>_EN</a:t>
            </a:r>
          </a:p>
          <a:p>
            <a:r>
              <a:rPr lang="cs-CZ" sz="5400" b="1" dirty="0" smtClean="0"/>
              <a:t>4</a:t>
            </a:r>
            <a:r>
              <a:rPr lang="cs-CZ" sz="5400" b="1" dirty="0"/>
              <a:t>)  </a:t>
            </a:r>
            <a:r>
              <a:rPr lang="cs-CZ" sz="5400" b="1" dirty="0" smtClean="0">
                <a:solidFill>
                  <a:srgbClr val="0070C0"/>
                </a:solidFill>
              </a:rPr>
              <a:t>R_LE_</a:t>
            </a:r>
            <a:endParaRPr lang="cs-CZ" sz="5400" b="1" dirty="0"/>
          </a:p>
          <a:p>
            <a:r>
              <a:rPr lang="cs-CZ" sz="5400" b="1" dirty="0"/>
              <a:t>5) </a:t>
            </a:r>
            <a:r>
              <a:rPr lang="cs-CZ" sz="5400" b="1" dirty="0" smtClean="0">
                <a:solidFill>
                  <a:srgbClr val="0070C0"/>
                </a:solidFill>
              </a:rPr>
              <a:t>RUB_E_</a:t>
            </a:r>
            <a:endParaRPr lang="cs-CZ" sz="5400" b="1" dirty="0"/>
          </a:p>
          <a:p>
            <a:endParaRPr lang="cs-CZ" sz="5400" dirty="0"/>
          </a:p>
        </p:txBody>
      </p:sp>
      <p:pic>
        <p:nvPicPr>
          <p:cNvPr id="4" name="Picture 2" descr="C:\Users\X\AppData\Local\Microsoft\Windows\Temporary Internet Files\Content.IE5\G04DSM9W\MC90044042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0848"/>
            <a:ext cx="3748683" cy="394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860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Řešení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Autofit/>
          </a:bodyPr>
          <a:lstStyle/>
          <a:p>
            <a:r>
              <a:rPr lang="cs-CZ" sz="5400" dirty="0"/>
              <a:t>1)  </a:t>
            </a:r>
            <a:r>
              <a:rPr lang="cs-CZ" sz="5400" b="1" dirty="0" smtClean="0">
                <a:solidFill>
                  <a:srgbClr val="0070C0"/>
                </a:solidFill>
              </a:rPr>
              <a:t>BAG </a:t>
            </a:r>
            <a:endParaRPr lang="cs-CZ" sz="5400" b="1" dirty="0">
              <a:solidFill>
                <a:srgbClr val="0070C0"/>
              </a:solidFill>
            </a:endParaRPr>
          </a:p>
          <a:p>
            <a:r>
              <a:rPr lang="cs-CZ" sz="5400" b="1" dirty="0"/>
              <a:t>2) </a:t>
            </a:r>
            <a:r>
              <a:rPr lang="cs-CZ" sz="5400" b="1" dirty="0">
                <a:solidFill>
                  <a:srgbClr val="0070C0"/>
                </a:solidFill>
              </a:rPr>
              <a:t> </a:t>
            </a:r>
            <a:r>
              <a:rPr lang="cs-CZ" sz="5400" b="1" dirty="0" smtClean="0">
                <a:solidFill>
                  <a:srgbClr val="0070C0"/>
                </a:solidFill>
              </a:rPr>
              <a:t>PENCIL</a:t>
            </a:r>
            <a:endParaRPr lang="cs-CZ" sz="5400" b="1" dirty="0"/>
          </a:p>
          <a:p>
            <a:r>
              <a:rPr lang="cs-CZ" sz="5400" b="1" dirty="0"/>
              <a:t>3)  </a:t>
            </a:r>
            <a:r>
              <a:rPr lang="cs-CZ" sz="5400" b="1" dirty="0" smtClean="0">
                <a:solidFill>
                  <a:srgbClr val="0070C0"/>
                </a:solidFill>
              </a:rPr>
              <a:t>PEN</a:t>
            </a:r>
          </a:p>
          <a:p>
            <a:r>
              <a:rPr lang="cs-CZ" sz="5400" b="1" dirty="0" smtClean="0"/>
              <a:t>4</a:t>
            </a:r>
            <a:r>
              <a:rPr lang="cs-CZ" sz="5400" b="1" dirty="0"/>
              <a:t>)  </a:t>
            </a:r>
            <a:r>
              <a:rPr lang="cs-CZ" sz="5400" b="1" dirty="0" smtClean="0">
                <a:solidFill>
                  <a:srgbClr val="0070C0"/>
                </a:solidFill>
              </a:rPr>
              <a:t>RULER</a:t>
            </a:r>
            <a:endParaRPr lang="cs-CZ" sz="5400" b="1" dirty="0"/>
          </a:p>
          <a:p>
            <a:r>
              <a:rPr lang="cs-CZ" sz="5400" b="1" dirty="0"/>
              <a:t>5) </a:t>
            </a:r>
            <a:r>
              <a:rPr lang="cs-CZ" sz="5400" b="1" dirty="0" smtClean="0">
                <a:solidFill>
                  <a:srgbClr val="0070C0"/>
                </a:solidFill>
              </a:rPr>
              <a:t>RUBBER</a:t>
            </a:r>
            <a:endParaRPr lang="cs-CZ" sz="5400" b="1" dirty="0"/>
          </a:p>
          <a:p>
            <a:endParaRPr lang="cs-CZ" sz="5400" dirty="0"/>
          </a:p>
        </p:txBody>
      </p:sp>
      <p:pic>
        <p:nvPicPr>
          <p:cNvPr id="4098" name="Picture 2" descr="C:\Users\X\AppData\Local\Microsoft\Windows\Temporary Internet Files\Content.IE5\KPF206XG\MC9004377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44824"/>
            <a:ext cx="4228356" cy="346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86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664</TotalTime>
  <Words>170</Words>
  <Application>Microsoft Office PowerPoint</Application>
  <PresentationFormat>Předvádění na obrazovce (4:3)</PresentationFormat>
  <Paragraphs>53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Write the missing letters.</vt:lpstr>
      <vt:lpstr>Řešení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71</cp:revision>
  <dcterms:created xsi:type="dcterms:W3CDTF">2011-11-09T14:01:04Z</dcterms:created>
  <dcterms:modified xsi:type="dcterms:W3CDTF">2012-08-21T19:32:41Z</dcterms:modified>
</cp:coreProperties>
</file>