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VY_32_INOVACE_08_Řemesla a povolání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Řemesla a povolání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VY_32_INOVACE_08_Řemesla a povolání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Řemesla a povolání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4D3AE9-6A3B-4FFC-87D6-AB3DCFF99E54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DE7971-CA82-4E6E-8F18-C1A35E5142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56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 žáky vedeme</a:t>
            </a:r>
            <a:r>
              <a:rPr lang="cs-CZ" baseline="0" dirty="0" smtClean="0"/>
              <a:t> rozhovor na téma povolání a jmenujeme ta , která známe nebo která se nám líbí.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DE7971-CA82-4E6E-8F18-C1A35E51425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323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přiřazují povolání k obrázku. Na tabuli ještě připisujeme, jaké</a:t>
            </a:r>
            <a:r>
              <a:rPr lang="cs-CZ" baseline="0" dirty="0" smtClean="0"/>
              <a:t> potřeby jsou  k výkonu zaměstnání nutné.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DE7971-CA82-4E6E-8F18-C1A35E51425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4194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přiřazují povolání k obrázku. Na tabuli ještě připisujeme, jaké</a:t>
            </a:r>
            <a:r>
              <a:rPr lang="cs-CZ" baseline="0" dirty="0" smtClean="0"/>
              <a:t> potřeby jsou  k výkonu zaměstnání nutné.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DE7971-CA82-4E6E-8F18-C1A35E51425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0040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přiřazují povolání k obrázku. Na tabuli ještě připisujeme, jaké</a:t>
            </a:r>
            <a:r>
              <a:rPr lang="cs-CZ" baseline="0" dirty="0" smtClean="0"/>
              <a:t> potřeby jsou  k výkonu zaměstnání nutné.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DE7971-CA82-4E6E-8F18-C1A35E51425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32837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818301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hangingPunct="0"/>
            <a:r>
              <a:rPr lang="cs-CZ" sz="2400" dirty="0"/>
              <a:t>Materiál je určený pro žáky 2. ročníku, pro výuku </a:t>
            </a:r>
            <a:r>
              <a:rPr lang="cs-CZ" sz="2400" dirty="0" smtClean="0"/>
              <a:t>prvouky.</a:t>
            </a:r>
            <a:endParaRPr lang="cs-CZ" sz="2400" dirty="0"/>
          </a:p>
          <a:p>
            <a:pPr lvl="0" hangingPunct="0"/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pPr lvl="0" hangingPunct="0"/>
            <a:r>
              <a:rPr lang="cs-CZ" sz="2400" dirty="0"/>
              <a:t>Pomůcky:  interaktivní pero, fixy, </a:t>
            </a:r>
          </a:p>
          <a:p>
            <a:pPr lvl="0" hangingPunct="0"/>
            <a:r>
              <a:rPr lang="cs-CZ" sz="2400" dirty="0"/>
              <a:t>Inovace: </a:t>
            </a:r>
            <a:r>
              <a:rPr lang="cs-CZ" sz="2400" dirty="0" smtClean="0"/>
              <a:t>Interaktivní </a:t>
            </a:r>
            <a:r>
              <a:rPr lang="cs-CZ" sz="2400" dirty="0"/>
              <a:t>způsob učení, interaktivní procvičení nového učiva</a:t>
            </a:r>
            <a:r>
              <a:rPr lang="cs-CZ" sz="2400" dirty="0" smtClean="0"/>
              <a:t>, </a:t>
            </a:r>
            <a:r>
              <a:rPr lang="cs-CZ" sz="2400" dirty="0" smtClean="0"/>
              <a:t>přetahování.</a:t>
            </a:r>
            <a:endParaRPr lang="cs-CZ" sz="2400" dirty="0"/>
          </a:p>
          <a:p>
            <a:pPr lvl="0" hangingPunct="0"/>
            <a:r>
              <a:rPr lang="cs-CZ" sz="2400" dirty="0"/>
              <a:t>Metodické pokyny:  </a:t>
            </a:r>
            <a:r>
              <a:rPr lang="cs-CZ" sz="2400" dirty="0" smtClean="0"/>
              <a:t>U</a:t>
            </a:r>
            <a:r>
              <a:rPr lang="cs-CZ" sz="2400" dirty="0" smtClean="0"/>
              <a:t>rčí </a:t>
            </a:r>
            <a:r>
              <a:rPr lang="cs-CZ" sz="2400" dirty="0" smtClean="0"/>
              <a:t>povolání, </a:t>
            </a:r>
            <a:r>
              <a:rPr lang="cs-CZ" sz="2400" dirty="0" smtClean="0"/>
              <a:t>jmenuje, </a:t>
            </a:r>
            <a:r>
              <a:rPr lang="cs-CZ" sz="2400" dirty="0" smtClean="0"/>
              <a:t>co k výkonu povolání </a:t>
            </a:r>
            <a:r>
              <a:rPr lang="cs-CZ" sz="2400" dirty="0" smtClean="0"/>
              <a:t>potřebuje, </a:t>
            </a:r>
            <a:r>
              <a:rPr lang="cs-CZ" sz="2400" dirty="0" smtClean="0"/>
              <a:t>hovoříme o významu práce pro člověka, na závěr žáci namalují, čím by chtěli </a:t>
            </a:r>
            <a:r>
              <a:rPr lang="cs-CZ" sz="2400" dirty="0" smtClean="0"/>
              <a:t>být.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57150">
            <a:solidFill>
              <a:schemeClr val="tx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Zaměstnání lidí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2276872"/>
            <a:ext cx="8888972" cy="26776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Každý dospělý člověk studoval po základní škole obor, který ho bavil </a:t>
            </a:r>
          </a:p>
          <a:p>
            <a:endParaRPr lang="cs-CZ" sz="2400" b="1" dirty="0"/>
          </a:p>
          <a:p>
            <a:r>
              <a:rPr lang="cs-CZ" sz="2400" b="1" dirty="0"/>
              <a:t>a</a:t>
            </a:r>
            <a:r>
              <a:rPr lang="cs-CZ" sz="2400" b="1" dirty="0" smtClean="0"/>
              <a:t> tím se většinou zabývá v práci.</a:t>
            </a:r>
          </a:p>
          <a:p>
            <a:endParaRPr lang="cs-CZ" sz="2400" b="1" dirty="0"/>
          </a:p>
          <a:p>
            <a:r>
              <a:rPr lang="cs-CZ" sz="2400" b="1" dirty="0" smtClean="0"/>
              <a:t>Víš, čím se vyučili tví rodiče a jaké je jejich zaměstnání?</a:t>
            </a:r>
          </a:p>
          <a:p>
            <a:endParaRPr lang="cs-CZ" sz="2400" b="1" dirty="0"/>
          </a:p>
          <a:p>
            <a:r>
              <a:rPr lang="cs-CZ" sz="2400" b="1" dirty="0" smtClean="0"/>
              <a:t>Víš, co zajímá tebe a čím bys jednou chtěl být?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91662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ykovaA\AppData\Local\Microsoft\Windows\Temporary Internet Files\Content.IE5\J3ISOVZ1\MC900285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5435" y="188640"/>
            <a:ext cx="2144883" cy="1776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ykovaA\AppData\Local\Microsoft\Windows\Temporary Internet Files\Content.IE5\J3ISOVZ1\MC90043393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70190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ykovaA\AppData\Local\Microsoft\Windows\Temporary Internet Files\Content.IE5\ML3VBHJ8\MC9004359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6535" y="4509120"/>
            <a:ext cx="15843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DykovaA\AppData\Local\Microsoft\Windows\Temporary Internet Files\Content.IE5\ML3VBHJ8\MC900283153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15998"/>
            <a:ext cx="1757477" cy="178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DykovaA\AppData\Local\Microsoft\Windows\Temporary Internet Files\Content.IE5\J3ISOVZ1\MC90033622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187" y="284332"/>
            <a:ext cx="2233673" cy="2044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ykovaA\AppData\Local\Microsoft\Windows\Temporary Internet Files\Content.IE5\ELUII0VD\MC90005468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435" y="3943681"/>
            <a:ext cx="2016224" cy="247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755576" y="3160306"/>
            <a:ext cx="1152128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zedník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773066" y="2768013"/>
            <a:ext cx="1152128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horník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773066" y="3245163"/>
            <a:ext cx="1152128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soudce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317187" y="2792826"/>
            <a:ext cx="1152128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učitelka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49927" y="2709699"/>
            <a:ext cx="1152128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kominík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317187" y="3246454"/>
            <a:ext cx="1152128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průvodčí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6812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DykovaA\AppData\Local\Microsoft\Windows\Temporary Internet Files\Content.IE5\ML3VBHJ8\MC9002805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475" y="188640"/>
            <a:ext cx="2183360" cy="2326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DykovaA\AppData\Local\Microsoft\Windows\Temporary Internet Files\Content.IE5\ELUII0VD\MP9003139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77072"/>
            <a:ext cx="2448272" cy="2452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ykovaA\AppData\Local\Microsoft\Windows\Temporary Internet Files\Content.IE5\ME8L75X1\MC9002311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1" y="188640"/>
            <a:ext cx="203271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DykovaA\AppData\Local\Microsoft\Windows\Temporary Internet Files\Content.IE5\ML3VBHJ8\MP90040970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0929" y="4077072"/>
            <a:ext cx="1703638" cy="2561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ykovaA\AppData\Local\Microsoft\Windows\Temporary Internet Files\Content.IE5\P8WKSL4T\MC9002167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1133" y="307157"/>
            <a:ext cx="2021307" cy="1923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ykovaA\AppData\Local\Microsoft\Windows\Temporary Internet Files\Content.IE5\ITUKT1GT\MP90042257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493" y="4077072"/>
            <a:ext cx="1835258" cy="2447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 10"/>
          <p:cNvSpPr/>
          <p:nvPr/>
        </p:nvSpPr>
        <p:spPr>
          <a:xfrm>
            <a:off x="3854676" y="3198996"/>
            <a:ext cx="1296144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fotbalista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17486" y="2787643"/>
            <a:ext cx="1581501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prodavačka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931091" y="3198996"/>
            <a:ext cx="1152128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pekař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079473" y="3183765"/>
            <a:ext cx="2520280" cy="39050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z</a:t>
            </a:r>
            <a:r>
              <a:rPr lang="cs-CZ" sz="2000" dirty="0" smtClean="0">
                <a:solidFill>
                  <a:schemeClr val="tx1"/>
                </a:solidFill>
              </a:rPr>
              <a:t>dravotní sestra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931091" y="2787643"/>
            <a:ext cx="1152128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řidič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732240" y="2725983"/>
            <a:ext cx="1152128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lékař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7363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DykovaA\AppData\Local\Microsoft\Windows\Temporary Internet Files\Content.IE5\4UEXPAYC\MC9003516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2183429" cy="2445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ykovaA\AppData\Local\Microsoft\Windows\Temporary Internet Files\Content.IE5\P8WKSL4T\MC9001987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604034"/>
            <a:ext cx="2183253" cy="2290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DykovaA\AppData\Local\Microsoft\Windows\Temporary Internet Files\Content.IE5\P8WKSL4T\MC9002121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20623"/>
            <a:ext cx="1440160" cy="2423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DykovaA\AppData\Local\Microsoft\Windows\Temporary Internet Files\Content.IE5\ITUKT1GT\MC9002406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93096"/>
            <a:ext cx="2036993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DykovaA\AppData\Local\Microsoft\Windows\Temporary Internet Files\Content.IE5\ITUKT1GT\MC9003384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319358"/>
            <a:ext cx="1978061" cy="2001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DykovaA\AppData\Local\Microsoft\Windows\Temporary Internet Files\Content.IE5\P8WKSL4T\MC90033087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216567"/>
            <a:ext cx="2305791" cy="2151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Zaoblený obdélník 21"/>
          <p:cNvSpPr/>
          <p:nvPr/>
        </p:nvSpPr>
        <p:spPr>
          <a:xfrm>
            <a:off x="767620" y="3613533"/>
            <a:ext cx="1152128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hasič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772007" y="3180155"/>
            <a:ext cx="1302990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zahradník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746238" y="3613533"/>
            <a:ext cx="1356646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kadeřnice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399458" y="3185878"/>
            <a:ext cx="1152128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truhlář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67620" y="3183395"/>
            <a:ext cx="1152128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malíř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6336586" y="3607815"/>
            <a:ext cx="1277873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instalatér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6197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247</Words>
  <Application>Microsoft Office PowerPoint</Application>
  <PresentationFormat>Předvádění na obrazovce (4:3)</PresentationFormat>
  <Paragraphs>47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Zaměstnání lidí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26</cp:revision>
  <dcterms:created xsi:type="dcterms:W3CDTF">2011-08-21T15:31:45Z</dcterms:created>
  <dcterms:modified xsi:type="dcterms:W3CDTF">2012-03-12T05:31:15Z</dcterms:modified>
</cp:coreProperties>
</file>