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10"/>
  </p:notesMasterIdLst>
  <p:sldIdLst>
    <p:sldId id="260" r:id="rId3"/>
    <p:sldId id="261" r:id="rId4"/>
    <p:sldId id="256" r:id="rId5"/>
    <p:sldId id="258" r:id="rId6"/>
    <p:sldId id="257" r:id="rId7"/>
    <p:sldId id="259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Dana Dufková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VY_12_INOVACE_18_Věty dvojčlenné a jednočlenné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Věty dvojčlenné a jednočlenné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Český jazyk pro 7. ročník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  <dgm:t>
        <a:bodyPr/>
        <a:lstStyle/>
        <a:p>
          <a:endParaRPr lang="cs-CZ"/>
        </a:p>
      </dgm:t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  <dgm:t>
        <a:bodyPr/>
        <a:lstStyle/>
        <a:p>
          <a:endParaRPr lang="cs-CZ"/>
        </a:p>
      </dgm:t>
    </dgm:pt>
    <dgm:pt modelId="{902074E1-B931-4618-97F1-FADBE82E9C3C}" type="pres">
      <dgm:prSet presAssocID="{019433A1-1324-4DE1-9E6F-32B851095F74}" presName="circle3" presStyleLbl="node1" presStyleIdx="2" presStyleCnt="6"/>
      <dgm:spPr/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  <dgm:t>
        <a:bodyPr/>
        <a:lstStyle/>
        <a:p>
          <a:endParaRPr lang="cs-CZ"/>
        </a:p>
      </dgm:t>
    </dgm:pt>
    <dgm:pt modelId="{6DB11F1C-D028-4800-9625-6611CA9DE6D4}" type="pres">
      <dgm:prSet presAssocID="{DAEA276B-ECF9-46F6-A7D3-4693B2D32BC4}" presName="circle4" presStyleLbl="node1" presStyleIdx="3" presStyleCnt="6"/>
      <dgm:spPr/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  <dgm:t>
        <a:bodyPr/>
        <a:lstStyle/>
        <a:p>
          <a:endParaRPr lang="cs-CZ"/>
        </a:p>
      </dgm:t>
    </dgm:pt>
    <dgm:pt modelId="{D7419528-33A6-416D-9E64-B3F7915C5149}" type="pres">
      <dgm:prSet presAssocID="{C73C7642-F245-4585-8F88-243F9FAEF6CA}" presName="circle5" presStyleLbl="node1" presStyleIdx="4" presStyleCnt="6"/>
      <dgm:spPr/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  <dgm:t>
        <a:bodyPr/>
        <a:lstStyle/>
        <a:p>
          <a:endParaRPr lang="cs-CZ"/>
        </a:p>
      </dgm:t>
    </dgm:pt>
    <dgm:pt modelId="{12255512-213F-41DF-90A6-8B4CD74A2B52}" type="pres">
      <dgm:prSet presAssocID="{EBC41103-E2E5-4D48-9B4B-425520D3D098}" presName="circle6" presStyleLbl="node1" presStyleIdx="5" presStyleCnt="6"/>
      <dgm:spPr/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1A873A-AFBA-4B2B-83B6-9A258B78938B}" type="presOf" srcId="{445C7998-7549-48B0-BD68-D4F0167F02E5}" destId="{4D19AB04-24FA-40C2-B203-52AE3D15E171}" srcOrd="1" destOrd="0" presId="urn:microsoft.com/office/officeart/2005/8/layout/target3"/>
    <dgm:cxn modelId="{1AD8465E-72BE-45F9-9042-D9362ACD59A6}" type="presOf" srcId="{EBC41103-E2E5-4D48-9B4B-425520D3D098}" destId="{50C2F88D-8688-44C2-A854-691F34009D3B}" srcOrd="0" destOrd="0" presId="urn:microsoft.com/office/officeart/2005/8/layout/target3"/>
    <dgm:cxn modelId="{9EDAADDC-4A2F-4E78-9122-006D9388707D}" type="presOf" srcId="{019433A1-1324-4DE1-9E6F-32B851095F74}" destId="{A3817367-F2BC-482F-8832-FA00B51DCCF3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504EF8ED-19D8-4F30-B8FE-1B10ECAEA0AA}" type="presOf" srcId="{FBBFC3EA-9D9D-4F3A-BEA6-9C2C0E46BF20}" destId="{832BF48F-0145-4429-9E02-8FCA946CCE9E}" srcOrd="1" destOrd="0" presId="urn:microsoft.com/office/officeart/2005/8/layout/target3"/>
    <dgm:cxn modelId="{B0906CD2-AE18-4098-ABC8-D31FD951BF52}" type="presOf" srcId="{39F8B381-5807-488E-AC22-73DD4140ED4A}" destId="{71045F8C-00FA-488E-A7BD-E2E6753D979D}" srcOrd="0" destOrd="0" presId="urn:microsoft.com/office/officeart/2005/8/layout/target3"/>
    <dgm:cxn modelId="{733AA3DE-C31F-4A9E-AD8E-A21C76E5E096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256E1197-A14B-4EDF-A810-94A30F8FB86F}" type="presOf" srcId="{445C7998-7549-48B0-BD68-D4F0167F02E5}" destId="{BC35EE03-4121-4EF9-923D-7CB6D30D358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79D4B63-9207-4C54-8289-7B285B0351DA}" type="presOf" srcId="{EBC41103-E2E5-4D48-9B4B-425520D3D098}" destId="{F969C235-9271-4D34-B740-D627A121CAD0}" srcOrd="1" destOrd="0" presId="urn:microsoft.com/office/officeart/2005/8/layout/target3"/>
    <dgm:cxn modelId="{57F72B3C-7138-490E-B21F-D96F75A43E4C}" type="presOf" srcId="{019433A1-1324-4DE1-9E6F-32B851095F74}" destId="{E7297F21-D4FD-4A41-AE58-814D01A6B5E7}" srcOrd="1" destOrd="0" presId="urn:microsoft.com/office/officeart/2005/8/layout/target3"/>
    <dgm:cxn modelId="{DE8CB836-C09B-476A-8233-9843E76D2EA7}" type="presOf" srcId="{FBBFC3EA-9D9D-4F3A-BEA6-9C2C0E46BF20}" destId="{643EA938-EDE0-4533-ACCC-D2BD6F3A527C}" srcOrd="0" destOrd="0" presId="urn:microsoft.com/office/officeart/2005/8/layout/target3"/>
    <dgm:cxn modelId="{293F3A56-DC2C-4B1C-BAAA-36A7E85375A3}" type="presOf" srcId="{DAEA276B-ECF9-46F6-A7D3-4693B2D32BC4}" destId="{F69A1436-182C-465B-AD7F-FE48E0C090C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0DAED0D-174B-4512-8BDB-BB03C4522819}" type="presOf" srcId="{C73C7642-F245-4585-8F88-243F9FAEF6CA}" destId="{97289DF2-90F4-4EC2-A9FC-633B00BAB610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90B18B0-1423-487E-8E36-8DF9CF1304BF}" type="presOf" srcId="{DAEA276B-ECF9-46F6-A7D3-4693B2D32BC4}" destId="{CDED6FE3-AD8F-4ACC-B6B8-710EDDD97598}" srcOrd="0" destOrd="0" presId="urn:microsoft.com/office/officeart/2005/8/layout/target3"/>
    <dgm:cxn modelId="{D4AEEF67-639A-4C16-A9D2-4545B1EA3E60}" type="presParOf" srcId="{71045F8C-00FA-488E-A7BD-E2E6753D979D}" destId="{3577EC6B-C980-4F34-8C69-4365E7B8FC8C}" srcOrd="0" destOrd="0" presId="urn:microsoft.com/office/officeart/2005/8/layout/target3"/>
    <dgm:cxn modelId="{A2540E60-F8D6-4367-8B80-751757DFA79E}" type="presParOf" srcId="{71045F8C-00FA-488E-A7BD-E2E6753D979D}" destId="{6940EB87-DC1D-4BC3-9408-9AC2E1FFC039}" srcOrd="1" destOrd="0" presId="urn:microsoft.com/office/officeart/2005/8/layout/target3"/>
    <dgm:cxn modelId="{963FA86A-D3C3-4CEF-A604-AFCB86DF4AE6}" type="presParOf" srcId="{71045F8C-00FA-488E-A7BD-E2E6753D979D}" destId="{BC35EE03-4121-4EF9-923D-7CB6D30D358D}" srcOrd="2" destOrd="0" presId="urn:microsoft.com/office/officeart/2005/8/layout/target3"/>
    <dgm:cxn modelId="{4C2362C6-C25C-4133-9D28-2A0B07316E51}" type="presParOf" srcId="{71045F8C-00FA-488E-A7BD-E2E6753D979D}" destId="{C95EEA27-3CBF-4645-A92D-9D8AF5C1CBFC}" srcOrd="3" destOrd="0" presId="urn:microsoft.com/office/officeart/2005/8/layout/target3"/>
    <dgm:cxn modelId="{F502FDAF-838A-49D4-85ED-7D00340F3217}" type="presParOf" srcId="{71045F8C-00FA-488E-A7BD-E2E6753D979D}" destId="{851BB866-B6AE-4566-893F-4C635BA974FC}" srcOrd="4" destOrd="0" presId="urn:microsoft.com/office/officeart/2005/8/layout/target3"/>
    <dgm:cxn modelId="{899810E1-1D7D-49C4-B289-F01A1A9AD13F}" type="presParOf" srcId="{71045F8C-00FA-488E-A7BD-E2E6753D979D}" destId="{643EA938-EDE0-4533-ACCC-D2BD6F3A527C}" srcOrd="5" destOrd="0" presId="urn:microsoft.com/office/officeart/2005/8/layout/target3"/>
    <dgm:cxn modelId="{5CCDAD70-E088-4A2C-9231-9810E9DF67AB}" type="presParOf" srcId="{71045F8C-00FA-488E-A7BD-E2E6753D979D}" destId="{92F31B18-D66D-4CC7-89B9-378928DE877D}" srcOrd="6" destOrd="0" presId="urn:microsoft.com/office/officeart/2005/8/layout/target3"/>
    <dgm:cxn modelId="{9551720D-31DF-43C4-B276-9C13CE9B0784}" type="presParOf" srcId="{71045F8C-00FA-488E-A7BD-E2E6753D979D}" destId="{902074E1-B931-4618-97F1-FADBE82E9C3C}" srcOrd="7" destOrd="0" presId="urn:microsoft.com/office/officeart/2005/8/layout/target3"/>
    <dgm:cxn modelId="{2264EFEB-59FE-4477-8A0B-FA9D02E8EF28}" type="presParOf" srcId="{71045F8C-00FA-488E-A7BD-E2E6753D979D}" destId="{A3817367-F2BC-482F-8832-FA00B51DCCF3}" srcOrd="8" destOrd="0" presId="urn:microsoft.com/office/officeart/2005/8/layout/target3"/>
    <dgm:cxn modelId="{91ABF653-DDEA-42F5-9084-1FAC73F3DFFF}" type="presParOf" srcId="{71045F8C-00FA-488E-A7BD-E2E6753D979D}" destId="{626ABFF6-56C8-4386-B662-68EC364EED9D}" srcOrd="9" destOrd="0" presId="urn:microsoft.com/office/officeart/2005/8/layout/target3"/>
    <dgm:cxn modelId="{33CA7B8B-0081-4D4B-A8C0-7C5887ADFEB9}" type="presParOf" srcId="{71045F8C-00FA-488E-A7BD-E2E6753D979D}" destId="{6DB11F1C-D028-4800-9625-6611CA9DE6D4}" srcOrd="10" destOrd="0" presId="urn:microsoft.com/office/officeart/2005/8/layout/target3"/>
    <dgm:cxn modelId="{4F2D4057-0515-4905-8793-F90F3CFABABC}" type="presParOf" srcId="{71045F8C-00FA-488E-A7BD-E2E6753D979D}" destId="{CDED6FE3-AD8F-4ACC-B6B8-710EDDD97598}" srcOrd="11" destOrd="0" presId="urn:microsoft.com/office/officeart/2005/8/layout/target3"/>
    <dgm:cxn modelId="{9A44AFD6-7981-47B7-B070-E6FB999C4E20}" type="presParOf" srcId="{71045F8C-00FA-488E-A7BD-E2E6753D979D}" destId="{397AC6D7-84A6-4150-958F-83C92D9ACF38}" srcOrd="12" destOrd="0" presId="urn:microsoft.com/office/officeart/2005/8/layout/target3"/>
    <dgm:cxn modelId="{9D51E29A-9072-401D-A00F-E7133D6CBB4A}" type="presParOf" srcId="{71045F8C-00FA-488E-A7BD-E2E6753D979D}" destId="{D7419528-33A6-416D-9E64-B3F7915C5149}" srcOrd="13" destOrd="0" presId="urn:microsoft.com/office/officeart/2005/8/layout/target3"/>
    <dgm:cxn modelId="{71CA7C85-A9FA-4D4F-977D-41C0C5C3F5C0}" type="presParOf" srcId="{71045F8C-00FA-488E-A7BD-E2E6753D979D}" destId="{97289DF2-90F4-4EC2-A9FC-633B00BAB610}" srcOrd="14" destOrd="0" presId="urn:microsoft.com/office/officeart/2005/8/layout/target3"/>
    <dgm:cxn modelId="{44E653F9-1016-4B06-A31F-17051F837132}" type="presParOf" srcId="{71045F8C-00FA-488E-A7BD-E2E6753D979D}" destId="{234EBA9D-95B4-4C20-A84E-6F65F1085DC6}" srcOrd="15" destOrd="0" presId="urn:microsoft.com/office/officeart/2005/8/layout/target3"/>
    <dgm:cxn modelId="{CCA7A89D-784C-4FCE-818C-CF42192C874F}" type="presParOf" srcId="{71045F8C-00FA-488E-A7BD-E2E6753D979D}" destId="{12255512-213F-41DF-90A6-8B4CD74A2B52}" srcOrd="16" destOrd="0" presId="urn:microsoft.com/office/officeart/2005/8/layout/target3"/>
    <dgm:cxn modelId="{DAB1272F-0594-40C0-8B54-72CF7C7536DC}" type="presParOf" srcId="{71045F8C-00FA-488E-A7BD-E2E6753D979D}" destId="{50C2F88D-8688-44C2-A854-691F34009D3B}" srcOrd="17" destOrd="0" presId="urn:microsoft.com/office/officeart/2005/8/layout/target3"/>
    <dgm:cxn modelId="{EDAF9AC6-937D-4623-90AC-4DB73A8544E7}" type="presParOf" srcId="{71045F8C-00FA-488E-A7BD-E2E6753D979D}" destId="{4D19AB04-24FA-40C2-B203-52AE3D15E171}" srcOrd="18" destOrd="0" presId="urn:microsoft.com/office/officeart/2005/8/layout/target3"/>
    <dgm:cxn modelId="{3CF04EA1-2826-459B-82FB-564850FD5291}" type="presParOf" srcId="{71045F8C-00FA-488E-A7BD-E2E6753D979D}" destId="{832BF48F-0145-4429-9E02-8FCA946CCE9E}" srcOrd="19" destOrd="0" presId="urn:microsoft.com/office/officeart/2005/8/layout/target3"/>
    <dgm:cxn modelId="{6E16BEA1-15E9-4831-906C-8D86AC0AA6B9}" type="presParOf" srcId="{71045F8C-00FA-488E-A7BD-E2E6753D979D}" destId="{E7297F21-D4FD-4A41-AE58-814D01A6B5E7}" srcOrd="20" destOrd="0" presId="urn:microsoft.com/office/officeart/2005/8/layout/target3"/>
    <dgm:cxn modelId="{C079875E-B0E9-44EA-82F8-86B4300435FE}" type="presParOf" srcId="{71045F8C-00FA-488E-A7BD-E2E6753D979D}" destId="{F69A1436-182C-465B-AD7F-FE48E0C090C1}" srcOrd="21" destOrd="0" presId="urn:microsoft.com/office/officeart/2005/8/layout/target3"/>
    <dgm:cxn modelId="{C9BCB4DB-B49E-40F4-BAC8-6BDD4FAFB391}" type="presParOf" srcId="{71045F8C-00FA-488E-A7BD-E2E6753D979D}" destId="{AA41A67C-3D3F-4AE9-9E0F-5D7F7BB2E741}" srcOrd="22" destOrd="0" presId="urn:microsoft.com/office/officeart/2005/8/layout/target3"/>
    <dgm:cxn modelId="{6CF39499-F344-4894-A259-D53B5EA491E6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Dana Dufková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VY_12_INOVACE_18_Věty dvojčlenné a jednočlenné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Český jazyk pro 7. ročník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smtClean="0"/>
            <a:t>Věty dvojčlenné a jednočlenné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D0BEED-AF87-4AB0-B6B0-C961F3284B03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7D270E-DA81-4B2F-8F5E-13D107047B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99654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0B2F25-4934-419A-9596-25F0B9FD0B1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3204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90B1F-C590-4F9B-8992-9604E8B2CE07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1E696-AD47-4F1B-83AB-23DCDA1696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90B1F-C590-4F9B-8992-9604E8B2CE07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1E696-AD47-4F1B-83AB-23DCDA16962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90B1F-C590-4F9B-8992-9604E8B2CE07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1E696-AD47-4F1B-83AB-23DCDA1696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90B1F-C590-4F9B-8992-9604E8B2CE07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1E696-AD47-4F1B-83AB-23DCDA16962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90B1F-C590-4F9B-8992-9604E8B2CE07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1E696-AD47-4F1B-83AB-23DCDA1696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90B1F-C590-4F9B-8992-9604E8B2CE07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1E696-AD47-4F1B-83AB-23DCDA1696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90B1F-C590-4F9B-8992-9604E8B2CE07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1E696-AD47-4F1B-83AB-23DCDA1696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90B1F-C590-4F9B-8992-9604E8B2CE07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1E696-AD47-4F1B-83AB-23DCDA169627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90B1F-C590-4F9B-8992-9604E8B2CE07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1E696-AD47-4F1B-83AB-23DCDA169627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90B1F-C590-4F9B-8992-9604E8B2CE07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1E696-AD47-4F1B-83AB-23DCDA1696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90B1F-C590-4F9B-8992-9604E8B2CE07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1E696-AD47-4F1B-83AB-23DCDA169627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90B1F-C590-4F9B-8992-9604E8B2CE07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1E696-AD47-4F1B-83AB-23DCDA1696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3798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90B1F-C590-4F9B-8992-9604E8B2CE07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1E696-AD47-4F1B-83AB-23DCDA1696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22149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90B1F-C590-4F9B-8992-9604E8B2CE07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1E696-AD47-4F1B-83AB-23DCDA1696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026855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90B1F-C590-4F9B-8992-9604E8B2CE07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1E696-AD47-4F1B-83AB-23DCDA1696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31769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90B1F-C590-4F9B-8992-9604E8B2CE07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1E696-AD47-4F1B-83AB-23DCDA1696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05629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90B1F-C590-4F9B-8992-9604E8B2CE07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1E696-AD47-4F1B-83AB-23DCDA1696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431841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90B1F-C590-4F9B-8992-9604E8B2CE07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1E696-AD47-4F1B-83AB-23DCDA1696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51621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90B1F-C590-4F9B-8992-9604E8B2CE07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1E696-AD47-4F1B-83AB-23DCDA1696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050257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90B1F-C590-4F9B-8992-9604E8B2CE07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1E696-AD47-4F1B-83AB-23DCDA1696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478918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90B1F-C590-4F9B-8992-9604E8B2CE07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1E696-AD47-4F1B-83AB-23DCDA1696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908942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90B1F-C590-4F9B-8992-9604E8B2CE07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1E696-AD47-4F1B-83AB-23DCDA1696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62458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A1090B1F-C590-4F9B-8992-9604E8B2CE07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10C1E696-AD47-4F1B-83AB-23DCDA169627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090B1F-C590-4F9B-8992-9604E8B2CE07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C1E696-AD47-4F1B-83AB-23DCDA1696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24724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532649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55632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404664"/>
            <a:ext cx="7024744" cy="64807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3720775"/>
              </p:ext>
            </p:extLst>
          </p:nvPr>
        </p:nvGraphicFramePr>
        <p:xfrm>
          <a:off x="1619672" y="1628800"/>
          <a:ext cx="6048672" cy="4037227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736304"/>
                <a:gridCol w="3312368"/>
              </a:tblGrid>
              <a:tr h="418741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732797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661724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Fix</a:t>
                      </a:r>
                      <a:r>
                        <a:rPr lang="cs-CZ" baseline="0" dirty="0" smtClean="0"/>
                        <a:t> na </a:t>
                      </a:r>
                      <a:r>
                        <a:rPr lang="cs-CZ" baseline="0" dirty="0" smtClean="0"/>
                        <a:t>tabuli, mluvnický přehled</a:t>
                      </a:r>
                      <a:endParaRPr lang="cs-CZ" dirty="0"/>
                    </a:p>
                  </a:txBody>
                  <a:tcPr/>
                </a:tc>
              </a:tr>
              <a:tr h="99505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s využitím interaktivní </a:t>
                      </a:r>
                      <a:r>
                        <a:rPr lang="cs-CZ" baseline="0" dirty="0" smtClean="0"/>
                        <a:t>tabule.</a:t>
                      </a:r>
                      <a:endParaRPr lang="cs-CZ" dirty="0"/>
                    </a:p>
                  </a:txBody>
                  <a:tcPr/>
                </a:tc>
              </a:tr>
              <a:tr h="1228915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/>
                        <a:t>pomocí červeného fixu označují </a:t>
                      </a:r>
                      <a:r>
                        <a:rPr lang="cs-CZ" baseline="0" dirty="0" smtClean="0"/>
                        <a:t>na </a:t>
                      </a:r>
                      <a:r>
                        <a:rPr lang="cs-CZ" baseline="0" dirty="0" smtClean="0"/>
                        <a:t>tabuli jednočlenné věty.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76771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92696"/>
            <a:ext cx="7772400" cy="1800200"/>
          </a:xfrm>
        </p:spPr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25000"/>
                  </a:schemeClr>
                </a:solidFill>
              </a:rPr>
              <a:t>VĚTY DVOJČLENNÉ A JEDNOČLENNÉ</a:t>
            </a:r>
            <a:endParaRPr lang="cs-CZ" sz="48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708920"/>
            <a:ext cx="6400800" cy="2320281"/>
          </a:xfrm>
        </p:spPr>
        <p:txBody>
          <a:bodyPr>
            <a:normAutofit/>
          </a:bodyPr>
          <a:lstStyle/>
          <a:p>
            <a:r>
              <a:rPr lang="cs-CZ" sz="4000" dirty="0" smtClean="0"/>
              <a:t>VÝKLAD A PROCVIČOVÁNÍ</a:t>
            </a:r>
            <a:endParaRPr lang="cs-CZ" sz="4000" dirty="0"/>
          </a:p>
        </p:txBody>
      </p:sp>
      <p:pic>
        <p:nvPicPr>
          <p:cNvPr id="1026" name="Picture 2" descr="C:\Users\dufkova.dana\AppData\Local\Microsoft\Windows\Temporary Internet Files\Content.IE5\K0O7W0UI\MP9004069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573016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51546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JAKÝ  JE  ROZDÍL  MEZI  VĚTOU DVOJČLENNOU  A  JEDNOČLENNOU?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76656" y="1916832"/>
            <a:ext cx="3822192" cy="1401044"/>
          </a:xfrm>
        </p:spPr>
        <p:txBody>
          <a:bodyPr>
            <a:norm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DVOJČLENNÁ VĚTA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77332" y="2996952"/>
            <a:ext cx="3820055" cy="3129211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OBSAHUJE 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PODMĚT </a:t>
            </a:r>
            <a:r>
              <a:rPr lang="cs-CZ" sz="2800" dirty="0" smtClean="0"/>
              <a:t>(I NEVYJÁDŘENÝ) </a:t>
            </a:r>
            <a:r>
              <a:rPr lang="cs-CZ" sz="2800" dirty="0" smtClean="0">
                <a:solidFill>
                  <a:srgbClr val="FF0000"/>
                </a:solidFill>
              </a:rPr>
              <a:t>+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PŘÍSUDEK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Neznám nikoho z této rodiny.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Aleš si vyčistil boty.</a:t>
            </a:r>
          </a:p>
          <a:p>
            <a:endParaRPr lang="cs-CZ" sz="28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4008" y="1916832"/>
            <a:ext cx="3822192" cy="1329035"/>
          </a:xfrm>
        </p:spPr>
        <p:txBody>
          <a:bodyPr>
            <a:norm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JEDNOČLENNÁ VĚTA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4" y="2996952"/>
            <a:ext cx="4103439" cy="3312368"/>
          </a:xfrm>
        </p:spPr>
        <p:txBody>
          <a:bodyPr>
            <a:normAutofit fontScale="92500" lnSpcReduction="10000"/>
          </a:bodyPr>
          <a:lstStyle/>
          <a:p>
            <a:r>
              <a:rPr lang="cs-CZ" sz="3000" dirty="0" smtClean="0">
                <a:solidFill>
                  <a:srgbClr val="00B050"/>
                </a:solidFill>
              </a:rPr>
              <a:t>NEOBSAHUJE </a:t>
            </a:r>
            <a:r>
              <a:rPr lang="cs-CZ" sz="3000" dirty="0" smtClean="0">
                <a:solidFill>
                  <a:srgbClr val="FF0000"/>
                </a:solidFill>
              </a:rPr>
              <a:t> PODMĚT 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PŘÍRODNÍ DĚJE (Prší.)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TĚLESNÉ STAVY                (Je mi zle.)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DUŠEVNÍ STAVY      (Stýská se mi .)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SMYSLOVÉ VJEMY (Zvoní</a:t>
            </a:r>
            <a:r>
              <a:rPr lang="cs-CZ" sz="2400" dirty="0" smtClean="0">
                <a:solidFill>
                  <a:schemeClr val="tx1"/>
                </a:solidFill>
              </a:rPr>
              <a:t>.)</a:t>
            </a:r>
          </a:p>
          <a:p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4286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348880"/>
            <a:ext cx="7408333" cy="3777283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3200" dirty="0" smtClean="0"/>
              <a:t>Začalo foukat. Hlady mu kručelo v břiše. Spí jako špalek. Adéla ještě nevečeřela. Zvážněl  zatajil dech. Luštíme rádi křížovky.  V dálce zahřmělo. V dálce duněl hrom. Stmívá se, nastává noc. Nemocnému se ulevilo. Dveře se rozlétly a do bytu vtrhla Monika. Bolí mě v zádech. 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PODTRHNI ČERVENĚ VĚTY JEDNOČLENNÉ: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8351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2564904"/>
            <a:ext cx="8280920" cy="3561259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Začalo foukat. Hlady mu kručelo v břiše. </a:t>
            </a:r>
            <a:r>
              <a:rPr lang="cs-CZ" sz="3200" dirty="0" smtClean="0"/>
              <a:t>Spí jako špalek. Adéla ještě nevečeřela. Zvážněl a zatajil dech. Luštíme rádi křížovky. </a:t>
            </a:r>
            <a:r>
              <a:rPr lang="cs-CZ" sz="3200" dirty="0" smtClean="0">
                <a:solidFill>
                  <a:srgbClr val="FF0000"/>
                </a:solidFill>
              </a:rPr>
              <a:t>V dálce zahřmělo. </a:t>
            </a:r>
            <a:r>
              <a:rPr lang="cs-CZ" sz="3200" dirty="0" smtClean="0"/>
              <a:t>V dálce duněl hrom. </a:t>
            </a:r>
            <a:r>
              <a:rPr lang="cs-CZ" sz="3200" dirty="0" smtClean="0">
                <a:solidFill>
                  <a:srgbClr val="FF0000"/>
                </a:solidFill>
              </a:rPr>
              <a:t>Stmívá se</a:t>
            </a:r>
            <a:r>
              <a:rPr lang="cs-CZ" sz="3200" dirty="0" smtClean="0"/>
              <a:t>, nastává noc. </a:t>
            </a:r>
            <a:r>
              <a:rPr lang="cs-CZ" sz="3200" dirty="0" smtClean="0">
                <a:solidFill>
                  <a:srgbClr val="FF0000"/>
                </a:solidFill>
              </a:rPr>
              <a:t>Nemocnému se ulevilo. </a:t>
            </a:r>
            <a:r>
              <a:rPr lang="cs-CZ" sz="3200" dirty="0" smtClean="0"/>
              <a:t>Dveře se rozlétly a do bytu vtrhla Monika. </a:t>
            </a:r>
            <a:r>
              <a:rPr lang="cs-CZ" sz="3200" dirty="0" smtClean="0">
                <a:solidFill>
                  <a:srgbClr val="FF0000"/>
                </a:solidFill>
              </a:rPr>
              <a:t>Bolí mě v zádech.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ŘEŠENÍ: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4058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2886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TC101859865[[fn=Pořádek]]</Template>
  <TotalTime>63</TotalTime>
  <Words>287</Words>
  <Application>Microsoft Office PowerPoint</Application>
  <PresentationFormat>Předvádění na obrazovce (4:3)</PresentationFormat>
  <Paragraphs>37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Vlnění</vt:lpstr>
      <vt:lpstr>Motiv systému Office</vt:lpstr>
      <vt:lpstr>Prezentace aplikace PowerPoint</vt:lpstr>
      <vt:lpstr>Anotace</vt:lpstr>
      <vt:lpstr>VĚTY DVOJČLENNÉ A JEDNOČLENNÉ</vt:lpstr>
      <vt:lpstr>JAKÝ  JE  ROZDÍL  MEZI  VĚTOU DVOJČLENNOU  A  JEDNOČLENNOU?</vt:lpstr>
      <vt:lpstr>PODTRHNI ČERVENĚ VĚTY JEDNOČLENNÉ:</vt:lpstr>
      <vt:lpstr>ŘEŠENÍ: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VĚTY DVOJČLENNÉ A JEDNOČLENNÉ</dc:title>
  <dc:creator>Dufková Dana</dc:creator>
  <cp:lastModifiedBy>Dufková Dana</cp:lastModifiedBy>
  <cp:revision>7</cp:revision>
  <dcterms:created xsi:type="dcterms:W3CDTF">2012-09-16T18:59:32Z</dcterms:created>
  <dcterms:modified xsi:type="dcterms:W3CDTF">2012-09-16T20:03:21Z</dcterms:modified>
</cp:coreProperties>
</file>