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Default Extension="wdp" ContentType="image/vnd.ms-photo"/>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9" r:id="rId4"/>
    <p:sldId id="260" r:id="rId5"/>
    <p:sldId id="261" r:id="rId6"/>
    <p:sldId id="262" r:id="rId7"/>
    <p:sldId id="263" r:id="rId8"/>
    <p:sldId id="258"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cs-CZ"/>
        </a:p>
      </dgm:t>
    </dgm:pt>
    <dgm:pt modelId="{445C7998-7549-48B0-BD68-D4F0167F02E5}">
      <dgm:prSet phldrT="[Text]"/>
      <dgm:spPr/>
      <dgm:t>
        <a:bodyPr/>
        <a:lstStyle/>
        <a:p>
          <a:pPr algn="l"/>
          <a:r>
            <a:rPr lang="cs-CZ" dirty="0"/>
            <a:t>Název školy:   </a:t>
          </a:r>
          <a:r>
            <a:rPr lang="cs-CZ" dirty="0" smtClean="0"/>
            <a:t>Základní škola Dobříč</a:t>
          </a:r>
          <a:r>
            <a:rPr lang="cs-CZ" smtClean="0"/>
            <a:t>, </a:t>
          </a:r>
          <a:br>
            <a:rPr lang="cs-CZ" smtClean="0"/>
          </a:br>
          <a:r>
            <a:rPr lang="cs-CZ" smtClean="0"/>
            <a:t>okres </a:t>
          </a:r>
          <a:r>
            <a:rPr lang="cs-CZ" dirty="0" smtClean="0"/>
            <a:t>Plzeň - sever, příspěvková organizace  </a:t>
          </a:r>
          <a:endParaRPr lang="cs-CZ"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a:t>Autor: </a:t>
          </a:r>
          <a:r>
            <a:rPr lang="cs-CZ" dirty="0" smtClean="0"/>
            <a:t>Mgr. Anna </a:t>
          </a:r>
          <a:r>
            <a:rPr lang="cs-CZ" smtClean="0"/>
            <a:t>Dyková</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dgm:spPr/>
      <dgm:t>
        <a:bodyPr/>
        <a:lstStyle/>
        <a:p>
          <a:pPr algn="l"/>
          <a:r>
            <a:rPr lang="cs-CZ" dirty="0"/>
            <a:t>Název : </a:t>
          </a:r>
          <a:r>
            <a:rPr lang="cs-CZ" dirty="0" smtClean="0"/>
            <a:t>VY_32_INOVACE_09_Zima</a:t>
          </a:r>
          <a:endParaRPr lang="cs-CZ"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C73C7642-F245-4585-8F88-243F9FAEF6CA}">
      <dgm:prSet/>
      <dgm:spPr/>
      <dgm:t>
        <a:bodyPr/>
        <a:lstStyle/>
        <a:p>
          <a:pPr algn="l"/>
          <a:r>
            <a:rPr lang="cs-CZ" dirty="0" smtClean="0"/>
            <a:t>Téma: Zima</a:t>
          </a:r>
          <a:endParaRPr lang="cs-CZ" dirty="0"/>
        </a:p>
      </dgm:t>
    </dgm:pt>
    <dgm:pt modelId="{3E2FFE2A-E7B1-401F-BAB6-893DF909FA64}" type="parTrans" cxnId="{808A55A3-7A45-463B-8870-E66256D18048}">
      <dgm:prSet/>
      <dgm:spPr/>
      <dgm:t>
        <a:bodyPr/>
        <a:lstStyle/>
        <a:p>
          <a:endParaRPr lang="cs-CZ"/>
        </a:p>
      </dgm:t>
    </dgm:pt>
    <dgm:pt modelId="{C6F235C3-B62B-4F7C-8AF0-6D3C84052041}" type="sibTrans" cxnId="{808A55A3-7A45-463B-8870-E66256D18048}">
      <dgm:prSet/>
      <dgm:spPr/>
      <dgm:t>
        <a:bodyPr/>
        <a:lstStyle/>
        <a:p>
          <a:endParaRPr lang="cs-CZ"/>
        </a:p>
      </dgm:t>
    </dgm:pt>
    <dgm:pt modelId="{EBC41103-E2E5-4D48-9B4B-425520D3D098}">
      <dgm:prSet/>
      <dgm:spPr/>
      <dgm:t>
        <a:bodyPr/>
        <a:lstStyle/>
        <a:p>
          <a:pPr algn="l"/>
          <a:r>
            <a:rPr lang="cs-CZ" dirty="0"/>
            <a:t>Číslo projektu</a:t>
          </a:r>
          <a:r>
            <a:rPr lang="cs-CZ" dirty="0" smtClean="0"/>
            <a:t>: CZ.1.07/1.4.00/21.2649</a:t>
          </a:r>
          <a:endParaRPr lang="cs-CZ" dirty="0"/>
        </a:p>
      </dgm:t>
    </dgm:pt>
    <dgm:pt modelId="{66EC36A9-2BA2-4EC9-AAE7-037918B0215E}" type="parTrans" cxnId="{56D768D4-D8A8-4F09-8215-BEB7EB914931}">
      <dgm:prSet/>
      <dgm:spPr/>
      <dgm:t>
        <a:bodyPr/>
        <a:lstStyle/>
        <a:p>
          <a:endParaRPr lang="cs-CZ"/>
        </a:p>
      </dgm:t>
    </dgm:pt>
    <dgm:pt modelId="{CD7C273C-2CBB-488A-8BF2-5D00DBC541E5}" type="sibTrans" cxnId="{56D768D4-D8A8-4F09-8215-BEB7EB914931}">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5"/>
      <dgm:spPr/>
    </dgm:pt>
    <dgm:pt modelId="{6940EB87-DC1D-4BC3-9408-9AC2E1FFC039}" type="pres">
      <dgm:prSet presAssocID="{445C7998-7549-48B0-BD68-D4F0167F02E5}" presName="space" presStyleCnt="0"/>
      <dgm:spPr/>
    </dgm:pt>
    <dgm:pt modelId="{BC35EE03-4121-4EF9-923D-7CB6D30D358D}" type="pres">
      <dgm:prSet presAssocID="{445C7998-7549-48B0-BD68-D4F0167F02E5}" presName="rect1" presStyleLbl="alignAcc1" presStyleIdx="0" presStyleCnt="5"/>
      <dgm:spPr/>
      <dgm:t>
        <a:bodyPr/>
        <a:lstStyle/>
        <a:p>
          <a:endParaRPr lang="cs-CZ"/>
        </a:p>
      </dgm:t>
    </dgm:pt>
    <dgm:pt modelId="{C95EEA27-3CBF-4645-A92D-9D8AF5C1CBFC}" type="pres">
      <dgm:prSet presAssocID="{FBBFC3EA-9D9D-4F3A-BEA6-9C2C0E46BF20}" presName="vertSpace2" presStyleLbl="node1" presStyleIdx="0" presStyleCnt="5"/>
      <dgm:spPr/>
    </dgm:pt>
    <dgm:pt modelId="{851BB866-B6AE-4566-893F-4C635BA974FC}" type="pres">
      <dgm:prSet presAssocID="{FBBFC3EA-9D9D-4F3A-BEA6-9C2C0E46BF20}" presName="circle2" presStyleLbl="node1" presStyleIdx="1" presStyleCnt="5"/>
      <dgm:spPr/>
    </dgm:pt>
    <dgm:pt modelId="{643EA938-EDE0-4533-ACCC-D2BD6F3A527C}" type="pres">
      <dgm:prSet presAssocID="{FBBFC3EA-9D9D-4F3A-BEA6-9C2C0E46BF20}" presName="rect2" presStyleLbl="alignAcc1" presStyleIdx="1" presStyleCnt="5"/>
      <dgm:spPr/>
      <dgm:t>
        <a:bodyPr/>
        <a:lstStyle/>
        <a:p>
          <a:endParaRPr lang="cs-CZ"/>
        </a:p>
      </dgm:t>
    </dgm:pt>
    <dgm:pt modelId="{92F31B18-D66D-4CC7-89B9-378928DE877D}" type="pres">
      <dgm:prSet presAssocID="{019433A1-1324-4DE1-9E6F-32B851095F74}" presName="vertSpace3" presStyleLbl="node1" presStyleIdx="1" presStyleCnt="5"/>
      <dgm:spPr/>
    </dgm:pt>
    <dgm:pt modelId="{902074E1-B931-4618-97F1-FADBE82E9C3C}" type="pres">
      <dgm:prSet presAssocID="{019433A1-1324-4DE1-9E6F-32B851095F74}" presName="circle3" presStyleLbl="node1" presStyleIdx="2" presStyleCnt="5"/>
      <dgm:spPr/>
    </dgm:pt>
    <dgm:pt modelId="{A3817367-F2BC-482F-8832-FA00B51DCCF3}" type="pres">
      <dgm:prSet presAssocID="{019433A1-1324-4DE1-9E6F-32B851095F74}" presName="rect3" presStyleLbl="alignAcc1" presStyleIdx="2" presStyleCnt="5"/>
      <dgm:spPr/>
      <dgm:t>
        <a:bodyPr/>
        <a:lstStyle/>
        <a:p>
          <a:endParaRPr lang="cs-CZ"/>
        </a:p>
      </dgm:t>
    </dgm:pt>
    <dgm:pt modelId="{2DD79E57-A63E-47D4-A1AB-6DF333476AD4}" type="pres">
      <dgm:prSet presAssocID="{C73C7642-F245-4585-8F88-243F9FAEF6CA}" presName="vertSpace4" presStyleLbl="node1" presStyleIdx="2" presStyleCnt="5"/>
      <dgm:spPr/>
    </dgm:pt>
    <dgm:pt modelId="{648967D3-ED80-4214-8D87-4E7012561E4A}" type="pres">
      <dgm:prSet presAssocID="{C73C7642-F245-4585-8F88-243F9FAEF6CA}" presName="circle4" presStyleLbl="node1" presStyleIdx="3" presStyleCnt="5"/>
      <dgm:spPr/>
    </dgm:pt>
    <dgm:pt modelId="{9A9B6F4F-B6FF-4F2D-B640-A8473E589523}" type="pres">
      <dgm:prSet presAssocID="{C73C7642-F245-4585-8F88-243F9FAEF6CA}" presName="rect4" presStyleLbl="alignAcc1" presStyleIdx="3" presStyleCnt="5"/>
      <dgm:spPr/>
      <dgm:t>
        <a:bodyPr/>
        <a:lstStyle/>
        <a:p>
          <a:endParaRPr lang="cs-CZ"/>
        </a:p>
      </dgm:t>
    </dgm:pt>
    <dgm:pt modelId="{13BD0FAF-9F2C-4708-9E63-A8E8E5252943}" type="pres">
      <dgm:prSet presAssocID="{EBC41103-E2E5-4D48-9B4B-425520D3D098}" presName="vertSpace5" presStyleLbl="node1" presStyleIdx="3" presStyleCnt="5"/>
      <dgm:spPr/>
    </dgm:pt>
    <dgm:pt modelId="{6821E7C9-5E4B-45FA-8F82-01E6F26FAA25}" type="pres">
      <dgm:prSet presAssocID="{EBC41103-E2E5-4D48-9B4B-425520D3D098}" presName="circle5" presStyleLbl="node1" presStyleIdx="4" presStyleCnt="5"/>
      <dgm:spPr/>
    </dgm:pt>
    <dgm:pt modelId="{3BA01B75-849B-4716-8BCD-084A86FF328F}" type="pres">
      <dgm:prSet presAssocID="{EBC41103-E2E5-4D48-9B4B-425520D3D098}" presName="rect5" presStyleLbl="alignAcc1" presStyleIdx="4" presStyleCnt="5"/>
      <dgm:spPr/>
      <dgm:t>
        <a:bodyPr/>
        <a:lstStyle/>
        <a:p>
          <a:endParaRPr lang="cs-CZ"/>
        </a:p>
      </dgm:t>
    </dgm:pt>
    <dgm:pt modelId="{4D19AB04-24FA-40C2-B203-52AE3D15E171}" type="pres">
      <dgm:prSet presAssocID="{445C7998-7549-48B0-BD68-D4F0167F02E5}" presName="rect1ParTxNoCh" presStyleLbl="alignAcc1" presStyleIdx="4" presStyleCnt="5">
        <dgm:presLayoutVars>
          <dgm:chMax val="1"/>
          <dgm:bulletEnabled val="1"/>
        </dgm:presLayoutVars>
      </dgm:prSet>
      <dgm:spPr/>
      <dgm:t>
        <a:bodyPr/>
        <a:lstStyle/>
        <a:p>
          <a:endParaRPr lang="cs-CZ"/>
        </a:p>
      </dgm:t>
    </dgm:pt>
    <dgm:pt modelId="{832BF48F-0145-4429-9E02-8FCA946CCE9E}" type="pres">
      <dgm:prSet presAssocID="{FBBFC3EA-9D9D-4F3A-BEA6-9C2C0E46BF20}" presName="rect2ParTxNoCh" presStyleLbl="alignAcc1" presStyleIdx="4" presStyleCnt="5">
        <dgm:presLayoutVars>
          <dgm:chMax val="1"/>
          <dgm:bulletEnabled val="1"/>
        </dgm:presLayoutVars>
      </dgm:prSet>
      <dgm:spPr/>
      <dgm:t>
        <a:bodyPr/>
        <a:lstStyle/>
        <a:p>
          <a:endParaRPr lang="cs-CZ"/>
        </a:p>
      </dgm:t>
    </dgm:pt>
    <dgm:pt modelId="{E7297F21-D4FD-4A41-AE58-814D01A6B5E7}" type="pres">
      <dgm:prSet presAssocID="{019433A1-1324-4DE1-9E6F-32B851095F74}" presName="rect3ParTxNoCh" presStyleLbl="alignAcc1" presStyleIdx="4" presStyleCnt="5">
        <dgm:presLayoutVars>
          <dgm:chMax val="1"/>
          <dgm:bulletEnabled val="1"/>
        </dgm:presLayoutVars>
      </dgm:prSet>
      <dgm:spPr/>
      <dgm:t>
        <a:bodyPr/>
        <a:lstStyle/>
        <a:p>
          <a:endParaRPr lang="cs-CZ"/>
        </a:p>
      </dgm:t>
    </dgm:pt>
    <dgm:pt modelId="{59F530CB-4999-43B3-A00D-6AB53886BD77}" type="pres">
      <dgm:prSet presAssocID="{C73C7642-F245-4585-8F88-243F9FAEF6CA}" presName="rect4ParTxNoCh" presStyleLbl="alignAcc1" presStyleIdx="4" presStyleCnt="5">
        <dgm:presLayoutVars>
          <dgm:chMax val="1"/>
          <dgm:bulletEnabled val="1"/>
        </dgm:presLayoutVars>
      </dgm:prSet>
      <dgm:spPr/>
      <dgm:t>
        <a:bodyPr/>
        <a:lstStyle/>
        <a:p>
          <a:endParaRPr lang="cs-CZ"/>
        </a:p>
      </dgm:t>
    </dgm:pt>
    <dgm:pt modelId="{A27B6496-BF1B-4384-9217-9659064D5D6A}" type="pres">
      <dgm:prSet presAssocID="{EBC41103-E2E5-4D48-9B4B-425520D3D098}" presName="rect5ParTxNoCh" presStyleLbl="alignAcc1" presStyleIdx="4" presStyleCnt="5">
        <dgm:presLayoutVars>
          <dgm:chMax val="1"/>
          <dgm:bulletEnabled val="1"/>
        </dgm:presLayoutVars>
      </dgm:prSet>
      <dgm:spPr/>
      <dgm:t>
        <a:bodyPr/>
        <a:lstStyle/>
        <a:p>
          <a:endParaRPr lang="cs-CZ"/>
        </a:p>
      </dgm:t>
    </dgm:pt>
  </dgm:ptLst>
  <dgm:cxnLst>
    <dgm:cxn modelId="{1F49B47C-3126-4E74-8593-96D96E09C661}" type="presOf" srcId="{445C7998-7549-48B0-BD68-D4F0167F02E5}" destId="{BC35EE03-4121-4EF9-923D-7CB6D30D358D}" srcOrd="0" destOrd="0" presId="urn:microsoft.com/office/officeart/2005/8/layout/target3"/>
    <dgm:cxn modelId="{BD1EEEFB-7F1C-402F-9056-6FD5E03E266F}" type="presOf" srcId="{C73C7642-F245-4585-8F88-243F9FAEF6CA}" destId="{9A9B6F4F-B6FF-4F2D-B640-A8473E589523}" srcOrd="0" destOrd="0" presId="urn:microsoft.com/office/officeart/2005/8/layout/target3"/>
    <dgm:cxn modelId="{3941D727-4E25-49F3-B945-40485A6B4AC9}" type="presOf" srcId="{FBBFC3EA-9D9D-4F3A-BEA6-9C2C0E46BF20}" destId="{832BF48F-0145-4429-9E02-8FCA946CCE9E}" srcOrd="1" destOrd="0" presId="urn:microsoft.com/office/officeart/2005/8/layout/target3"/>
    <dgm:cxn modelId="{808A55A3-7A45-463B-8870-E66256D18048}" srcId="{39F8B381-5807-488E-AC22-73DD4140ED4A}" destId="{C73C7642-F245-4585-8F88-243F9FAEF6CA}" srcOrd="3" destOrd="0" parTransId="{3E2FFE2A-E7B1-401F-BAB6-893DF909FA64}" sibTransId="{C6F235C3-B62B-4F7C-8AF0-6D3C84052041}"/>
    <dgm:cxn modelId="{2A2BCF91-C654-4E19-950C-39AA1A49C169}" srcId="{39F8B381-5807-488E-AC22-73DD4140ED4A}" destId="{019433A1-1324-4DE1-9E6F-32B851095F74}" srcOrd="2" destOrd="0" parTransId="{2AB92C11-48B1-4C26-9CC1-F4AB2F53C03B}" sibTransId="{2716416C-EF69-44CA-AEFE-14F7FF081354}"/>
    <dgm:cxn modelId="{BB7C278B-88E7-4743-A53D-E74030657991}" type="presOf" srcId="{EBC41103-E2E5-4D48-9B4B-425520D3D098}" destId="{3BA01B75-849B-4716-8BCD-084A86FF328F}" srcOrd="0" destOrd="0" presId="urn:microsoft.com/office/officeart/2005/8/layout/target3"/>
    <dgm:cxn modelId="{B2F7E6DF-19D8-44D9-A674-383F24CF76EE}" type="presOf" srcId="{39F8B381-5807-488E-AC22-73DD4140ED4A}" destId="{71045F8C-00FA-488E-A7BD-E2E6753D979D}" srcOrd="0" destOrd="0" presId="urn:microsoft.com/office/officeart/2005/8/layout/target3"/>
    <dgm:cxn modelId="{56D768D4-D8A8-4F09-8215-BEB7EB914931}" srcId="{39F8B381-5807-488E-AC22-73DD4140ED4A}" destId="{EBC41103-E2E5-4D48-9B4B-425520D3D098}" srcOrd="4" destOrd="0" parTransId="{66EC36A9-2BA2-4EC9-AAE7-037918B0215E}" sibTransId="{CD7C273C-2CBB-488A-8BF2-5D00DBC541E5}"/>
    <dgm:cxn modelId="{C24533D2-26E5-47EB-8A39-D4FB9E52EFE6}" srcId="{39F8B381-5807-488E-AC22-73DD4140ED4A}" destId="{FBBFC3EA-9D9D-4F3A-BEA6-9C2C0E46BF20}" srcOrd="1" destOrd="0" parTransId="{DDB8DF17-17D4-4A37-80A4-B2BE20408FA2}" sibTransId="{83B48451-91B6-4E15-99C9-0FE713D5286E}"/>
    <dgm:cxn modelId="{1C5D0075-9542-40B2-A210-6E44F32E9081}" type="presOf" srcId="{019433A1-1324-4DE1-9E6F-32B851095F74}" destId="{A3817367-F2BC-482F-8832-FA00B51DCCF3}" srcOrd="0" destOrd="0" presId="urn:microsoft.com/office/officeart/2005/8/layout/target3"/>
    <dgm:cxn modelId="{5F69F612-BCCE-4AB9-978A-EE5903EA4028}" type="presOf" srcId="{FBBFC3EA-9D9D-4F3A-BEA6-9C2C0E46BF20}" destId="{643EA938-EDE0-4533-ACCC-D2BD6F3A527C}" srcOrd="0" destOrd="0" presId="urn:microsoft.com/office/officeart/2005/8/layout/target3"/>
    <dgm:cxn modelId="{0B1A698F-F162-4F9F-9C06-B931E9CE7352}" type="presOf" srcId="{EBC41103-E2E5-4D48-9B4B-425520D3D098}" destId="{A27B6496-BF1B-4384-9217-9659064D5D6A}" srcOrd="1" destOrd="0" presId="urn:microsoft.com/office/officeart/2005/8/layout/target3"/>
    <dgm:cxn modelId="{2AABEF54-0834-4679-A88E-AFB815D98457}" type="presOf" srcId="{C73C7642-F245-4585-8F88-243F9FAEF6CA}" destId="{59F530CB-4999-43B3-A00D-6AB53886BD77}" srcOrd="1" destOrd="0" presId="urn:microsoft.com/office/officeart/2005/8/layout/target3"/>
    <dgm:cxn modelId="{4455CCFF-D061-4409-A053-3C0FF78D8DF8}" type="presOf" srcId="{445C7998-7549-48B0-BD68-D4F0167F02E5}" destId="{4D19AB04-24FA-40C2-B203-52AE3D15E171}" srcOrd="1" destOrd="0" presId="urn:microsoft.com/office/officeart/2005/8/layout/target3"/>
    <dgm:cxn modelId="{3B5DD088-83B4-424E-9520-DF62B0FF488E}" type="presOf" srcId="{019433A1-1324-4DE1-9E6F-32B851095F74}" destId="{E7297F21-D4FD-4A41-AE58-814D01A6B5E7}" srcOrd="1"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DE417697-1360-4D2C-A2E3-050893C4B368}" type="presParOf" srcId="{71045F8C-00FA-488E-A7BD-E2E6753D979D}" destId="{3577EC6B-C980-4F34-8C69-4365E7B8FC8C}" srcOrd="0" destOrd="0" presId="urn:microsoft.com/office/officeart/2005/8/layout/target3"/>
    <dgm:cxn modelId="{BA746E25-63F6-455E-8437-7538142DCC60}" type="presParOf" srcId="{71045F8C-00FA-488E-A7BD-E2E6753D979D}" destId="{6940EB87-DC1D-4BC3-9408-9AC2E1FFC039}" srcOrd="1" destOrd="0" presId="urn:microsoft.com/office/officeart/2005/8/layout/target3"/>
    <dgm:cxn modelId="{92A8CE7B-E6E2-4402-97B8-175A57F661F7}" type="presParOf" srcId="{71045F8C-00FA-488E-A7BD-E2E6753D979D}" destId="{BC35EE03-4121-4EF9-923D-7CB6D30D358D}" srcOrd="2" destOrd="0" presId="urn:microsoft.com/office/officeart/2005/8/layout/target3"/>
    <dgm:cxn modelId="{0FF4E96B-46F2-4412-B3BE-4681B80EC1F4}" type="presParOf" srcId="{71045F8C-00FA-488E-A7BD-E2E6753D979D}" destId="{C95EEA27-3CBF-4645-A92D-9D8AF5C1CBFC}" srcOrd="3" destOrd="0" presId="urn:microsoft.com/office/officeart/2005/8/layout/target3"/>
    <dgm:cxn modelId="{A3ABAC9B-F1D6-4BF1-8F9F-1CFA7D5452FB}" type="presParOf" srcId="{71045F8C-00FA-488E-A7BD-E2E6753D979D}" destId="{851BB866-B6AE-4566-893F-4C635BA974FC}" srcOrd="4" destOrd="0" presId="urn:microsoft.com/office/officeart/2005/8/layout/target3"/>
    <dgm:cxn modelId="{7E82B860-FD9F-4ACB-B88E-4A5C5DA0C644}" type="presParOf" srcId="{71045F8C-00FA-488E-A7BD-E2E6753D979D}" destId="{643EA938-EDE0-4533-ACCC-D2BD6F3A527C}" srcOrd="5" destOrd="0" presId="urn:microsoft.com/office/officeart/2005/8/layout/target3"/>
    <dgm:cxn modelId="{0CE95EC5-CD6B-4F1B-9F70-7EE244A97531}" type="presParOf" srcId="{71045F8C-00FA-488E-A7BD-E2E6753D979D}" destId="{92F31B18-D66D-4CC7-89B9-378928DE877D}" srcOrd="6" destOrd="0" presId="urn:microsoft.com/office/officeart/2005/8/layout/target3"/>
    <dgm:cxn modelId="{AC070EED-AF3E-4FC3-8B75-7C6D35ED3EE0}" type="presParOf" srcId="{71045F8C-00FA-488E-A7BD-E2E6753D979D}" destId="{902074E1-B931-4618-97F1-FADBE82E9C3C}" srcOrd="7" destOrd="0" presId="urn:microsoft.com/office/officeart/2005/8/layout/target3"/>
    <dgm:cxn modelId="{5D10847C-2F6A-4CE9-BC4D-A7218A1350AC}" type="presParOf" srcId="{71045F8C-00FA-488E-A7BD-E2E6753D979D}" destId="{A3817367-F2BC-482F-8832-FA00B51DCCF3}" srcOrd="8" destOrd="0" presId="urn:microsoft.com/office/officeart/2005/8/layout/target3"/>
    <dgm:cxn modelId="{4E97B4F5-D3B3-4890-ADD0-0050EC329A81}" type="presParOf" srcId="{71045F8C-00FA-488E-A7BD-E2E6753D979D}" destId="{2DD79E57-A63E-47D4-A1AB-6DF333476AD4}" srcOrd="9" destOrd="0" presId="urn:microsoft.com/office/officeart/2005/8/layout/target3"/>
    <dgm:cxn modelId="{43CDD00E-1CBE-4012-9798-185CB22808E6}" type="presParOf" srcId="{71045F8C-00FA-488E-A7BD-E2E6753D979D}" destId="{648967D3-ED80-4214-8D87-4E7012561E4A}" srcOrd="10" destOrd="0" presId="urn:microsoft.com/office/officeart/2005/8/layout/target3"/>
    <dgm:cxn modelId="{A7FEB41C-C84B-4731-B797-B9A9D3A246DC}" type="presParOf" srcId="{71045F8C-00FA-488E-A7BD-E2E6753D979D}" destId="{9A9B6F4F-B6FF-4F2D-B640-A8473E589523}" srcOrd="11" destOrd="0" presId="urn:microsoft.com/office/officeart/2005/8/layout/target3"/>
    <dgm:cxn modelId="{938FB67C-BB22-4CDA-8BD2-545B266ADCD0}" type="presParOf" srcId="{71045F8C-00FA-488E-A7BD-E2E6753D979D}" destId="{13BD0FAF-9F2C-4708-9E63-A8E8E5252943}" srcOrd="12" destOrd="0" presId="urn:microsoft.com/office/officeart/2005/8/layout/target3"/>
    <dgm:cxn modelId="{D3A98C09-1C7E-441D-9929-D9F44DFA6759}" type="presParOf" srcId="{71045F8C-00FA-488E-A7BD-E2E6753D979D}" destId="{6821E7C9-5E4B-45FA-8F82-01E6F26FAA25}" srcOrd="13" destOrd="0" presId="urn:microsoft.com/office/officeart/2005/8/layout/target3"/>
    <dgm:cxn modelId="{09618894-7317-46C5-8D88-18AE7580833F}" type="presParOf" srcId="{71045F8C-00FA-488E-A7BD-E2E6753D979D}" destId="{3BA01B75-849B-4716-8BCD-084A86FF328F}" srcOrd="14" destOrd="0" presId="urn:microsoft.com/office/officeart/2005/8/layout/target3"/>
    <dgm:cxn modelId="{00A003CF-4BAE-4A7E-B527-319406F52F72}" type="presParOf" srcId="{71045F8C-00FA-488E-A7BD-E2E6753D979D}" destId="{4D19AB04-24FA-40C2-B203-52AE3D15E171}" srcOrd="15" destOrd="0" presId="urn:microsoft.com/office/officeart/2005/8/layout/target3"/>
    <dgm:cxn modelId="{B9F96ACF-85A4-4F67-9A67-06B353F09EDA}" type="presParOf" srcId="{71045F8C-00FA-488E-A7BD-E2E6753D979D}" destId="{832BF48F-0145-4429-9E02-8FCA946CCE9E}" srcOrd="16" destOrd="0" presId="urn:microsoft.com/office/officeart/2005/8/layout/target3"/>
    <dgm:cxn modelId="{7677268B-9AEF-40D1-B5A6-0B94534D22AF}" type="presParOf" srcId="{71045F8C-00FA-488E-A7BD-E2E6753D979D}" destId="{E7297F21-D4FD-4A41-AE58-814D01A6B5E7}" srcOrd="17" destOrd="0" presId="urn:microsoft.com/office/officeart/2005/8/layout/target3"/>
    <dgm:cxn modelId="{C6075B10-3EE2-4CF3-99D8-F3BC65E2B5F7}" type="presParOf" srcId="{71045F8C-00FA-488E-A7BD-E2E6753D979D}" destId="{59F530CB-4999-43B3-A00D-6AB53886BD77}" srcOrd="18" destOrd="0" presId="urn:microsoft.com/office/officeart/2005/8/layout/target3"/>
    <dgm:cxn modelId="{A3CA29E0-E363-4275-A77B-8C9A32D8855C}" type="presParOf" srcId="{71045F8C-00FA-488E-A7BD-E2E6753D979D}" destId="{A27B6496-BF1B-4384-9217-9659064D5D6A}" srcOrd="19" destOrd="0" presId="urn:microsoft.com/office/officeart/2005/8/layout/target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3577EC6B-C980-4F34-8C69-4365E7B8FC8C}">
      <dsp:nvSpPr>
        <dsp:cNvPr id="0" name=""/>
        <dsp:cNvSpPr/>
      </dsp:nvSpPr>
      <dsp:spPr>
        <a:xfrm>
          <a:off x="0" y="0"/>
          <a:ext cx="4032447" cy="4032447"/>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35EE03-4121-4EF9-923D-7CB6D30D358D}">
      <dsp:nvSpPr>
        <dsp:cNvPr id="0" name=""/>
        <dsp:cNvSpPr/>
      </dsp:nvSpPr>
      <dsp:spPr>
        <a:xfrm>
          <a:off x="2016223" y="0"/>
          <a:ext cx="4752528" cy="403244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Název školy:   </a:t>
          </a:r>
          <a:r>
            <a:rPr lang="cs-CZ" sz="1800" kern="1200" dirty="0" smtClean="0"/>
            <a:t>Základní škola Dobříč</a:t>
          </a:r>
          <a:r>
            <a:rPr lang="cs-CZ" sz="1800" kern="1200" smtClean="0"/>
            <a:t>, </a:t>
          </a:r>
          <a:br>
            <a:rPr lang="cs-CZ" sz="1800" kern="1200" smtClean="0"/>
          </a:br>
          <a:r>
            <a:rPr lang="cs-CZ" sz="1800" kern="1200" smtClean="0"/>
            <a:t>okres </a:t>
          </a:r>
          <a:r>
            <a:rPr lang="cs-CZ" sz="1800" kern="1200" dirty="0" smtClean="0"/>
            <a:t>Plzeň - sever, příspěvková organizace  </a:t>
          </a:r>
          <a:endParaRPr lang="cs-CZ" sz="1800" kern="1200" dirty="0"/>
        </a:p>
      </dsp:txBody>
      <dsp:txXfrm>
        <a:off x="2016223" y="0"/>
        <a:ext cx="4752528" cy="645191"/>
      </dsp:txXfrm>
    </dsp:sp>
    <dsp:sp modelId="{851BB866-B6AE-4566-893F-4C635BA974FC}">
      <dsp:nvSpPr>
        <dsp:cNvPr id="0" name=""/>
        <dsp:cNvSpPr/>
      </dsp:nvSpPr>
      <dsp:spPr>
        <a:xfrm>
          <a:off x="423407" y="645191"/>
          <a:ext cx="3185633" cy="318563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A938-EDE0-4533-ACCC-D2BD6F3A527C}">
      <dsp:nvSpPr>
        <dsp:cNvPr id="0" name=""/>
        <dsp:cNvSpPr/>
      </dsp:nvSpPr>
      <dsp:spPr>
        <a:xfrm>
          <a:off x="2016223" y="645191"/>
          <a:ext cx="4752528" cy="318563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Autor: </a:t>
          </a:r>
          <a:r>
            <a:rPr lang="cs-CZ" sz="1800" kern="1200" dirty="0" smtClean="0"/>
            <a:t>Mgr. Anna </a:t>
          </a:r>
          <a:r>
            <a:rPr lang="cs-CZ" sz="1800" kern="1200" smtClean="0"/>
            <a:t>Dyková</a:t>
          </a:r>
          <a:endParaRPr lang="cs-CZ" sz="1800" kern="1200" dirty="0"/>
        </a:p>
      </dsp:txBody>
      <dsp:txXfrm>
        <a:off x="2016223" y="645191"/>
        <a:ext cx="4752528" cy="645191"/>
      </dsp:txXfrm>
    </dsp:sp>
    <dsp:sp modelId="{902074E1-B931-4618-97F1-FADBE82E9C3C}">
      <dsp:nvSpPr>
        <dsp:cNvPr id="0" name=""/>
        <dsp:cNvSpPr/>
      </dsp:nvSpPr>
      <dsp:spPr>
        <a:xfrm>
          <a:off x="846814" y="1290383"/>
          <a:ext cx="2338819" cy="2338819"/>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817367-F2BC-482F-8832-FA00B51DCCF3}">
      <dsp:nvSpPr>
        <dsp:cNvPr id="0" name=""/>
        <dsp:cNvSpPr/>
      </dsp:nvSpPr>
      <dsp:spPr>
        <a:xfrm>
          <a:off x="2016223" y="1290383"/>
          <a:ext cx="4752528" cy="233881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Název : </a:t>
          </a:r>
          <a:r>
            <a:rPr lang="cs-CZ" sz="1800" kern="1200" dirty="0" smtClean="0"/>
            <a:t>VY_32_INOVACE_09_Zima</a:t>
          </a:r>
          <a:endParaRPr lang="cs-CZ" sz="1800" kern="1200" dirty="0"/>
        </a:p>
      </dsp:txBody>
      <dsp:txXfrm>
        <a:off x="2016223" y="1290383"/>
        <a:ext cx="4752528" cy="645191"/>
      </dsp:txXfrm>
    </dsp:sp>
    <dsp:sp modelId="{648967D3-ED80-4214-8D87-4E7012561E4A}">
      <dsp:nvSpPr>
        <dsp:cNvPr id="0" name=""/>
        <dsp:cNvSpPr/>
      </dsp:nvSpPr>
      <dsp:spPr>
        <a:xfrm>
          <a:off x="1270221" y="1935575"/>
          <a:ext cx="1492005" cy="1492005"/>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9B6F4F-B6FF-4F2D-B640-A8473E589523}">
      <dsp:nvSpPr>
        <dsp:cNvPr id="0" name=""/>
        <dsp:cNvSpPr/>
      </dsp:nvSpPr>
      <dsp:spPr>
        <a:xfrm>
          <a:off x="2016223" y="1935575"/>
          <a:ext cx="4752528" cy="149200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smtClean="0"/>
            <a:t>Téma: Zima</a:t>
          </a:r>
          <a:endParaRPr lang="cs-CZ" sz="1800" kern="1200" dirty="0"/>
        </a:p>
      </dsp:txBody>
      <dsp:txXfrm>
        <a:off x="2016223" y="1935575"/>
        <a:ext cx="4752528" cy="645191"/>
      </dsp:txXfrm>
    </dsp:sp>
    <dsp:sp modelId="{6821E7C9-5E4B-45FA-8F82-01E6F26FAA25}">
      <dsp:nvSpPr>
        <dsp:cNvPr id="0" name=""/>
        <dsp:cNvSpPr/>
      </dsp:nvSpPr>
      <dsp:spPr>
        <a:xfrm>
          <a:off x="1693628" y="2580766"/>
          <a:ext cx="645191" cy="645191"/>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01B75-849B-4716-8BCD-084A86FF328F}">
      <dsp:nvSpPr>
        <dsp:cNvPr id="0" name=""/>
        <dsp:cNvSpPr/>
      </dsp:nvSpPr>
      <dsp:spPr>
        <a:xfrm>
          <a:off x="2016223" y="2580766"/>
          <a:ext cx="4752528" cy="64519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Číslo projektu</a:t>
          </a:r>
          <a:r>
            <a:rPr lang="cs-CZ" sz="1800" kern="1200" dirty="0" smtClean="0"/>
            <a:t>: CZ.1.07/1.4.00/21.2649</a:t>
          </a:r>
          <a:endParaRPr lang="cs-CZ" sz="1800" kern="1200" dirty="0"/>
        </a:p>
      </dsp:txBody>
      <dsp:txXfrm>
        <a:off x="2016223" y="2580766"/>
        <a:ext cx="4752528" cy="645191"/>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2EC6C55-43E5-4B53-8928-A3447F347B8E}" type="datetimeFigureOut">
              <a:rPr lang="cs-CZ" smtClean="0"/>
              <a:pPr/>
              <a:t>12.3.2012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E3EFD76-4A6A-4607-9D64-443432FC0C47}" type="slidenum">
              <a:rPr lang="cs-CZ" smtClean="0"/>
              <a:pPr/>
              <a:t>‹#›</a:t>
            </a:fld>
            <a:endParaRPr lang="cs-CZ"/>
          </a:p>
        </p:txBody>
      </p:sp>
    </p:spTree>
    <p:extLst>
      <p:ext uri="{BB962C8B-B14F-4D97-AF65-F5344CB8AC3E}">
        <p14:creationId xmlns:p14="http://schemas.microsoft.com/office/powerpoint/2010/main" xmlns="" val="18320520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Připomeneme si</a:t>
            </a:r>
            <a:r>
              <a:rPr lang="cs-CZ" baseline="0" dirty="0" smtClean="0"/>
              <a:t> roční období – zimu.</a:t>
            </a:r>
            <a:endParaRPr lang="cs-CZ" dirty="0"/>
          </a:p>
        </p:txBody>
      </p:sp>
      <p:sp>
        <p:nvSpPr>
          <p:cNvPr id="4" name="Zástupný symbol pro číslo snímku 3"/>
          <p:cNvSpPr>
            <a:spLocks noGrp="1"/>
          </p:cNvSpPr>
          <p:nvPr>
            <p:ph type="sldNum" sz="quarter" idx="10"/>
          </p:nvPr>
        </p:nvSpPr>
        <p:spPr/>
        <p:txBody>
          <a:bodyPr/>
          <a:lstStyle/>
          <a:p>
            <a:fld id="{4E3EFD76-4A6A-4607-9D64-443432FC0C47}" type="slidenum">
              <a:rPr lang="cs-CZ" smtClean="0"/>
              <a:pPr/>
              <a:t>3</a:t>
            </a:fld>
            <a:endParaRPr lang="cs-CZ"/>
          </a:p>
        </p:txBody>
      </p:sp>
    </p:spTree>
    <p:extLst>
      <p:ext uri="{BB962C8B-B14F-4D97-AF65-F5344CB8AC3E}">
        <p14:creationId xmlns:p14="http://schemas.microsoft.com/office/powerpoint/2010/main" xmlns="" val="1697902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Vedeme rozhovor,</a:t>
            </a:r>
            <a:r>
              <a:rPr lang="cs-CZ" baseline="0" dirty="0" smtClean="0"/>
              <a:t> jak je v zimě, jaké změny pozorujeme.</a:t>
            </a:r>
            <a:endParaRPr lang="cs-CZ" dirty="0"/>
          </a:p>
        </p:txBody>
      </p:sp>
      <p:sp>
        <p:nvSpPr>
          <p:cNvPr id="4" name="Zástupný symbol pro číslo snímku 3"/>
          <p:cNvSpPr>
            <a:spLocks noGrp="1"/>
          </p:cNvSpPr>
          <p:nvPr>
            <p:ph type="sldNum" sz="quarter" idx="10"/>
          </p:nvPr>
        </p:nvSpPr>
        <p:spPr/>
        <p:txBody>
          <a:bodyPr/>
          <a:lstStyle/>
          <a:p>
            <a:fld id="{4E3EFD76-4A6A-4607-9D64-443432FC0C47}" type="slidenum">
              <a:rPr lang="cs-CZ" smtClean="0"/>
              <a:pPr/>
              <a:t>4</a:t>
            </a:fld>
            <a:endParaRPr lang="cs-CZ"/>
          </a:p>
        </p:txBody>
      </p:sp>
    </p:spTree>
    <p:extLst>
      <p:ext uri="{BB962C8B-B14F-4D97-AF65-F5344CB8AC3E}">
        <p14:creationId xmlns:p14="http://schemas.microsoft.com/office/powerpoint/2010/main" xmlns="" val="2271608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mtClean="0"/>
              <a:t>Zopakujeme </a:t>
            </a:r>
            <a:r>
              <a:rPr lang="cs-CZ" dirty="0" smtClean="0"/>
              <a:t>stěhovavé ptactvo.</a:t>
            </a:r>
            <a:endParaRPr lang="cs-CZ" dirty="0"/>
          </a:p>
        </p:txBody>
      </p:sp>
      <p:sp>
        <p:nvSpPr>
          <p:cNvPr id="4" name="Zástupný symbol pro číslo snímku 3"/>
          <p:cNvSpPr>
            <a:spLocks noGrp="1"/>
          </p:cNvSpPr>
          <p:nvPr>
            <p:ph type="sldNum" sz="quarter" idx="10"/>
          </p:nvPr>
        </p:nvSpPr>
        <p:spPr/>
        <p:txBody>
          <a:bodyPr/>
          <a:lstStyle/>
          <a:p>
            <a:fld id="{4E3EFD76-4A6A-4607-9D64-443432FC0C47}" type="slidenum">
              <a:rPr lang="cs-CZ" smtClean="0"/>
              <a:pPr/>
              <a:t>5</a:t>
            </a:fld>
            <a:endParaRPr lang="cs-CZ"/>
          </a:p>
        </p:txBody>
      </p:sp>
    </p:spTree>
    <p:extLst>
      <p:ext uri="{BB962C8B-B14F-4D97-AF65-F5344CB8AC3E}">
        <p14:creationId xmlns:p14="http://schemas.microsoft.com/office/powerpoint/2010/main" xmlns="" val="33486747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Vedeme rozhovor na téma zimní radovánky. Žáci musí doplnit slovo sníh a led.</a:t>
            </a:r>
            <a:endParaRPr lang="cs-CZ" dirty="0"/>
          </a:p>
        </p:txBody>
      </p:sp>
      <p:sp>
        <p:nvSpPr>
          <p:cNvPr id="4" name="Zástupný symbol pro číslo snímku 3"/>
          <p:cNvSpPr>
            <a:spLocks noGrp="1"/>
          </p:cNvSpPr>
          <p:nvPr>
            <p:ph type="sldNum" sz="quarter" idx="10"/>
          </p:nvPr>
        </p:nvSpPr>
        <p:spPr/>
        <p:txBody>
          <a:bodyPr/>
          <a:lstStyle/>
          <a:p>
            <a:fld id="{4E3EFD76-4A6A-4607-9D64-443432FC0C47}" type="slidenum">
              <a:rPr lang="cs-CZ" smtClean="0"/>
              <a:pPr/>
              <a:t>6</a:t>
            </a:fld>
            <a:endParaRPr lang="cs-CZ"/>
          </a:p>
        </p:txBody>
      </p:sp>
    </p:spTree>
    <p:extLst>
      <p:ext uri="{BB962C8B-B14F-4D97-AF65-F5344CB8AC3E}">
        <p14:creationId xmlns:p14="http://schemas.microsoft.com/office/powerpoint/2010/main" xmlns="" val="16487193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Žáci mají kartičky</a:t>
            </a:r>
            <a:r>
              <a:rPr lang="cs-CZ" baseline="0" dirty="0" smtClean="0"/>
              <a:t> s názvy sportů a přikládají je k obrázkům.</a:t>
            </a:r>
            <a:endParaRPr lang="cs-CZ" dirty="0"/>
          </a:p>
        </p:txBody>
      </p:sp>
      <p:sp>
        <p:nvSpPr>
          <p:cNvPr id="4" name="Zástupný symbol pro číslo snímku 3"/>
          <p:cNvSpPr>
            <a:spLocks noGrp="1"/>
          </p:cNvSpPr>
          <p:nvPr>
            <p:ph type="sldNum" sz="quarter" idx="10"/>
          </p:nvPr>
        </p:nvSpPr>
        <p:spPr/>
        <p:txBody>
          <a:bodyPr/>
          <a:lstStyle/>
          <a:p>
            <a:fld id="{4E3EFD76-4A6A-4607-9D64-443432FC0C47}" type="slidenum">
              <a:rPr lang="cs-CZ" smtClean="0"/>
              <a:pPr/>
              <a:t>7</a:t>
            </a:fld>
            <a:endParaRPr lang="cs-CZ"/>
          </a:p>
        </p:txBody>
      </p:sp>
    </p:spTree>
    <p:extLst>
      <p:ext uri="{BB962C8B-B14F-4D97-AF65-F5344CB8AC3E}">
        <p14:creationId xmlns:p14="http://schemas.microsoft.com/office/powerpoint/2010/main" xmlns="" val="284647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pPr/>
              <a:t>12.3.2012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pPr/>
              <a:t>‹#›</a:t>
            </a:fld>
            <a:endParaRPr lang="cs-CZ"/>
          </a:p>
        </p:txBody>
      </p:sp>
    </p:spTree>
    <p:extLst>
      <p:ext uri="{BB962C8B-B14F-4D97-AF65-F5344CB8AC3E}">
        <p14:creationId xmlns:p14="http://schemas.microsoft.com/office/powerpoint/2010/main" xmlns="" val="1021298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pPr/>
              <a:t>12.3.2012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pPr/>
              <a:t>‹#›</a:t>
            </a:fld>
            <a:endParaRPr lang="cs-CZ"/>
          </a:p>
        </p:txBody>
      </p:sp>
    </p:spTree>
    <p:extLst>
      <p:ext uri="{BB962C8B-B14F-4D97-AF65-F5344CB8AC3E}">
        <p14:creationId xmlns:p14="http://schemas.microsoft.com/office/powerpoint/2010/main" xmlns="" val="1409999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02CD3B8-8B97-4C13-ABBD-C0BF8712391E}" type="datetimeFigureOut">
              <a:rPr lang="cs-CZ" smtClean="0"/>
              <a:pPr/>
              <a:t>12.3.2012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pPr/>
              <a:t>‹#›</a:t>
            </a:fld>
            <a:endParaRPr lang="cs-CZ"/>
          </a:p>
        </p:txBody>
      </p:sp>
    </p:spTree>
    <p:extLst>
      <p:ext uri="{BB962C8B-B14F-4D97-AF65-F5344CB8AC3E}">
        <p14:creationId xmlns:p14="http://schemas.microsoft.com/office/powerpoint/2010/main" xmlns="" val="3398596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02CD3B8-8B97-4C13-ABBD-C0BF8712391E}" type="datetimeFigureOut">
              <a:rPr lang="cs-CZ" smtClean="0"/>
              <a:pPr/>
              <a:t>12.3.2012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F11583-F2DE-49A5-8062-95B7C6F65B1B}" type="slidenum">
              <a:rPr lang="cs-CZ" smtClean="0"/>
              <a:pPr/>
              <a:t>‹#›</a:t>
            </a:fld>
            <a:endParaRPr lang="cs-CZ"/>
          </a:p>
        </p:txBody>
      </p:sp>
    </p:spTree>
    <p:extLst>
      <p:ext uri="{BB962C8B-B14F-4D97-AF65-F5344CB8AC3E}">
        <p14:creationId xmlns:p14="http://schemas.microsoft.com/office/powerpoint/2010/main" xmlns="" val="4265932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02CD3B8-8B97-4C13-ABBD-C0BF8712391E}" type="datetimeFigureOut">
              <a:rPr lang="cs-CZ" smtClean="0"/>
              <a:pPr/>
              <a:t>12.3.2012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1F11583-F2DE-49A5-8062-95B7C6F65B1B}" type="slidenum">
              <a:rPr lang="cs-CZ" smtClean="0"/>
              <a:pPr/>
              <a:t>‹#›</a:t>
            </a:fld>
            <a:endParaRPr lang="cs-CZ"/>
          </a:p>
        </p:txBody>
      </p:sp>
    </p:spTree>
    <p:extLst>
      <p:ext uri="{BB962C8B-B14F-4D97-AF65-F5344CB8AC3E}">
        <p14:creationId xmlns:p14="http://schemas.microsoft.com/office/powerpoint/2010/main" xmlns="" val="2709451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02CD3B8-8B97-4C13-ABBD-C0BF8712391E}" type="datetimeFigureOut">
              <a:rPr lang="cs-CZ" smtClean="0"/>
              <a:pPr/>
              <a:t>12.3.2012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31F11583-F2DE-49A5-8062-95B7C6F65B1B}" type="slidenum">
              <a:rPr lang="cs-CZ" smtClean="0"/>
              <a:pPr/>
              <a:t>‹#›</a:t>
            </a:fld>
            <a:endParaRPr lang="cs-CZ"/>
          </a:p>
        </p:txBody>
      </p:sp>
    </p:spTree>
    <p:extLst>
      <p:ext uri="{BB962C8B-B14F-4D97-AF65-F5344CB8AC3E}">
        <p14:creationId xmlns:p14="http://schemas.microsoft.com/office/powerpoint/2010/main" xmlns="" val="3882633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02CD3B8-8B97-4C13-ABBD-C0BF8712391E}" type="datetimeFigureOut">
              <a:rPr lang="cs-CZ" smtClean="0"/>
              <a:pPr/>
              <a:t>12.3.2012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1F11583-F2DE-49A5-8062-95B7C6F65B1B}" type="slidenum">
              <a:rPr lang="cs-CZ" smtClean="0"/>
              <a:pPr/>
              <a:t>‹#›</a:t>
            </a:fld>
            <a:endParaRPr lang="cs-CZ"/>
          </a:p>
        </p:txBody>
      </p:sp>
    </p:spTree>
    <p:extLst>
      <p:ext uri="{BB962C8B-B14F-4D97-AF65-F5344CB8AC3E}">
        <p14:creationId xmlns:p14="http://schemas.microsoft.com/office/powerpoint/2010/main" xmlns="" val="3381801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02CD3B8-8B97-4C13-ABBD-C0BF8712391E}" type="datetimeFigureOut">
              <a:rPr lang="cs-CZ" smtClean="0"/>
              <a:pPr/>
              <a:t>12.3.2012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F11583-F2DE-49A5-8062-95B7C6F65B1B}" type="slidenum">
              <a:rPr lang="cs-CZ" smtClean="0"/>
              <a:pPr/>
              <a:t>‹#›</a:t>
            </a:fld>
            <a:endParaRPr lang="cs-CZ"/>
          </a:p>
        </p:txBody>
      </p:sp>
    </p:spTree>
    <p:extLst>
      <p:ext uri="{BB962C8B-B14F-4D97-AF65-F5344CB8AC3E}">
        <p14:creationId xmlns:p14="http://schemas.microsoft.com/office/powerpoint/2010/main" xmlns="" val="3201903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02CD3B8-8B97-4C13-ABBD-C0BF8712391E}" type="datetimeFigureOut">
              <a:rPr lang="cs-CZ" smtClean="0"/>
              <a:pPr/>
              <a:t>12.3.2012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F11583-F2DE-49A5-8062-95B7C6F65B1B}" type="slidenum">
              <a:rPr lang="cs-CZ" smtClean="0"/>
              <a:pPr/>
              <a:t>‹#›</a:t>
            </a:fld>
            <a:endParaRPr lang="cs-CZ"/>
          </a:p>
        </p:txBody>
      </p:sp>
    </p:spTree>
    <p:extLst>
      <p:ext uri="{BB962C8B-B14F-4D97-AF65-F5344CB8AC3E}">
        <p14:creationId xmlns:p14="http://schemas.microsoft.com/office/powerpoint/2010/main" xmlns="" val="1199137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pPr/>
              <a:t>12.3.2012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pPr/>
              <a:t>‹#›</a:t>
            </a:fld>
            <a:endParaRPr lang="cs-CZ"/>
          </a:p>
        </p:txBody>
      </p:sp>
    </p:spTree>
    <p:extLst>
      <p:ext uri="{BB962C8B-B14F-4D97-AF65-F5344CB8AC3E}">
        <p14:creationId xmlns:p14="http://schemas.microsoft.com/office/powerpoint/2010/main" xmlns="" val="3663531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pPr/>
              <a:t>12.3.2012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pPr/>
              <a:t>‹#›</a:t>
            </a:fld>
            <a:endParaRPr lang="cs-CZ"/>
          </a:p>
        </p:txBody>
      </p:sp>
    </p:spTree>
    <p:extLst>
      <p:ext uri="{BB962C8B-B14F-4D97-AF65-F5344CB8AC3E}">
        <p14:creationId xmlns:p14="http://schemas.microsoft.com/office/powerpoint/2010/main" xmlns="" val="3317018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2CD3B8-8B97-4C13-ABBD-C0BF8712391E}" type="datetimeFigureOut">
              <a:rPr lang="cs-CZ" smtClean="0"/>
              <a:pPr/>
              <a:t>12.3.2012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F11583-F2DE-49A5-8062-95B7C6F65B1B}" type="slidenum">
              <a:rPr lang="cs-CZ" smtClean="0"/>
              <a:pPr/>
              <a:t>‹#›</a:t>
            </a:fld>
            <a:endParaRPr lang="cs-CZ"/>
          </a:p>
        </p:txBody>
      </p:sp>
    </p:spTree>
    <p:extLst>
      <p:ext uri="{BB962C8B-B14F-4D97-AF65-F5344CB8AC3E}">
        <p14:creationId xmlns:p14="http://schemas.microsoft.com/office/powerpoint/2010/main" xmlns="" val="2468833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wmf"/><Relationship Id="rId4" Type="http://schemas.openxmlformats.org/officeDocument/2006/relationships/image" Target="../media/image6.wmf"/></Relationships>
</file>

<file path=ppt/slides/_rels/slide7.xml.rels><?xml version="1.0" encoding="UTF-8" standalone="yes"?>
<Relationships xmlns="http://schemas.openxmlformats.org/package/2006/relationships"><Relationship Id="rId8" Type="http://schemas.openxmlformats.org/officeDocument/2006/relationships/image" Target="../media/image13.wmf"/><Relationship Id="rId3" Type="http://schemas.openxmlformats.org/officeDocument/2006/relationships/image" Target="../media/image8.wmf"/><Relationship Id="rId7" Type="http://schemas.openxmlformats.org/officeDocument/2006/relationships/image" Target="../media/image12.wmf"/><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1.wmf"/><Relationship Id="rId5" Type="http://schemas.openxmlformats.org/officeDocument/2006/relationships/image" Target="../media/image10.wmf"/><Relationship Id="rId4" Type="http://schemas.openxmlformats.org/officeDocument/2006/relationships/image" Target="../media/image9.wmf"/><Relationship Id="rId9" Type="http://schemas.openxmlformats.org/officeDocument/2006/relationships/image" Target="../media/image14.w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xmlns="" val="1728827438"/>
              </p:ext>
            </p:extLst>
          </p:nvPr>
        </p:nvGraphicFramePr>
        <p:xfrm>
          <a:off x="1259632" y="1700808"/>
          <a:ext cx="6768752"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2051720" y="317144"/>
            <a:ext cx="5402263" cy="10493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2396999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a:bodyPr>
          <a:lstStyle/>
          <a:p>
            <a:pPr lvl="0" hangingPunct="0"/>
            <a:r>
              <a:rPr lang="cs-CZ" sz="2800" dirty="0"/>
              <a:t>Materiál je určený pro žáky 2. ročníku, pro výuku prvouky</a:t>
            </a:r>
          </a:p>
          <a:p>
            <a:pPr lvl="0" hangingPunct="0"/>
            <a:r>
              <a:rPr lang="cs-CZ" sz="2800" dirty="0"/>
              <a:t>Prezentace na interaktivní tabuli</a:t>
            </a:r>
          </a:p>
          <a:p>
            <a:pPr lvl="0" hangingPunct="0"/>
            <a:r>
              <a:rPr lang="cs-CZ" sz="2800" dirty="0"/>
              <a:t>Pomůcky:  interaktivní pero, fixy</a:t>
            </a:r>
            <a:r>
              <a:rPr lang="cs-CZ" sz="2800" smtClean="0"/>
              <a:t>, obrázky ptáků </a:t>
            </a:r>
            <a:endParaRPr lang="cs-CZ" sz="2800" dirty="0"/>
          </a:p>
          <a:p>
            <a:pPr lvl="0" hangingPunct="0"/>
            <a:r>
              <a:rPr lang="cs-CZ" sz="2800" dirty="0"/>
              <a:t>Inovace: interaktivní způsob učení, interaktivní procvičení nového učiva, přetahování </a:t>
            </a:r>
          </a:p>
          <a:p>
            <a:pPr lvl="0" hangingPunct="0"/>
            <a:r>
              <a:rPr lang="cs-CZ" sz="2800" dirty="0"/>
              <a:t>Metodické pokyny</a:t>
            </a:r>
            <a:r>
              <a:rPr lang="cs-CZ" sz="2800" dirty="0" smtClean="0"/>
              <a:t>: zima – znaky,  příroda v zimě, měsíce ročního období, zimní sporty, dětské hry,</a:t>
            </a:r>
            <a:endParaRPr lang="cs-CZ" sz="2800" dirty="0"/>
          </a:p>
          <a:p>
            <a:pPr marL="0" indent="0">
              <a:buNone/>
            </a:pPr>
            <a:endParaRPr lang="cs-CZ" sz="2800" dirty="0" smtClean="0"/>
          </a:p>
        </p:txBody>
      </p:sp>
    </p:spTree>
    <p:extLst>
      <p:ext uri="{BB962C8B-B14F-4D97-AF65-F5344CB8AC3E}">
        <p14:creationId xmlns:p14="http://schemas.microsoft.com/office/powerpoint/2010/main" xmlns="" val="29102295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1">
              <a:lumMod val="20000"/>
              <a:lumOff val="80000"/>
            </a:schemeClr>
          </a:solidFill>
          <a:ln w="57150">
            <a:solidFill>
              <a:schemeClr val="tx2">
                <a:lumMod val="75000"/>
              </a:schemeClr>
            </a:solidFill>
          </a:ln>
        </p:spPr>
        <p:txBody>
          <a:bodyPr>
            <a:normAutofit/>
          </a:bodyPr>
          <a:lstStyle/>
          <a:p>
            <a:r>
              <a:rPr lang="cs-CZ" sz="2400" b="1" u="sng" dirty="0" smtClean="0">
                <a:solidFill>
                  <a:schemeClr val="tx2">
                    <a:lumMod val="75000"/>
                  </a:schemeClr>
                </a:solidFill>
              </a:rPr>
              <a:t>ZIMA</a:t>
            </a:r>
            <a:endParaRPr lang="cs-CZ" sz="2400" b="1" u="sng" dirty="0">
              <a:solidFill>
                <a:schemeClr val="tx2">
                  <a:lumMod val="75000"/>
                </a:schemeClr>
              </a:solidFill>
            </a:endParaRPr>
          </a:p>
        </p:txBody>
      </p:sp>
      <p:sp>
        <p:nvSpPr>
          <p:cNvPr id="3" name="Zástupný symbol pro obsah 2"/>
          <p:cNvSpPr>
            <a:spLocks noGrp="1"/>
          </p:cNvSpPr>
          <p:nvPr>
            <p:ph idx="1"/>
          </p:nvPr>
        </p:nvSpPr>
        <p:spPr>
          <a:xfrm>
            <a:off x="519861" y="2708920"/>
            <a:ext cx="8229600" cy="3052936"/>
          </a:xfrm>
          <a:solidFill>
            <a:schemeClr val="tx2">
              <a:lumMod val="20000"/>
              <a:lumOff val="80000"/>
            </a:schemeClr>
          </a:solidFill>
          <a:ln w="57150">
            <a:solidFill>
              <a:schemeClr val="tx2">
                <a:lumMod val="75000"/>
              </a:schemeClr>
            </a:solidFill>
          </a:ln>
        </p:spPr>
        <p:txBody>
          <a:bodyPr>
            <a:normAutofit/>
          </a:bodyPr>
          <a:lstStyle/>
          <a:p>
            <a:pPr marL="0" indent="0">
              <a:buNone/>
            </a:pPr>
            <a:endParaRPr lang="cs-CZ" sz="2400" dirty="0" smtClean="0"/>
          </a:p>
          <a:p>
            <a:pPr marL="0" indent="0">
              <a:buNone/>
            </a:pPr>
            <a:r>
              <a:rPr lang="cs-CZ" sz="2400" dirty="0" smtClean="0"/>
              <a:t>Venku je mráz a fouká ledový vítr. Padá sníh a rybníky pokryl led.</a:t>
            </a:r>
          </a:p>
          <a:p>
            <a:pPr marL="0" indent="0">
              <a:buNone/>
            </a:pPr>
            <a:r>
              <a:rPr lang="cs-CZ" sz="2400" dirty="0" smtClean="0"/>
              <a:t>To je zima – roční období, které začíná v </a:t>
            </a:r>
            <a:r>
              <a:rPr lang="cs-CZ" sz="2400" dirty="0" smtClean="0">
                <a:solidFill>
                  <a:srgbClr val="FF0000"/>
                </a:solidFill>
              </a:rPr>
              <a:t>prosinci</a:t>
            </a:r>
            <a:r>
              <a:rPr lang="cs-CZ" sz="2400" dirty="0" smtClean="0"/>
              <a:t> a pokračuje </a:t>
            </a:r>
          </a:p>
          <a:p>
            <a:pPr marL="0" indent="0">
              <a:buNone/>
            </a:pPr>
            <a:r>
              <a:rPr lang="cs-CZ" sz="2400" dirty="0" smtClean="0"/>
              <a:t>ještě v </a:t>
            </a:r>
            <a:r>
              <a:rPr lang="cs-CZ" sz="2400" dirty="0" smtClean="0">
                <a:solidFill>
                  <a:srgbClr val="FF0000"/>
                </a:solidFill>
              </a:rPr>
              <a:t>lednu</a:t>
            </a:r>
            <a:r>
              <a:rPr lang="cs-CZ" sz="2400" dirty="0" smtClean="0"/>
              <a:t> a v </a:t>
            </a:r>
            <a:r>
              <a:rPr lang="cs-CZ" sz="2400" dirty="0" smtClean="0">
                <a:solidFill>
                  <a:srgbClr val="FF0000"/>
                </a:solidFill>
              </a:rPr>
              <a:t>únoru</a:t>
            </a:r>
            <a:r>
              <a:rPr lang="cs-CZ" sz="2400" dirty="0" smtClean="0"/>
              <a:t>.</a:t>
            </a:r>
          </a:p>
          <a:p>
            <a:pPr marL="0" indent="0">
              <a:buNone/>
            </a:pPr>
            <a:endParaRPr lang="cs-CZ" sz="2400" dirty="0"/>
          </a:p>
          <a:p>
            <a:pPr marL="0" indent="0">
              <a:buNone/>
            </a:pPr>
            <a:r>
              <a:rPr lang="cs-CZ" sz="2400" dirty="0" smtClean="0"/>
              <a:t>V zimě slavíme rodinné svátky  - VÁNOCE.</a:t>
            </a:r>
          </a:p>
          <a:p>
            <a:pPr marL="0" indent="0">
              <a:buNone/>
            </a:pPr>
            <a:endParaRPr lang="cs-CZ" sz="2400" dirty="0"/>
          </a:p>
          <a:p>
            <a:pPr marL="0" indent="0">
              <a:buNone/>
            </a:pPr>
            <a:endParaRPr lang="cs-CZ" sz="2400" dirty="0"/>
          </a:p>
        </p:txBody>
      </p:sp>
      <p:pic>
        <p:nvPicPr>
          <p:cNvPr id="1026" name="Picture 2" descr="C:\Users\DykovaA\AppData\Local\Microsoft\Windows\Temporary Internet Files\Content.IE5\DE4CGPLA\MC900295420[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652120" y="548680"/>
            <a:ext cx="2209046" cy="195705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220732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 calcmode="lin" valueType="num">
                                      <p:cBhvr additive="base">
                                        <p:cTn id="12" dur="500" fill="hold"/>
                                        <p:tgtEl>
                                          <p:spTgt spid="1026"/>
                                        </p:tgtEl>
                                        <p:attrNameLst>
                                          <p:attrName>ppt_x</p:attrName>
                                        </p:attrNameLst>
                                      </p:cBhvr>
                                      <p:tavLst>
                                        <p:tav tm="0">
                                          <p:val>
                                            <p:strVal val="#ppt_x"/>
                                          </p:val>
                                        </p:tav>
                                        <p:tav tm="100000">
                                          <p:val>
                                            <p:strVal val="#ppt_x"/>
                                          </p:val>
                                        </p:tav>
                                      </p:tavLst>
                                    </p:anim>
                                    <p:anim calcmode="lin" valueType="num">
                                      <p:cBhvr additive="base">
                                        <p:cTn id="13" dur="500" fill="hold"/>
                                        <p:tgtEl>
                                          <p:spTgt spid="1026"/>
                                        </p:tgtEl>
                                        <p:attrNameLst>
                                          <p:attrName>ppt_y</p:attrName>
                                        </p:attrNameLst>
                                      </p:cBhvr>
                                      <p:tavLst>
                                        <p:tav tm="0">
                                          <p:val>
                                            <p:strVal val="0-#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DykovaA\AppData\Local\Microsoft\Windows\Temporary Internet Files\Content.IE5\S7687CZ2\MP900449089[1].jpg"/>
          <p:cNvPicPr>
            <a:picLocks noChangeAspect="1" noChangeArrowheads="1"/>
          </p:cNvPicPr>
          <p:nvPr/>
        </p:nvPicPr>
        <p:blipFill>
          <a:blip r:embed="rId3" cstate="print">
            <a:extLst>
              <a:ext uri="{BEBA8EAE-BF5A-486C-A8C5-ECC9F3942E4B}">
                <a14:imgProps xmlns:a14="http://schemas.microsoft.com/office/drawing/2010/main" xmlns="">
                  <a14:imgLayer r:embed="rId4">
                    <a14:imgEffect>
                      <a14:artisticLineDrawing/>
                    </a14:imgEffect>
                  </a14:imgLayer>
                </a14:imgProps>
              </a:ext>
              <a:ext uri="{28A0092B-C50C-407E-A947-70E740481C1C}">
                <a14:useLocalDpi xmlns:a14="http://schemas.microsoft.com/office/drawing/2010/main" xmlns="" val="0"/>
              </a:ext>
            </a:extLst>
          </a:blip>
          <a:srcRect/>
          <a:stretch>
            <a:fillRect/>
          </a:stretch>
        </p:blipFill>
        <p:spPr bwMode="auto">
          <a:xfrm>
            <a:off x="5652120" y="1772816"/>
            <a:ext cx="3140968" cy="3140968"/>
          </a:xfrm>
          <a:prstGeom prst="rect">
            <a:avLst/>
          </a:prstGeom>
          <a:noFill/>
          <a:extLst>
            <a:ext uri="{909E8E84-426E-40DD-AFC4-6F175D3DCCD1}">
              <a14:hiddenFill xmlns:a14="http://schemas.microsoft.com/office/drawing/2010/main" xmlns="">
                <a:solidFill>
                  <a:srgbClr val="FFFFFF"/>
                </a:solidFill>
              </a14:hiddenFill>
            </a:ext>
          </a:extLst>
        </p:spPr>
      </p:pic>
      <p:sp>
        <p:nvSpPr>
          <p:cNvPr id="2" name="Nadpis 1"/>
          <p:cNvSpPr>
            <a:spLocks noGrp="1"/>
          </p:cNvSpPr>
          <p:nvPr>
            <p:ph type="title"/>
          </p:nvPr>
        </p:nvSpPr>
        <p:spPr>
          <a:solidFill>
            <a:schemeClr val="accent1">
              <a:lumMod val="20000"/>
              <a:lumOff val="80000"/>
            </a:schemeClr>
          </a:solidFill>
          <a:ln w="57150">
            <a:solidFill>
              <a:schemeClr val="tx2">
                <a:lumMod val="75000"/>
              </a:schemeClr>
            </a:solidFill>
          </a:ln>
        </p:spPr>
        <p:txBody>
          <a:bodyPr>
            <a:normAutofit/>
          </a:bodyPr>
          <a:lstStyle/>
          <a:p>
            <a:r>
              <a:rPr lang="cs-CZ" sz="2400" b="1" u="sng" dirty="0" smtClean="0"/>
              <a:t>VENKU  V  ZIMĚ</a:t>
            </a:r>
            <a:endParaRPr lang="cs-CZ" sz="2400" b="1" u="sng" dirty="0"/>
          </a:p>
        </p:txBody>
      </p:sp>
      <p:sp>
        <p:nvSpPr>
          <p:cNvPr id="3" name="Zástupný symbol pro obsah 2"/>
          <p:cNvSpPr>
            <a:spLocks noGrp="1"/>
          </p:cNvSpPr>
          <p:nvPr>
            <p:ph idx="1"/>
          </p:nvPr>
        </p:nvSpPr>
        <p:spPr>
          <a:xfrm>
            <a:off x="467544" y="2132857"/>
            <a:ext cx="8229600" cy="3456384"/>
          </a:xfrm>
        </p:spPr>
        <p:txBody>
          <a:bodyPr>
            <a:normAutofit/>
          </a:bodyPr>
          <a:lstStyle/>
          <a:p>
            <a:pPr>
              <a:buFont typeface="Wingdings" pitchFamily="2" charset="2"/>
              <a:buChar char="v"/>
            </a:pPr>
            <a:r>
              <a:rPr lang="cs-CZ" sz="2400" dirty="0" smtClean="0"/>
              <a:t>Dny jsou krátké a noci dlouhé</a:t>
            </a:r>
          </a:p>
          <a:p>
            <a:pPr>
              <a:buFont typeface="Wingdings" pitchFamily="2" charset="2"/>
              <a:buChar char="v"/>
            </a:pPr>
            <a:r>
              <a:rPr lang="cs-CZ" sz="2400" dirty="0" smtClean="0"/>
              <a:t>Je mráz a fouká studený vítr</a:t>
            </a:r>
          </a:p>
          <a:p>
            <a:pPr>
              <a:buFont typeface="Wingdings" pitchFamily="2" charset="2"/>
              <a:buChar char="v"/>
            </a:pPr>
            <a:r>
              <a:rPr lang="cs-CZ" sz="2400" dirty="0" smtClean="0"/>
              <a:t>Padá sníh, tvoří se závěje a sněhové jazyky</a:t>
            </a:r>
          </a:p>
          <a:p>
            <a:pPr>
              <a:buFont typeface="Wingdings" pitchFamily="2" charset="2"/>
              <a:buChar char="v"/>
            </a:pPr>
            <a:r>
              <a:rPr lang="cs-CZ" sz="2400" dirty="0" smtClean="0"/>
              <a:t>Příroda pod sněhem odpočívá</a:t>
            </a:r>
          </a:p>
          <a:p>
            <a:pPr>
              <a:buFont typeface="Wingdings" pitchFamily="2" charset="2"/>
              <a:buChar char="v"/>
            </a:pPr>
            <a:r>
              <a:rPr lang="cs-CZ" sz="2400" dirty="0" smtClean="0"/>
              <a:t>Některá zvířata se uložila k zimnímu spánku</a:t>
            </a:r>
          </a:p>
          <a:p>
            <a:pPr>
              <a:buFont typeface="Wingdings" pitchFamily="2" charset="2"/>
              <a:buChar char="v"/>
            </a:pPr>
            <a:r>
              <a:rPr lang="cs-CZ" sz="2400" dirty="0" smtClean="0"/>
              <a:t>Zvířatům v lese nosí myslivci krmení do krmelce</a:t>
            </a:r>
          </a:p>
          <a:p>
            <a:pPr>
              <a:buFont typeface="Wingdings" pitchFamily="2" charset="2"/>
              <a:buChar char="v"/>
            </a:pPr>
            <a:r>
              <a:rPr lang="cs-CZ" sz="2400" dirty="0" smtClean="0"/>
              <a:t>Ptákům sypeme semínka do krmítka</a:t>
            </a:r>
            <a:endParaRPr lang="cs-CZ" sz="2400" dirty="0"/>
          </a:p>
        </p:txBody>
      </p:sp>
    </p:spTree>
    <p:extLst>
      <p:ext uri="{BB962C8B-B14F-4D97-AF65-F5344CB8AC3E}">
        <p14:creationId xmlns:p14="http://schemas.microsoft.com/office/powerpoint/2010/main" xmlns="" val="3220734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nodeType="clickEffect">
                                  <p:stCondLst>
                                    <p:cond delay="0"/>
                                  </p:stCondLst>
                                  <p:childTnLst>
                                    <p:set>
                                      <p:cBhvr>
                                        <p:cTn id="12" dur="1" fill="hold">
                                          <p:stCondLst>
                                            <p:cond delay="0"/>
                                          </p:stCondLst>
                                        </p:cTn>
                                        <p:tgtEl>
                                          <p:spTgt spid="2050"/>
                                        </p:tgtEl>
                                        <p:attrNameLst>
                                          <p:attrName>style.visibility</p:attrName>
                                        </p:attrNameLst>
                                      </p:cBhvr>
                                      <p:to>
                                        <p:strVal val="visible"/>
                                      </p:to>
                                    </p:set>
                                    <p:animEffect transition="in" filter="fade">
                                      <p:cBhvr>
                                        <p:cTn id="13" dur="2000"/>
                                        <p:tgtEl>
                                          <p:spTgt spid="2050"/>
                                        </p:tgtEl>
                                      </p:cBhvr>
                                    </p:animEffect>
                                    <p:anim calcmode="lin" valueType="num">
                                      <p:cBhvr>
                                        <p:cTn id="14" dur="2000" fill="hold"/>
                                        <p:tgtEl>
                                          <p:spTgt spid="2050"/>
                                        </p:tgtEl>
                                        <p:attrNameLst>
                                          <p:attrName>ppt_w</p:attrName>
                                        </p:attrNameLst>
                                      </p:cBhvr>
                                      <p:tavLst>
                                        <p:tav tm="0" fmla="#ppt_w*sin(2.5*pi*$)">
                                          <p:val>
                                            <p:fltVal val="0"/>
                                          </p:val>
                                        </p:tav>
                                        <p:tav tm="100000">
                                          <p:val>
                                            <p:fltVal val="1"/>
                                          </p:val>
                                        </p:tav>
                                      </p:tavLst>
                                    </p:anim>
                                    <p:anim calcmode="lin" valueType="num">
                                      <p:cBhvr>
                                        <p:cTn id="15" dur="2000" fill="hold"/>
                                        <p:tgtEl>
                                          <p:spTgt spid="2050"/>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 calcmode="lin" valueType="num">
                                      <p:cBhvr additive="base">
                                        <p:cTn id="2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 calcmode="lin" valueType="num">
                                      <p:cBhvr additive="base">
                                        <p:cTn id="3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 calcmode="lin" valueType="num">
                                      <p:cBhvr additive="base">
                                        <p:cTn id="38"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anim calcmode="lin" valueType="num">
                                      <p:cBhvr additive="base">
                                        <p:cTn id="4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5" end="5"/>
                                            </p:txEl>
                                          </p:spTgt>
                                        </p:tgtEl>
                                        <p:attrNameLst>
                                          <p:attrName>style.visibility</p:attrName>
                                        </p:attrNameLst>
                                      </p:cBhvr>
                                      <p:to>
                                        <p:strVal val="visible"/>
                                      </p:to>
                                    </p:set>
                                    <p:anim calcmode="lin" valueType="num">
                                      <p:cBhvr additive="base">
                                        <p:cTn id="5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 calcmode="lin" valueType="num">
                                      <p:cBhvr additive="base">
                                        <p:cTn id="5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1">
              <a:lumMod val="20000"/>
              <a:lumOff val="80000"/>
            </a:schemeClr>
          </a:solidFill>
          <a:ln w="57150">
            <a:solidFill>
              <a:schemeClr val="accent1">
                <a:lumMod val="50000"/>
              </a:schemeClr>
            </a:solidFill>
          </a:ln>
        </p:spPr>
        <p:txBody>
          <a:bodyPr>
            <a:normAutofit/>
          </a:bodyPr>
          <a:lstStyle/>
          <a:p>
            <a:r>
              <a:rPr lang="cs-CZ" sz="2400" b="1" u="sng" dirty="0" smtClean="0">
                <a:solidFill>
                  <a:schemeClr val="accent2"/>
                </a:solidFill>
              </a:rPr>
              <a:t>Ptáci u krmítka</a:t>
            </a:r>
            <a:endParaRPr lang="cs-CZ" sz="2400" b="1" u="sng" dirty="0">
              <a:solidFill>
                <a:schemeClr val="accent2"/>
              </a:solidFill>
            </a:endParaRPr>
          </a:p>
        </p:txBody>
      </p:sp>
      <p:sp>
        <p:nvSpPr>
          <p:cNvPr id="3" name="Zástupný symbol pro obsah 2"/>
          <p:cNvSpPr>
            <a:spLocks noGrp="1"/>
          </p:cNvSpPr>
          <p:nvPr>
            <p:ph idx="1"/>
          </p:nvPr>
        </p:nvSpPr>
        <p:spPr>
          <a:xfrm>
            <a:off x="457200" y="1600201"/>
            <a:ext cx="8219256" cy="1180728"/>
          </a:xfrm>
          <a:solidFill>
            <a:schemeClr val="accent3">
              <a:lumMod val="20000"/>
              <a:lumOff val="80000"/>
            </a:schemeClr>
          </a:solidFill>
          <a:ln w="57150">
            <a:solidFill>
              <a:schemeClr val="accent3">
                <a:lumMod val="50000"/>
              </a:schemeClr>
            </a:solidFill>
          </a:ln>
        </p:spPr>
        <p:txBody>
          <a:bodyPr>
            <a:normAutofit lnSpcReduction="10000"/>
          </a:bodyPr>
          <a:lstStyle/>
          <a:p>
            <a:pPr marL="0" indent="0">
              <a:buNone/>
            </a:pPr>
            <a:r>
              <a:rPr lang="cs-CZ" sz="2400" dirty="0" smtClean="0"/>
              <a:t>Ne všichni ptáci, které </a:t>
            </a:r>
            <a:r>
              <a:rPr lang="cs-CZ" sz="2400" dirty="0" smtClean="0"/>
              <a:t>známe, </a:t>
            </a:r>
            <a:r>
              <a:rPr lang="cs-CZ" sz="2400" dirty="0" smtClean="0"/>
              <a:t>nám na krmítko létají. Někteří </a:t>
            </a:r>
            <a:r>
              <a:rPr lang="cs-CZ" sz="2400" dirty="0" smtClean="0"/>
              <a:t>          na </a:t>
            </a:r>
            <a:r>
              <a:rPr lang="cs-CZ" sz="2400" dirty="0" smtClean="0"/>
              <a:t>zimu odlétají. Z následujících vyber ty, které uvidíš v krmítku. Na krmítko je přesuň.</a:t>
            </a:r>
            <a:endParaRPr lang="cs-CZ" sz="2400" dirty="0"/>
          </a:p>
        </p:txBody>
      </p:sp>
      <p:pic>
        <p:nvPicPr>
          <p:cNvPr id="3075" name="Picture 3" descr="C:\Users\DykovaA\AppData\Local\Microsoft\Windows\Temporary Internet Files\Content.IE5\K0O7W0UI\MC900334820[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04248" y="2420888"/>
            <a:ext cx="1350812" cy="3996731"/>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ovéPole 4"/>
          <p:cNvSpPr txBox="1"/>
          <p:nvPr/>
        </p:nvSpPr>
        <p:spPr>
          <a:xfrm>
            <a:off x="4353241" y="5604045"/>
            <a:ext cx="978345" cy="461665"/>
          </a:xfrm>
          <a:prstGeom prst="rect">
            <a:avLst/>
          </a:prstGeom>
          <a:solidFill>
            <a:schemeClr val="tx2">
              <a:lumMod val="20000"/>
              <a:lumOff val="80000"/>
            </a:schemeClr>
          </a:solidFill>
          <a:ln w="28575">
            <a:solidFill>
              <a:schemeClr val="accent1">
                <a:lumMod val="75000"/>
              </a:schemeClr>
            </a:solidFill>
          </a:ln>
        </p:spPr>
        <p:txBody>
          <a:bodyPr wrap="none" rtlCol="0">
            <a:spAutoFit/>
          </a:bodyPr>
          <a:lstStyle/>
          <a:p>
            <a:r>
              <a:rPr lang="cs-CZ" sz="2400" dirty="0" smtClean="0"/>
              <a:t>sýkora</a:t>
            </a:r>
            <a:endParaRPr lang="cs-CZ" sz="2400" dirty="0"/>
          </a:p>
        </p:txBody>
      </p:sp>
      <p:sp>
        <p:nvSpPr>
          <p:cNvPr id="8" name="TextovéPole 7"/>
          <p:cNvSpPr txBox="1"/>
          <p:nvPr/>
        </p:nvSpPr>
        <p:spPr>
          <a:xfrm>
            <a:off x="1979712" y="3429000"/>
            <a:ext cx="1037463" cy="461665"/>
          </a:xfrm>
          <a:prstGeom prst="rect">
            <a:avLst/>
          </a:prstGeom>
          <a:solidFill>
            <a:schemeClr val="tx2">
              <a:lumMod val="20000"/>
              <a:lumOff val="80000"/>
            </a:schemeClr>
          </a:solidFill>
          <a:ln w="28575">
            <a:solidFill>
              <a:schemeClr val="accent1">
                <a:lumMod val="75000"/>
              </a:schemeClr>
            </a:solidFill>
          </a:ln>
        </p:spPr>
        <p:txBody>
          <a:bodyPr wrap="none" rtlCol="0">
            <a:spAutoFit/>
          </a:bodyPr>
          <a:lstStyle/>
          <a:p>
            <a:r>
              <a:rPr lang="cs-CZ" sz="2400" dirty="0" smtClean="0"/>
              <a:t>špaček</a:t>
            </a:r>
            <a:endParaRPr lang="cs-CZ" sz="2400" dirty="0"/>
          </a:p>
        </p:txBody>
      </p:sp>
      <p:sp>
        <p:nvSpPr>
          <p:cNvPr id="9" name="TextovéPole 8"/>
          <p:cNvSpPr txBox="1"/>
          <p:nvPr/>
        </p:nvSpPr>
        <p:spPr>
          <a:xfrm>
            <a:off x="3649644" y="3429000"/>
            <a:ext cx="1340175" cy="461665"/>
          </a:xfrm>
          <a:prstGeom prst="rect">
            <a:avLst/>
          </a:prstGeom>
          <a:solidFill>
            <a:schemeClr val="tx2">
              <a:lumMod val="20000"/>
              <a:lumOff val="80000"/>
            </a:schemeClr>
          </a:solidFill>
          <a:ln w="28575">
            <a:solidFill>
              <a:schemeClr val="accent1">
                <a:lumMod val="75000"/>
              </a:schemeClr>
            </a:solidFill>
          </a:ln>
        </p:spPr>
        <p:txBody>
          <a:bodyPr wrap="none" rtlCol="0">
            <a:spAutoFit/>
          </a:bodyPr>
          <a:lstStyle/>
          <a:p>
            <a:r>
              <a:rPr lang="cs-CZ" sz="2400" dirty="0" smtClean="0"/>
              <a:t>vlaštovka</a:t>
            </a:r>
            <a:endParaRPr lang="cs-CZ" sz="2400" dirty="0"/>
          </a:p>
        </p:txBody>
      </p:sp>
      <p:sp>
        <p:nvSpPr>
          <p:cNvPr id="10" name="TextovéPole 9"/>
          <p:cNvSpPr txBox="1"/>
          <p:nvPr/>
        </p:nvSpPr>
        <p:spPr>
          <a:xfrm>
            <a:off x="802797" y="3406794"/>
            <a:ext cx="595869" cy="461665"/>
          </a:xfrm>
          <a:prstGeom prst="rect">
            <a:avLst/>
          </a:prstGeom>
          <a:solidFill>
            <a:schemeClr val="tx2">
              <a:lumMod val="20000"/>
              <a:lumOff val="80000"/>
            </a:schemeClr>
          </a:solidFill>
          <a:ln w="28575">
            <a:solidFill>
              <a:schemeClr val="accent1">
                <a:lumMod val="75000"/>
              </a:schemeClr>
            </a:solidFill>
          </a:ln>
        </p:spPr>
        <p:txBody>
          <a:bodyPr wrap="none" rtlCol="0">
            <a:spAutoFit/>
          </a:bodyPr>
          <a:lstStyle/>
          <a:p>
            <a:r>
              <a:rPr lang="cs-CZ" sz="2400" dirty="0" smtClean="0"/>
              <a:t>kos</a:t>
            </a:r>
            <a:endParaRPr lang="cs-CZ" sz="2400" dirty="0"/>
          </a:p>
        </p:txBody>
      </p:sp>
      <p:sp>
        <p:nvSpPr>
          <p:cNvPr id="11" name="TextovéPole 10"/>
          <p:cNvSpPr txBox="1"/>
          <p:nvPr/>
        </p:nvSpPr>
        <p:spPr>
          <a:xfrm>
            <a:off x="591554" y="4512695"/>
            <a:ext cx="1018356" cy="461665"/>
          </a:xfrm>
          <a:prstGeom prst="rect">
            <a:avLst/>
          </a:prstGeom>
          <a:solidFill>
            <a:schemeClr val="tx2">
              <a:lumMod val="20000"/>
              <a:lumOff val="80000"/>
            </a:schemeClr>
          </a:solidFill>
          <a:ln w="28575">
            <a:solidFill>
              <a:schemeClr val="accent1">
                <a:lumMod val="75000"/>
              </a:schemeClr>
            </a:solidFill>
          </a:ln>
        </p:spPr>
        <p:txBody>
          <a:bodyPr wrap="none" rtlCol="0">
            <a:spAutoFit/>
          </a:bodyPr>
          <a:lstStyle/>
          <a:p>
            <a:r>
              <a:rPr lang="cs-CZ" sz="2400" dirty="0" smtClean="0"/>
              <a:t>vrabec</a:t>
            </a:r>
            <a:endParaRPr lang="cs-CZ" sz="2400" dirty="0"/>
          </a:p>
        </p:txBody>
      </p:sp>
      <p:sp>
        <p:nvSpPr>
          <p:cNvPr id="12" name="TextovéPole 11"/>
          <p:cNvSpPr txBox="1"/>
          <p:nvPr/>
        </p:nvSpPr>
        <p:spPr>
          <a:xfrm>
            <a:off x="2187781" y="4512695"/>
            <a:ext cx="621324" cy="461665"/>
          </a:xfrm>
          <a:prstGeom prst="rect">
            <a:avLst/>
          </a:prstGeom>
          <a:solidFill>
            <a:schemeClr val="tx2">
              <a:lumMod val="20000"/>
              <a:lumOff val="80000"/>
            </a:schemeClr>
          </a:solidFill>
          <a:ln w="28575">
            <a:solidFill>
              <a:schemeClr val="accent1">
                <a:lumMod val="75000"/>
              </a:schemeClr>
            </a:solidFill>
          </a:ln>
        </p:spPr>
        <p:txBody>
          <a:bodyPr wrap="none" rtlCol="0">
            <a:spAutoFit/>
          </a:bodyPr>
          <a:lstStyle/>
          <a:p>
            <a:r>
              <a:rPr lang="cs-CZ" sz="2400" dirty="0" smtClean="0"/>
              <a:t>čáp</a:t>
            </a:r>
            <a:endParaRPr lang="cs-CZ" sz="2400" dirty="0"/>
          </a:p>
        </p:txBody>
      </p:sp>
      <p:sp>
        <p:nvSpPr>
          <p:cNvPr id="13" name="TextovéPole 12"/>
          <p:cNvSpPr txBox="1"/>
          <p:nvPr/>
        </p:nvSpPr>
        <p:spPr>
          <a:xfrm>
            <a:off x="3528778" y="4498840"/>
            <a:ext cx="1581908" cy="461665"/>
          </a:xfrm>
          <a:prstGeom prst="rect">
            <a:avLst/>
          </a:prstGeom>
          <a:solidFill>
            <a:schemeClr val="tx2">
              <a:lumMod val="20000"/>
              <a:lumOff val="80000"/>
            </a:schemeClr>
          </a:solidFill>
          <a:ln w="28575">
            <a:solidFill>
              <a:schemeClr val="accent1">
                <a:lumMod val="75000"/>
              </a:schemeClr>
            </a:solidFill>
          </a:ln>
        </p:spPr>
        <p:txBody>
          <a:bodyPr wrap="none" rtlCol="0">
            <a:spAutoFit/>
          </a:bodyPr>
          <a:lstStyle/>
          <a:p>
            <a:r>
              <a:rPr lang="cs-CZ" sz="2400" dirty="0" smtClean="0"/>
              <a:t>strakapoud</a:t>
            </a:r>
            <a:endParaRPr lang="cs-CZ" sz="2400" dirty="0"/>
          </a:p>
        </p:txBody>
      </p:sp>
      <p:sp>
        <p:nvSpPr>
          <p:cNvPr id="14" name="TextovéPole 13"/>
          <p:cNvSpPr txBox="1"/>
          <p:nvPr/>
        </p:nvSpPr>
        <p:spPr>
          <a:xfrm>
            <a:off x="2187781" y="5604046"/>
            <a:ext cx="1066639" cy="461665"/>
          </a:xfrm>
          <a:prstGeom prst="rect">
            <a:avLst/>
          </a:prstGeom>
          <a:solidFill>
            <a:schemeClr val="tx2">
              <a:lumMod val="20000"/>
              <a:lumOff val="80000"/>
            </a:schemeClr>
          </a:solidFill>
          <a:ln w="28575">
            <a:solidFill>
              <a:schemeClr val="accent1">
                <a:lumMod val="75000"/>
              </a:schemeClr>
            </a:solidFill>
          </a:ln>
        </p:spPr>
        <p:txBody>
          <a:bodyPr wrap="none" rtlCol="0">
            <a:spAutoFit/>
          </a:bodyPr>
          <a:lstStyle/>
          <a:p>
            <a:r>
              <a:rPr lang="cs-CZ" sz="2400" dirty="0" smtClean="0"/>
              <a:t>skřivan</a:t>
            </a:r>
            <a:endParaRPr lang="cs-CZ" sz="2400" dirty="0"/>
          </a:p>
        </p:txBody>
      </p:sp>
      <p:sp>
        <p:nvSpPr>
          <p:cNvPr id="15" name="TextovéPole 14"/>
          <p:cNvSpPr txBox="1"/>
          <p:nvPr/>
        </p:nvSpPr>
        <p:spPr>
          <a:xfrm>
            <a:off x="631565" y="5604047"/>
            <a:ext cx="550856" cy="461665"/>
          </a:xfrm>
          <a:prstGeom prst="rect">
            <a:avLst/>
          </a:prstGeom>
          <a:solidFill>
            <a:schemeClr val="tx2">
              <a:lumMod val="20000"/>
              <a:lumOff val="80000"/>
            </a:schemeClr>
          </a:solidFill>
          <a:ln w="28575">
            <a:solidFill>
              <a:schemeClr val="accent1">
                <a:lumMod val="75000"/>
              </a:schemeClr>
            </a:solidFill>
          </a:ln>
        </p:spPr>
        <p:txBody>
          <a:bodyPr wrap="none" rtlCol="0">
            <a:spAutoFit/>
          </a:bodyPr>
          <a:lstStyle/>
          <a:p>
            <a:r>
              <a:rPr lang="cs-CZ" sz="2400" dirty="0" smtClean="0"/>
              <a:t>hýl</a:t>
            </a:r>
            <a:endParaRPr lang="cs-CZ" sz="2400" dirty="0"/>
          </a:p>
        </p:txBody>
      </p:sp>
    </p:spTree>
    <p:extLst>
      <p:ext uri="{BB962C8B-B14F-4D97-AF65-F5344CB8AC3E}">
        <p14:creationId xmlns:p14="http://schemas.microsoft.com/office/powerpoint/2010/main" xmlns="" val="1266535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3075"/>
                                        </p:tgtEl>
                                        <p:attrNameLst>
                                          <p:attrName>style.visibility</p:attrName>
                                        </p:attrNameLst>
                                      </p:cBhvr>
                                      <p:to>
                                        <p:strVal val="visible"/>
                                      </p:to>
                                    </p:set>
                                    <p:animEffect transition="in" filter="fade">
                                      <p:cBhvr>
                                        <p:cTn id="14" dur="2000"/>
                                        <p:tgtEl>
                                          <p:spTgt spid="3075"/>
                                        </p:tgtEl>
                                      </p:cBhvr>
                                    </p:animEffect>
                                    <p:anim calcmode="lin" valueType="num">
                                      <p:cBhvr>
                                        <p:cTn id="15" dur="2000" fill="hold"/>
                                        <p:tgtEl>
                                          <p:spTgt spid="3075"/>
                                        </p:tgtEl>
                                        <p:attrNameLst>
                                          <p:attrName>ppt_w</p:attrName>
                                        </p:attrNameLst>
                                      </p:cBhvr>
                                      <p:tavLst>
                                        <p:tav tm="0" fmla="#ppt_w*sin(2.5*pi*$)">
                                          <p:val>
                                            <p:fltVal val="0"/>
                                          </p:val>
                                        </p:tav>
                                        <p:tav tm="100000">
                                          <p:val>
                                            <p:fltVal val="1"/>
                                          </p:val>
                                        </p:tav>
                                      </p:tavLst>
                                    </p:anim>
                                    <p:anim calcmode="lin" valueType="num">
                                      <p:cBhvr>
                                        <p:cTn id="16" dur="2000" fill="hold"/>
                                        <p:tgtEl>
                                          <p:spTgt spid="3075"/>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7"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8"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 calcmode="lin" valueType="num">
                                      <p:cBhvr additive="base">
                                        <p:cTn id="28" dur="500" fill="hold"/>
                                        <p:tgtEl>
                                          <p:spTgt spid="5"/>
                                        </p:tgtEl>
                                        <p:attrNameLst>
                                          <p:attrName>ppt_x</p:attrName>
                                        </p:attrNameLst>
                                      </p:cBhvr>
                                      <p:tavLst>
                                        <p:tav tm="0">
                                          <p:val>
                                            <p:strVal val="0-#ppt_w/2"/>
                                          </p:val>
                                        </p:tav>
                                        <p:tav tm="100000">
                                          <p:val>
                                            <p:strVal val="#ppt_x"/>
                                          </p:val>
                                        </p:tav>
                                      </p:tavLst>
                                    </p:anim>
                                    <p:anim calcmode="lin" valueType="num">
                                      <p:cBhvr additive="base">
                                        <p:cTn id="29" dur="500" fill="hold"/>
                                        <p:tgtEl>
                                          <p:spTgt spid="5"/>
                                        </p:tgtEl>
                                        <p:attrNameLst>
                                          <p:attrName>ppt_y</p:attrName>
                                        </p:attrNameLst>
                                      </p:cBhvr>
                                      <p:tavLst>
                                        <p:tav tm="0">
                                          <p:val>
                                            <p:strVal val="#ppt_y"/>
                                          </p:val>
                                        </p:tav>
                                        <p:tav tm="100000">
                                          <p:val>
                                            <p:strVal val="#ppt_y"/>
                                          </p:val>
                                        </p:tav>
                                      </p:tavLst>
                                    </p:anim>
                                  </p:childTnLst>
                                </p:cTn>
                              </p:par>
                              <p:par>
                                <p:cTn id="30" presetID="2" presetClass="entr" presetSubtype="8" fill="hold" grpId="0" nodeType="withEffect">
                                  <p:stCondLst>
                                    <p:cond delay="0"/>
                                  </p:stCondLst>
                                  <p:childTnLst>
                                    <p:set>
                                      <p:cBhvr>
                                        <p:cTn id="31" dur="1" fill="hold">
                                          <p:stCondLst>
                                            <p:cond delay="0"/>
                                          </p:stCondLst>
                                        </p:cTn>
                                        <p:tgtEl>
                                          <p:spTgt spid="8"/>
                                        </p:tgtEl>
                                        <p:attrNameLst>
                                          <p:attrName>style.visibility</p:attrName>
                                        </p:attrNameLst>
                                      </p:cBhvr>
                                      <p:to>
                                        <p:strVal val="visible"/>
                                      </p:to>
                                    </p:set>
                                    <p:anim calcmode="lin" valueType="num">
                                      <p:cBhvr additive="base">
                                        <p:cTn id="32" dur="500" fill="hold"/>
                                        <p:tgtEl>
                                          <p:spTgt spid="8"/>
                                        </p:tgtEl>
                                        <p:attrNameLst>
                                          <p:attrName>ppt_x</p:attrName>
                                        </p:attrNameLst>
                                      </p:cBhvr>
                                      <p:tavLst>
                                        <p:tav tm="0">
                                          <p:val>
                                            <p:strVal val="0-#ppt_w/2"/>
                                          </p:val>
                                        </p:tav>
                                        <p:tav tm="100000">
                                          <p:val>
                                            <p:strVal val="#ppt_x"/>
                                          </p:val>
                                        </p:tav>
                                      </p:tavLst>
                                    </p:anim>
                                    <p:anim calcmode="lin" valueType="num">
                                      <p:cBhvr additive="base">
                                        <p:cTn id="33" dur="500" fill="hold"/>
                                        <p:tgtEl>
                                          <p:spTgt spid="8"/>
                                        </p:tgtEl>
                                        <p:attrNameLst>
                                          <p:attrName>ppt_y</p:attrName>
                                        </p:attrNameLst>
                                      </p:cBhvr>
                                      <p:tavLst>
                                        <p:tav tm="0">
                                          <p:val>
                                            <p:strVal val="#ppt_y"/>
                                          </p:val>
                                        </p:tav>
                                        <p:tav tm="100000">
                                          <p:val>
                                            <p:strVal val="#ppt_y"/>
                                          </p:val>
                                        </p:tav>
                                      </p:tavLst>
                                    </p:anim>
                                  </p:childTnLst>
                                </p:cTn>
                              </p:par>
                              <p:par>
                                <p:cTn id="34" presetID="2" presetClass="entr" presetSubtype="8"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anim calcmode="lin" valueType="num">
                                      <p:cBhvr additive="base">
                                        <p:cTn id="36" dur="500" fill="hold"/>
                                        <p:tgtEl>
                                          <p:spTgt spid="9"/>
                                        </p:tgtEl>
                                        <p:attrNameLst>
                                          <p:attrName>ppt_x</p:attrName>
                                        </p:attrNameLst>
                                      </p:cBhvr>
                                      <p:tavLst>
                                        <p:tav tm="0">
                                          <p:val>
                                            <p:strVal val="0-#ppt_w/2"/>
                                          </p:val>
                                        </p:tav>
                                        <p:tav tm="100000">
                                          <p:val>
                                            <p:strVal val="#ppt_x"/>
                                          </p:val>
                                        </p:tav>
                                      </p:tavLst>
                                    </p:anim>
                                    <p:anim calcmode="lin" valueType="num">
                                      <p:cBhvr additive="base">
                                        <p:cTn id="37" dur="500" fill="hold"/>
                                        <p:tgtEl>
                                          <p:spTgt spid="9"/>
                                        </p:tgtEl>
                                        <p:attrNameLst>
                                          <p:attrName>ppt_y</p:attrName>
                                        </p:attrNameLst>
                                      </p:cBhvr>
                                      <p:tavLst>
                                        <p:tav tm="0">
                                          <p:val>
                                            <p:strVal val="#ppt_y"/>
                                          </p:val>
                                        </p:tav>
                                        <p:tav tm="100000">
                                          <p:val>
                                            <p:strVal val="#ppt_y"/>
                                          </p:val>
                                        </p:tav>
                                      </p:tavLst>
                                    </p:anim>
                                  </p:childTnLst>
                                </p:cTn>
                              </p:par>
                              <p:par>
                                <p:cTn id="38" presetID="2" presetClass="entr" presetSubtype="8" fill="hold" grpId="0" nodeType="withEffect">
                                  <p:stCondLst>
                                    <p:cond delay="0"/>
                                  </p:stCondLst>
                                  <p:childTnLst>
                                    <p:set>
                                      <p:cBhvr>
                                        <p:cTn id="39" dur="1" fill="hold">
                                          <p:stCondLst>
                                            <p:cond delay="0"/>
                                          </p:stCondLst>
                                        </p:cTn>
                                        <p:tgtEl>
                                          <p:spTgt spid="10"/>
                                        </p:tgtEl>
                                        <p:attrNameLst>
                                          <p:attrName>style.visibility</p:attrName>
                                        </p:attrNameLst>
                                      </p:cBhvr>
                                      <p:to>
                                        <p:strVal val="visible"/>
                                      </p:to>
                                    </p:set>
                                    <p:anim calcmode="lin" valueType="num">
                                      <p:cBhvr additive="base">
                                        <p:cTn id="40" dur="500" fill="hold"/>
                                        <p:tgtEl>
                                          <p:spTgt spid="10"/>
                                        </p:tgtEl>
                                        <p:attrNameLst>
                                          <p:attrName>ppt_x</p:attrName>
                                        </p:attrNameLst>
                                      </p:cBhvr>
                                      <p:tavLst>
                                        <p:tav tm="0">
                                          <p:val>
                                            <p:strVal val="0-#ppt_w/2"/>
                                          </p:val>
                                        </p:tav>
                                        <p:tav tm="100000">
                                          <p:val>
                                            <p:strVal val="#ppt_x"/>
                                          </p:val>
                                        </p:tav>
                                      </p:tavLst>
                                    </p:anim>
                                    <p:anim calcmode="lin" valueType="num">
                                      <p:cBhvr additive="base">
                                        <p:cTn id="41" dur="500" fill="hold"/>
                                        <p:tgtEl>
                                          <p:spTgt spid="10"/>
                                        </p:tgtEl>
                                        <p:attrNameLst>
                                          <p:attrName>ppt_y</p:attrName>
                                        </p:attrNameLst>
                                      </p:cBhvr>
                                      <p:tavLst>
                                        <p:tav tm="0">
                                          <p:val>
                                            <p:strVal val="#ppt_y"/>
                                          </p:val>
                                        </p:tav>
                                        <p:tav tm="100000">
                                          <p:val>
                                            <p:strVal val="#ppt_y"/>
                                          </p:val>
                                        </p:tav>
                                      </p:tavLst>
                                    </p:anim>
                                  </p:childTnLst>
                                </p:cTn>
                              </p:par>
                              <p:par>
                                <p:cTn id="42" presetID="2" presetClass="entr" presetSubtype="8" fill="hold" grpId="0" nodeType="withEffect">
                                  <p:stCondLst>
                                    <p:cond delay="0"/>
                                  </p:stCondLst>
                                  <p:childTnLst>
                                    <p:set>
                                      <p:cBhvr>
                                        <p:cTn id="43" dur="1" fill="hold">
                                          <p:stCondLst>
                                            <p:cond delay="0"/>
                                          </p:stCondLst>
                                        </p:cTn>
                                        <p:tgtEl>
                                          <p:spTgt spid="11"/>
                                        </p:tgtEl>
                                        <p:attrNameLst>
                                          <p:attrName>style.visibility</p:attrName>
                                        </p:attrNameLst>
                                      </p:cBhvr>
                                      <p:to>
                                        <p:strVal val="visible"/>
                                      </p:to>
                                    </p:set>
                                    <p:anim calcmode="lin" valueType="num">
                                      <p:cBhvr additive="base">
                                        <p:cTn id="44" dur="500" fill="hold"/>
                                        <p:tgtEl>
                                          <p:spTgt spid="11"/>
                                        </p:tgtEl>
                                        <p:attrNameLst>
                                          <p:attrName>ppt_x</p:attrName>
                                        </p:attrNameLst>
                                      </p:cBhvr>
                                      <p:tavLst>
                                        <p:tav tm="0">
                                          <p:val>
                                            <p:strVal val="0-#ppt_w/2"/>
                                          </p:val>
                                        </p:tav>
                                        <p:tav tm="100000">
                                          <p:val>
                                            <p:strVal val="#ppt_x"/>
                                          </p:val>
                                        </p:tav>
                                      </p:tavLst>
                                    </p:anim>
                                    <p:anim calcmode="lin" valueType="num">
                                      <p:cBhvr additive="base">
                                        <p:cTn id="45" dur="500" fill="hold"/>
                                        <p:tgtEl>
                                          <p:spTgt spid="11"/>
                                        </p:tgtEl>
                                        <p:attrNameLst>
                                          <p:attrName>ppt_y</p:attrName>
                                        </p:attrNameLst>
                                      </p:cBhvr>
                                      <p:tavLst>
                                        <p:tav tm="0">
                                          <p:val>
                                            <p:strVal val="#ppt_y"/>
                                          </p:val>
                                        </p:tav>
                                        <p:tav tm="100000">
                                          <p:val>
                                            <p:strVal val="#ppt_y"/>
                                          </p:val>
                                        </p:tav>
                                      </p:tavLst>
                                    </p:anim>
                                  </p:childTnLst>
                                </p:cTn>
                              </p:par>
                              <p:par>
                                <p:cTn id="46" presetID="2" presetClass="entr" presetSubtype="8" fill="hold" grpId="0" nodeType="withEffect">
                                  <p:stCondLst>
                                    <p:cond delay="0"/>
                                  </p:stCondLst>
                                  <p:childTnLst>
                                    <p:set>
                                      <p:cBhvr>
                                        <p:cTn id="47" dur="1" fill="hold">
                                          <p:stCondLst>
                                            <p:cond delay="0"/>
                                          </p:stCondLst>
                                        </p:cTn>
                                        <p:tgtEl>
                                          <p:spTgt spid="12"/>
                                        </p:tgtEl>
                                        <p:attrNameLst>
                                          <p:attrName>style.visibility</p:attrName>
                                        </p:attrNameLst>
                                      </p:cBhvr>
                                      <p:to>
                                        <p:strVal val="visible"/>
                                      </p:to>
                                    </p:set>
                                    <p:anim calcmode="lin" valueType="num">
                                      <p:cBhvr additive="base">
                                        <p:cTn id="48" dur="500" fill="hold"/>
                                        <p:tgtEl>
                                          <p:spTgt spid="12"/>
                                        </p:tgtEl>
                                        <p:attrNameLst>
                                          <p:attrName>ppt_x</p:attrName>
                                        </p:attrNameLst>
                                      </p:cBhvr>
                                      <p:tavLst>
                                        <p:tav tm="0">
                                          <p:val>
                                            <p:strVal val="0-#ppt_w/2"/>
                                          </p:val>
                                        </p:tav>
                                        <p:tav tm="100000">
                                          <p:val>
                                            <p:strVal val="#ppt_x"/>
                                          </p:val>
                                        </p:tav>
                                      </p:tavLst>
                                    </p:anim>
                                    <p:anim calcmode="lin" valueType="num">
                                      <p:cBhvr additive="base">
                                        <p:cTn id="49" dur="500" fill="hold"/>
                                        <p:tgtEl>
                                          <p:spTgt spid="12"/>
                                        </p:tgtEl>
                                        <p:attrNameLst>
                                          <p:attrName>ppt_y</p:attrName>
                                        </p:attrNameLst>
                                      </p:cBhvr>
                                      <p:tavLst>
                                        <p:tav tm="0">
                                          <p:val>
                                            <p:strVal val="#ppt_y"/>
                                          </p:val>
                                        </p:tav>
                                        <p:tav tm="100000">
                                          <p:val>
                                            <p:strVal val="#ppt_y"/>
                                          </p:val>
                                        </p:tav>
                                      </p:tavLst>
                                    </p:anim>
                                  </p:childTnLst>
                                </p:cTn>
                              </p:par>
                              <p:par>
                                <p:cTn id="50" presetID="2" presetClass="entr" presetSubtype="8" fill="hold" grpId="0" nodeType="withEffect">
                                  <p:stCondLst>
                                    <p:cond delay="0"/>
                                  </p:stCondLst>
                                  <p:childTnLst>
                                    <p:set>
                                      <p:cBhvr>
                                        <p:cTn id="51" dur="1" fill="hold">
                                          <p:stCondLst>
                                            <p:cond delay="0"/>
                                          </p:stCondLst>
                                        </p:cTn>
                                        <p:tgtEl>
                                          <p:spTgt spid="13"/>
                                        </p:tgtEl>
                                        <p:attrNameLst>
                                          <p:attrName>style.visibility</p:attrName>
                                        </p:attrNameLst>
                                      </p:cBhvr>
                                      <p:to>
                                        <p:strVal val="visible"/>
                                      </p:to>
                                    </p:set>
                                    <p:anim calcmode="lin" valueType="num">
                                      <p:cBhvr additive="base">
                                        <p:cTn id="52" dur="500" fill="hold"/>
                                        <p:tgtEl>
                                          <p:spTgt spid="13"/>
                                        </p:tgtEl>
                                        <p:attrNameLst>
                                          <p:attrName>ppt_x</p:attrName>
                                        </p:attrNameLst>
                                      </p:cBhvr>
                                      <p:tavLst>
                                        <p:tav tm="0">
                                          <p:val>
                                            <p:strVal val="0-#ppt_w/2"/>
                                          </p:val>
                                        </p:tav>
                                        <p:tav tm="100000">
                                          <p:val>
                                            <p:strVal val="#ppt_x"/>
                                          </p:val>
                                        </p:tav>
                                      </p:tavLst>
                                    </p:anim>
                                    <p:anim calcmode="lin" valueType="num">
                                      <p:cBhvr additive="base">
                                        <p:cTn id="53" dur="500" fill="hold"/>
                                        <p:tgtEl>
                                          <p:spTgt spid="13"/>
                                        </p:tgtEl>
                                        <p:attrNameLst>
                                          <p:attrName>ppt_y</p:attrName>
                                        </p:attrNameLst>
                                      </p:cBhvr>
                                      <p:tavLst>
                                        <p:tav tm="0">
                                          <p:val>
                                            <p:strVal val="#ppt_y"/>
                                          </p:val>
                                        </p:tav>
                                        <p:tav tm="100000">
                                          <p:val>
                                            <p:strVal val="#ppt_y"/>
                                          </p:val>
                                        </p:tav>
                                      </p:tavLst>
                                    </p:anim>
                                  </p:childTnLst>
                                </p:cTn>
                              </p:par>
                              <p:par>
                                <p:cTn id="54" presetID="2" presetClass="entr" presetSubtype="8" fill="hold" grpId="0" nodeType="withEffect">
                                  <p:stCondLst>
                                    <p:cond delay="0"/>
                                  </p:stCondLst>
                                  <p:childTnLst>
                                    <p:set>
                                      <p:cBhvr>
                                        <p:cTn id="55" dur="1" fill="hold">
                                          <p:stCondLst>
                                            <p:cond delay="0"/>
                                          </p:stCondLst>
                                        </p:cTn>
                                        <p:tgtEl>
                                          <p:spTgt spid="14"/>
                                        </p:tgtEl>
                                        <p:attrNameLst>
                                          <p:attrName>style.visibility</p:attrName>
                                        </p:attrNameLst>
                                      </p:cBhvr>
                                      <p:to>
                                        <p:strVal val="visible"/>
                                      </p:to>
                                    </p:set>
                                    <p:anim calcmode="lin" valueType="num">
                                      <p:cBhvr additive="base">
                                        <p:cTn id="56" dur="500" fill="hold"/>
                                        <p:tgtEl>
                                          <p:spTgt spid="14"/>
                                        </p:tgtEl>
                                        <p:attrNameLst>
                                          <p:attrName>ppt_x</p:attrName>
                                        </p:attrNameLst>
                                      </p:cBhvr>
                                      <p:tavLst>
                                        <p:tav tm="0">
                                          <p:val>
                                            <p:strVal val="0-#ppt_w/2"/>
                                          </p:val>
                                        </p:tav>
                                        <p:tav tm="100000">
                                          <p:val>
                                            <p:strVal val="#ppt_x"/>
                                          </p:val>
                                        </p:tav>
                                      </p:tavLst>
                                    </p:anim>
                                    <p:anim calcmode="lin" valueType="num">
                                      <p:cBhvr additive="base">
                                        <p:cTn id="57" dur="500" fill="hold"/>
                                        <p:tgtEl>
                                          <p:spTgt spid="14"/>
                                        </p:tgtEl>
                                        <p:attrNameLst>
                                          <p:attrName>ppt_y</p:attrName>
                                        </p:attrNameLst>
                                      </p:cBhvr>
                                      <p:tavLst>
                                        <p:tav tm="0">
                                          <p:val>
                                            <p:strVal val="#ppt_y"/>
                                          </p:val>
                                        </p:tav>
                                        <p:tav tm="100000">
                                          <p:val>
                                            <p:strVal val="#ppt_y"/>
                                          </p:val>
                                        </p:tav>
                                      </p:tavLst>
                                    </p:anim>
                                  </p:childTnLst>
                                </p:cTn>
                              </p:par>
                              <p:par>
                                <p:cTn id="58" presetID="2" presetClass="entr" presetSubtype="8" fill="hold" grpId="0" nodeType="withEffect">
                                  <p:stCondLst>
                                    <p:cond delay="0"/>
                                  </p:stCondLst>
                                  <p:childTnLst>
                                    <p:set>
                                      <p:cBhvr>
                                        <p:cTn id="59" dur="1" fill="hold">
                                          <p:stCondLst>
                                            <p:cond delay="0"/>
                                          </p:stCondLst>
                                        </p:cTn>
                                        <p:tgtEl>
                                          <p:spTgt spid="15"/>
                                        </p:tgtEl>
                                        <p:attrNameLst>
                                          <p:attrName>style.visibility</p:attrName>
                                        </p:attrNameLst>
                                      </p:cBhvr>
                                      <p:to>
                                        <p:strVal val="visible"/>
                                      </p:to>
                                    </p:set>
                                    <p:anim calcmode="lin" valueType="num">
                                      <p:cBhvr additive="base">
                                        <p:cTn id="60" dur="500" fill="hold"/>
                                        <p:tgtEl>
                                          <p:spTgt spid="15"/>
                                        </p:tgtEl>
                                        <p:attrNameLst>
                                          <p:attrName>ppt_x</p:attrName>
                                        </p:attrNameLst>
                                      </p:cBhvr>
                                      <p:tavLst>
                                        <p:tav tm="0">
                                          <p:val>
                                            <p:strVal val="0-#ppt_w/2"/>
                                          </p:val>
                                        </p:tav>
                                        <p:tav tm="100000">
                                          <p:val>
                                            <p:strVal val="#ppt_x"/>
                                          </p:val>
                                        </p:tav>
                                      </p:tavLst>
                                    </p:anim>
                                    <p:anim calcmode="lin" valueType="num">
                                      <p:cBhvr additive="base">
                                        <p:cTn id="61" dur="500" fill="hold"/>
                                        <p:tgtEl>
                                          <p:spTgt spid="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1">
              <a:lumMod val="20000"/>
              <a:lumOff val="80000"/>
            </a:schemeClr>
          </a:solidFill>
          <a:ln w="57150">
            <a:solidFill>
              <a:schemeClr val="tx2">
                <a:lumMod val="50000"/>
              </a:schemeClr>
            </a:solidFill>
          </a:ln>
        </p:spPr>
        <p:txBody>
          <a:bodyPr>
            <a:normAutofit/>
          </a:bodyPr>
          <a:lstStyle/>
          <a:p>
            <a:r>
              <a:rPr lang="cs-CZ" sz="2400" b="1" u="sng" dirty="0" smtClean="0">
                <a:solidFill>
                  <a:schemeClr val="tx2"/>
                </a:solidFill>
              </a:rPr>
              <a:t>DĚTI a ZIMA</a:t>
            </a:r>
            <a:endParaRPr lang="cs-CZ" sz="2400" b="1" u="sng" dirty="0">
              <a:solidFill>
                <a:schemeClr val="tx2"/>
              </a:solidFill>
            </a:endParaRPr>
          </a:p>
        </p:txBody>
      </p:sp>
      <p:sp>
        <p:nvSpPr>
          <p:cNvPr id="3" name="Zástupný symbol pro obsah 2"/>
          <p:cNvSpPr>
            <a:spLocks noGrp="1"/>
          </p:cNvSpPr>
          <p:nvPr>
            <p:ph idx="1"/>
          </p:nvPr>
        </p:nvSpPr>
        <p:spPr>
          <a:xfrm>
            <a:off x="467544" y="3356992"/>
            <a:ext cx="8219256" cy="2520280"/>
          </a:xfrm>
          <a:solidFill>
            <a:schemeClr val="accent1">
              <a:lumMod val="20000"/>
              <a:lumOff val="80000"/>
            </a:schemeClr>
          </a:solidFill>
          <a:ln w="57150">
            <a:solidFill>
              <a:schemeClr val="tx2">
                <a:lumMod val="75000"/>
              </a:schemeClr>
            </a:solidFill>
          </a:ln>
        </p:spPr>
        <p:txBody>
          <a:bodyPr>
            <a:normAutofit/>
          </a:bodyPr>
          <a:lstStyle/>
          <a:p>
            <a:pPr marL="0" indent="0">
              <a:buNone/>
            </a:pPr>
            <a:r>
              <a:rPr lang="cs-CZ" sz="2400" dirty="0" smtClean="0"/>
              <a:t>Děti mají zimu rády.  Musí se tepleji oblékat, ale venku na sněhu si užijí spousty zábavy.  Nejraději staví sněhuláky. Mohou se věnovat zimním sportům, rádi bruslí, lyžují, sáňkují, bobují, hrají hokej nebo se koulují.</a:t>
            </a:r>
          </a:p>
          <a:p>
            <a:pPr marL="0" indent="0">
              <a:buNone/>
            </a:pPr>
            <a:r>
              <a:rPr lang="cs-CZ" sz="2400" dirty="0" smtClean="0"/>
              <a:t>Ke všem těmto sportům je totiž potřeba toho, co přináší právě zima a to je _____________________________________.</a:t>
            </a:r>
            <a:endParaRPr lang="cs-CZ" sz="2400" dirty="0"/>
          </a:p>
        </p:txBody>
      </p:sp>
      <p:pic>
        <p:nvPicPr>
          <p:cNvPr id="4100" name="Picture 4" descr="C:\Users\DykovaA\AppData\Local\Microsoft\Windows\Temporary Internet Files\Content.IE5\AM1I8PN9\MC900232103[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588224" y="174426"/>
            <a:ext cx="2299178" cy="2276872"/>
          </a:xfrm>
          <a:prstGeom prst="rect">
            <a:avLst/>
          </a:prstGeom>
          <a:noFill/>
          <a:extLst>
            <a:ext uri="{909E8E84-426E-40DD-AFC4-6F175D3DCCD1}">
              <a14:hiddenFill xmlns:a14="http://schemas.microsoft.com/office/drawing/2010/main" xmlns="">
                <a:solidFill>
                  <a:srgbClr val="FFFFFF"/>
                </a:solidFill>
              </a14:hiddenFill>
            </a:ext>
          </a:extLst>
        </p:spPr>
      </p:pic>
      <p:pic>
        <p:nvPicPr>
          <p:cNvPr id="4103" name="Picture 7" descr="C:\Users\DykovaA\AppData\Local\Microsoft\Windows\Temporary Internet Files\Content.IE5\AM1I8PN9\MC900183064[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79511" y="518246"/>
            <a:ext cx="2655481" cy="2694730"/>
          </a:xfrm>
          <a:prstGeom prst="rect">
            <a:avLst/>
          </a:prstGeom>
          <a:noFill/>
          <a:extLst>
            <a:ext uri="{909E8E84-426E-40DD-AFC4-6F175D3DCCD1}">
              <a14:hiddenFill xmlns:a14="http://schemas.microsoft.com/office/drawing/2010/main" xmlns="">
                <a:solidFill>
                  <a:srgbClr val="FFFFFF"/>
                </a:solidFill>
              </a14:hiddenFill>
            </a:ext>
          </a:extLst>
        </p:spPr>
      </p:pic>
      <p:pic>
        <p:nvPicPr>
          <p:cNvPr id="4104" name="Picture 8" descr="C:\Users\DykovaA\AppData\Local\Microsoft\Windows\Temporary Internet Files\Content.IE5\S7687CZ2\MC900355429[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597014" y="1689620"/>
            <a:ext cx="2415146" cy="152335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061324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4104"/>
                                        </p:tgtEl>
                                        <p:attrNameLst>
                                          <p:attrName>style.visibility</p:attrName>
                                        </p:attrNameLst>
                                      </p:cBhvr>
                                      <p:to>
                                        <p:strVal val="visible"/>
                                      </p:to>
                                    </p:set>
                                    <p:animEffect transition="in" filter="wipe(down)">
                                      <p:cBhvr>
                                        <p:cTn id="23" dur="580">
                                          <p:stCondLst>
                                            <p:cond delay="0"/>
                                          </p:stCondLst>
                                        </p:cTn>
                                        <p:tgtEl>
                                          <p:spTgt spid="4104"/>
                                        </p:tgtEl>
                                      </p:cBhvr>
                                    </p:animEffect>
                                    <p:anim calcmode="lin" valueType="num">
                                      <p:cBhvr>
                                        <p:cTn id="24" dur="1822" tmFilter="0,0; 0.14,0.36; 0.43,0.73; 0.71,0.91; 1.0,1.0">
                                          <p:stCondLst>
                                            <p:cond delay="0"/>
                                          </p:stCondLst>
                                        </p:cTn>
                                        <p:tgtEl>
                                          <p:spTgt spid="4104"/>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4104"/>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4104"/>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4104"/>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4104"/>
                                        </p:tgtEl>
                                        <p:attrNameLst>
                                          <p:attrName>ppt_y</p:attrName>
                                        </p:attrNameLst>
                                      </p:cBhvr>
                                      <p:tavLst>
                                        <p:tav tm="0" fmla="#ppt_y-sin(pi*$)/81">
                                          <p:val>
                                            <p:fltVal val="0"/>
                                          </p:val>
                                        </p:tav>
                                        <p:tav tm="100000">
                                          <p:val>
                                            <p:fltVal val="1"/>
                                          </p:val>
                                        </p:tav>
                                      </p:tavLst>
                                    </p:anim>
                                    <p:animScale>
                                      <p:cBhvr>
                                        <p:cTn id="29" dur="26">
                                          <p:stCondLst>
                                            <p:cond delay="650"/>
                                          </p:stCondLst>
                                        </p:cTn>
                                        <p:tgtEl>
                                          <p:spTgt spid="4104"/>
                                        </p:tgtEl>
                                      </p:cBhvr>
                                      <p:to x="100000" y="60000"/>
                                    </p:animScale>
                                    <p:animScale>
                                      <p:cBhvr>
                                        <p:cTn id="30" dur="166" decel="50000">
                                          <p:stCondLst>
                                            <p:cond delay="676"/>
                                          </p:stCondLst>
                                        </p:cTn>
                                        <p:tgtEl>
                                          <p:spTgt spid="4104"/>
                                        </p:tgtEl>
                                      </p:cBhvr>
                                      <p:to x="100000" y="100000"/>
                                    </p:animScale>
                                    <p:animScale>
                                      <p:cBhvr>
                                        <p:cTn id="31" dur="26">
                                          <p:stCondLst>
                                            <p:cond delay="1312"/>
                                          </p:stCondLst>
                                        </p:cTn>
                                        <p:tgtEl>
                                          <p:spTgt spid="4104"/>
                                        </p:tgtEl>
                                      </p:cBhvr>
                                      <p:to x="100000" y="80000"/>
                                    </p:animScale>
                                    <p:animScale>
                                      <p:cBhvr>
                                        <p:cTn id="32" dur="166" decel="50000">
                                          <p:stCondLst>
                                            <p:cond delay="1338"/>
                                          </p:stCondLst>
                                        </p:cTn>
                                        <p:tgtEl>
                                          <p:spTgt spid="4104"/>
                                        </p:tgtEl>
                                      </p:cBhvr>
                                      <p:to x="100000" y="100000"/>
                                    </p:animScale>
                                    <p:animScale>
                                      <p:cBhvr>
                                        <p:cTn id="33" dur="26">
                                          <p:stCondLst>
                                            <p:cond delay="1642"/>
                                          </p:stCondLst>
                                        </p:cTn>
                                        <p:tgtEl>
                                          <p:spTgt spid="4104"/>
                                        </p:tgtEl>
                                      </p:cBhvr>
                                      <p:to x="100000" y="90000"/>
                                    </p:animScale>
                                    <p:animScale>
                                      <p:cBhvr>
                                        <p:cTn id="34" dur="166" decel="50000">
                                          <p:stCondLst>
                                            <p:cond delay="1668"/>
                                          </p:stCondLst>
                                        </p:cTn>
                                        <p:tgtEl>
                                          <p:spTgt spid="4104"/>
                                        </p:tgtEl>
                                      </p:cBhvr>
                                      <p:to x="100000" y="100000"/>
                                    </p:animScale>
                                    <p:animScale>
                                      <p:cBhvr>
                                        <p:cTn id="35" dur="26">
                                          <p:stCondLst>
                                            <p:cond delay="1808"/>
                                          </p:stCondLst>
                                        </p:cTn>
                                        <p:tgtEl>
                                          <p:spTgt spid="4104"/>
                                        </p:tgtEl>
                                      </p:cBhvr>
                                      <p:to x="100000" y="95000"/>
                                    </p:animScale>
                                    <p:animScale>
                                      <p:cBhvr>
                                        <p:cTn id="36" dur="166" decel="50000">
                                          <p:stCondLst>
                                            <p:cond delay="1834"/>
                                          </p:stCondLst>
                                        </p:cTn>
                                        <p:tgtEl>
                                          <p:spTgt spid="4104"/>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4103"/>
                                        </p:tgtEl>
                                        <p:attrNameLst>
                                          <p:attrName>style.visibility</p:attrName>
                                        </p:attrNameLst>
                                      </p:cBhvr>
                                      <p:to>
                                        <p:strVal val="visible"/>
                                      </p:to>
                                    </p:set>
                                    <p:animEffect transition="in" filter="wipe(down)">
                                      <p:cBhvr>
                                        <p:cTn id="39" dur="580">
                                          <p:stCondLst>
                                            <p:cond delay="0"/>
                                          </p:stCondLst>
                                        </p:cTn>
                                        <p:tgtEl>
                                          <p:spTgt spid="4103"/>
                                        </p:tgtEl>
                                      </p:cBhvr>
                                    </p:animEffect>
                                    <p:anim calcmode="lin" valueType="num">
                                      <p:cBhvr>
                                        <p:cTn id="40" dur="1822" tmFilter="0,0; 0.14,0.36; 0.43,0.73; 0.71,0.91; 1.0,1.0">
                                          <p:stCondLst>
                                            <p:cond delay="0"/>
                                          </p:stCondLst>
                                        </p:cTn>
                                        <p:tgtEl>
                                          <p:spTgt spid="4103"/>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4103"/>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4103"/>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4103"/>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4103"/>
                                        </p:tgtEl>
                                        <p:attrNameLst>
                                          <p:attrName>ppt_y</p:attrName>
                                        </p:attrNameLst>
                                      </p:cBhvr>
                                      <p:tavLst>
                                        <p:tav tm="0" fmla="#ppt_y-sin(pi*$)/81">
                                          <p:val>
                                            <p:fltVal val="0"/>
                                          </p:val>
                                        </p:tav>
                                        <p:tav tm="100000">
                                          <p:val>
                                            <p:fltVal val="1"/>
                                          </p:val>
                                        </p:tav>
                                      </p:tavLst>
                                    </p:anim>
                                    <p:animScale>
                                      <p:cBhvr>
                                        <p:cTn id="45" dur="26">
                                          <p:stCondLst>
                                            <p:cond delay="650"/>
                                          </p:stCondLst>
                                        </p:cTn>
                                        <p:tgtEl>
                                          <p:spTgt spid="4103"/>
                                        </p:tgtEl>
                                      </p:cBhvr>
                                      <p:to x="100000" y="60000"/>
                                    </p:animScale>
                                    <p:animScale>
                                      <p:cBhvr>
                                        <p:cTn id="46" dur="166" decel="50000">
                                          <p:stCondLst>
                                            <p:cond delay="676"/>
                                          </p:stCondLst>
                                        </p:cTn>
                                        <p:tgtEl>
                                          <p:spTgt spid="4103"/>
                                        </p:tgtEl>
                                      </p:cBhvr>
                                      <p:to x="100000" y="100000"/>
                                    </p:animScale>
                                    <p:animScale>
                                      <p:cBhvr>
                                        <p:cTn id="47" dur="26">
                                          <p:stCondLst>
                                            <p:cond delay="1312"/>
                                          </p:stCondLst>
                                        </p:cTn>
                                        <p:tgtEl>
                                          <p:spTgt spid="4103"/>
                                        </p:tgtEl>
                                      </p:cBhvr>
                                      <p:to x="100000" y="80000"/>
                                    </p:animScale>
                                    <p:animScale>
                                      <p:cBhvr>
                                        <p:cTn id="48" dur="166" decel="50000">
                                          <p:stCondLst>
                                            <p:cond delay="1338"/>
                                          </p:stCondLst>
                                        </p:cTn>
                                        <p:tgtEl>
                                          <p:spTgt spid="4103"/>
                                        </p:tgtEl>
                                      </p:cBhvr>
                                      <p:to x="100000" y="100000"/>
                                    </p:animScale>
                                    <p:animScale>
                                      <p:cBhvr>
                                        <p:cTn id="49" dur="26">
                                          <p:stCondLst>
                                            <p:cond delay="1642"/>
                                          </p:stCondLst>
                                        </p:cTn>
                                        <p:tgtEl>
                                          <p:spTgt spid="4103"/>
                                        </p:tgtEl>
                                      </p:cBhvr>
                                      <p:to x="100000" y="90000"/>
                                    </p:animScale>
                                    <p:animScale>
                                      <p:cBhvr>
                                        <p:cTn id="50" dur="166" decel="50000">
                                          <p:stCondLst>
                                            <p:cond delay="1668"/>
                                          </p:stCondLst>
                                        </p:cTn>
                                        <p:tgtEl>
                                          <p:spTgt spid="4103"/>
                                        </p:tgtEl>
                                      </p:cBhvr>
                                      <p:to x="100000" y="100000"/>
                                    </p:animScale>
                                    <p:animScale>
                                      <p:cBhvr>
                                        <p:cTn id="51" dur="26">
                                          <p:stCondLst>
                                            <p:cond delay="1808"/>
                                          </p:stCondLst>
                                        </p:cTn>
                                        <p:tgtEl>
                                          <p:spTgt spid="4103"/>
                                        </p:tgtEl>
                                      </p:cBhvr>
                                      <p:to x="100000" y="95000"/>
                                    </p:animScale>
                                    <p:animScale>
                                      <p:cBhvr>
                                        <p:cTn id="52" dur="166" decel="50000">
                                          <p:stCondLst>
                                            <p:cond delay="1834"/>
                                          </p:stCondLst>
                                        </p:cTn>
                                        <p:tgtEl>
                                          <p:spTgt spid="4103"/>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4100"/>
                                        </p:tgtEl>
                                        <p:attrNameLst>
                                          <p:attrName>style.visibility</p:attrName>
                                        </p:attrNameLst>
                                      </p:cBhvr>
                                      <p:to>
                                        <p:strVal val="visible"/>
                                      </p:to>
                                    </p:set>
                                    <p:animEffect transition="in" filter="wipe(down)">
                                      <p:cBhvr>
                                        <p:cTn id="55" dur="580">
                                          <p:stCondLst>
                                            <p:cond delay="0"/>
                                          </p:stCondLst>
                                        </p:cTn>
                                        <p:tgtEl>
                                          <p:spTgt spid="4100"/>
                                        </p:tgtEl>
                                      </p:cBhvr>
                                    </p:animEffect>
                                    <p:anim calcmode="lin" valueType="num">
                                      <p:cBhvr>
                                        <p:cTn id="56" dur="1822" tmFilter="0,0; 0.14,0.36; 0.43,0.73; 0.71,0.91; 1.0,1.0">
                                          <p:stCondLst>
                                            <p:cond delay="0"/>
                                          </p:stCondLst>
                                        </p:cTn>
                                        <p:tgtEl>
                                          <p:spTgt spid="4100"/>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4100"/>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4100"/>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4100"/>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4100"/>
                                        </p:tgtEl>
                                        <p:attrNameLst>
                                          <p:attrName>ppt_y</p:attrName>
                                        </p:attrNameLst>
                                      </p:cBhvr>
                                      <p:tavLst>
                                        <p:tav tm="0" fmla="#ppt_y-sin(pi*$)/81">
                                          <p:val>
                                            <p:fltVal val="0"/>
                                          </p:val>
                                        </p:tav>
                                        <p:tav tm="100000">
                                          <p:val>
                                            <p:fltVal val="1"/>
                                          </p:val>
                                        </p:tav>
                                      </p:tavLst>
                                    </p:anim>
                                    <p:animScale>
                                      <p:cBhvr>
                                        <p:cTn id="61" dur="26">
                                          <p:stCondLst>
                                            <p:cond delay="650"/>
                                          </p:stCondLst>
                                        </p:cTn>
                                        <p:tgtEl>
                                          <p:spTgt spid="4100"/>
                                        </p:tgtEl>
                                      </p:cBhvr>
                                      <p:to x="100000" y="60000"/>
                                    </p:animScale>
                                    <p:animScale>
                                      <p:cBhvr>
                                        <p:cTn id="62" dur="166" decel="50000">
                                          <p:stCondLst>
                                            <p:cond delay="676"/>
                                          </p:stCondLst>
                                        </p:cTn>
                                        <p:tgtEl>
                                          <p:spTgt spid="4100"/>
                                        </p:tgtEl>
                                      </p:cBhvr>
                                      <p:to x="100000" y="100000"/>
                                    </p:animScale>
                                    <p:animScale>
                                      <p:cBhvr>
                                        <p:cTn id="63" dur="26">
                                          <p:stCondLst>
                                            <p:cond delay="1312"/>
                                          </p:stCondLst>
                                        </p:cTn>
                                        <p:tgtEl>
                                          <p:spTgt spid="4100"/>
                                        </p:tgtEl>
                                      </p:cBhvr>
                                      <p:to x="100000" y="80000"/>
                                    </p:animScale>
                                    <p:animScale>
                                      <p:cBhvr>
                                        <p:cTn id="64" dur="166" decel="50000">
                                          <p:stCondLst>
                                            <p:cond delay="1338"/>
                                          </p:stCondLst>
                                        </p:cTn>
                                        <p:tgtEl>
                                          <p:spTgt spid="4100"/>
                                        </p:tgtEl>
                                      </p:cBhvr>
                                      <p:to x="100000" y="100000"/>
                                    </p:animScale>
                                    <p:animScale>
                                      <p:cBhvr>
                                        <p:cTn id="65" dur="26">
                                          <p:stCondLst>
                                            <p:cond delay="1642"/>
                                          </p:stCondLst>
                                        </p:cTn>
                                        <p:tgtEl>
                                          <p:spTgt spid="4100"/>
                                        </p:tgtEl>
                                      </p:cBhvr>
                                      <p:to x="100000" y="90000"/>
                                    </p:animScale>
                                    <p:animScale>
                                      <p:cBhvr>
                                        <p:cTn id="66" dur="166" decel="50000">
                                          <p:stCondLst>
                                            <p:cond delay="1668"/>
                                          </p:stCondLst>
                                        </p:cTn>
                                        <p:tgtEl>
                                          <p:spTgt spid="4100"/>
                                        </p:tgtEl>
                                      </p:cBhvr>
                                      <p:to x="100000" y="100000"/>
                                    </p:animScale>
                                    <p:animScale>
                                      <p:cBhvr>
                                        <p:cTn id="67" dur="26">
                                          <p:stCondLst>
                                            <p:cond delay="1808"/>
                                          </p:stCondLst>
                                        </p:cTn>
                                        <p:tgtEl>
                                          <p:spTgt spid="4100"/>
                                        </p:tgtEl>
                                      </p:cBhvr>
                                      <p:to x="100000" y="95000"/>
                                    </p:animScale>
                                    <p:animScale>
                                      <p:cBhvr>
                                        <p:cTn id="68" dur="166" decel="50000">
                                          <p:stCondLst>
                                            <p:cond delay="1834"/>
                                          </p:stCondLst>
                                        </p:cTn>
                                        <p:tgtEl>
                                          <p:spTgt spid="4100"/>
                                        </p:tgtEl>
                                      </p:cBhvr>
                                      <p:to x="100000" y="100000"/>
                                    </p:animScale>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gtEl>
                                        <p:attrNameLst>
                                          <p:attrName>style.visibility</p:attrName>
                                        </p:attrNameLst>
                                      </p:cBhvr>
                                      <p:to>
                                        <p:strVal val="visible"/>
                                      </p:to>
                                    </p:set>
                                    <p:anim calcmode="lin" valueType="num">
                                      <p:cBhvr additive="base">
                                        <p:cTn id="73" dur="500" fill="hold"/>
                                        <p:tgtEl>
                                          <p:spTgt spid="3"/>
                                        </p:tgtEl>
                                        <p:attrNameLst>
                                          <p:attrName>ppt_x</p:attrName>
                                        </p:attrNameLst>
                                      </p:cBhvr>
                                      <p:tavLst>
                                        <p:tav tm="0">
                                          <p:val>
                                            <p:strVal val="#ppt_x"/>
                                          </p:val>
                                        </p:tav>
                                        <p:tav tm="100000">
                                          <p:val>
                                            <p:strVal val="#ppt_x"/>
                                          </p:val>
                                        </p:tav>
                                      </p:tavLst>
                                    </p:anim>
                                    <p:anim calcmode="lin" valueType="num">
                                      <p:cBhvr additive="base">
                                        <p:cTn id="7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1">
              <a:lumMod val="20000"/>
              <a:lumOff val="80000"/>
            </a:schemeClr>
          </a:solidFill>
          <a:ln w="57150">
            <a:solidFill>
              <a:schemeClr val="tx2">
                <a:lumMod val="75000"/>
              </a:schemeClr>
            </a:solidFill>
          </a:ln>
        </p:spPr>
        <p:txBody>
          <a:bodyPr>
            <a:normAutofit/>
          </a:bodyPr>
          <a:lstStyle/>
          <a:p>
            <a:r>
              <a:rPr lang="cs-CZ" sz="2400" b="1" u="sng" dirty="0" smtClean="0">
                <a:solidFill>
                  <a:srgbClr val="FF0000"/>
                </a:solidFill>
              </a:rPr>
              <a:t>Zimní sporty</a:t>
            </a:r>
            <a:endParaRPr lang="cs-CZ" sz="2400" b="1" u="sng" dirty="0">
              <a:solidFill>
                <a:srgbClr val="FF0000"/>
              </a:solidFill>
            </a:endParaRPr>
          </a:p>
        </p:txBody>
      </p:sp>
      <p:pic>
        <p:nvPicPr>
          <p:cNvPr id="5122" name="Picture 2" descr="C:\Users\DykovaA\AppData\Local\Microsoft\Windows\Temporary Internet Files\Content.IE5\DE4CGPLA\MC900020011[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79512" y="1645124"/>
            <a:ext cx="2078638" cy="2143916"/>
          </a:xfrm>
          <a:prstGeom prst="rect">
            <a:avLst/>
          </a:prstGeom>
          <a:noFill/>
          <a:extLst>
            <a:ext uri="{909E8E84-426E-40DD-AFC4-6F175D3DCCD1}">
              <a14:hiddenFill xmlns:a14="http://schemas.microsoft.com/office/drawing/2010/main" xmlns="">
                <a:solidFill>
                  <a:srgbClr val="FFFFFF"/>
                </a:solidFill>
              </a14:hiddenFill>
            </a:ext>
          </a:extLst>
        </p:spPr>
      </p:pic>
      <p:pic>
        <p:nvPicPr>
          <p:cNvPr id="5123" name="Picture 3" descr="C:\Users\DykovaA\AppData\Local\Microsoft\Windows\Temporary Internet Files\Content.IE5\K0O7W0UI\MC900088770[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339751" y="1850450"/>
            <a:ext cx="2116079" cy="1938589"/>
          </a:xfrm>
          <a:prstGeom prst="rect">
            <a:avLst/>
          </a:prstGeom>
          <a:noFill/>
          <a:extLst>
            <a:ext uri="{909E8E84-426E-40DD-AFC4-6F175D3DCCD1}">
              <a14:hiddenFill xmlns:a14="http://schemas.microsoft.com/office/drawing/2010/main" xmlns="">
                <a:solidFill>
                  <a:srgbClr val="FFFFFF"/>
                </a:solidFill>
              </a14:hiddenFill>
            </a:ext>
          </a:extLst>
        </p:spPr>
      </p:pic>
      <p:pic>
        <p:nvPicPr>
          <p:cNvPr id="5125" name="Picture 5" descr="C:\Users\DykovaA\AppData\Local\Microsoft\Windows\Temporary Internet Files\Content.IE5\S7687CZ2\MC900212941[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4644008" y="2006188"/>
            <a:ext cx="2025568" cy="1512129"/>
          </a:xfrm>
          <a:prstGeom prst="rect">
            <a:avLst/>
          </a:prstGeom>
          <a:noFill/>
          <a:extLst>
            <a:ext uri="{909E8E84-426E-40DD-AFC4-6F175D3DCCD1}">
              <a14:hiddenFill xmlns:a14="http://schemas.microsoft.com/office/drawing/2010/main" xmlns="">
                <a:solidFill>
                  <a:srgbClr val="FFFFFF"/>
                </a:solidFill>
              </a14:hiddenFill>
            </a:ext>
          </a:extLst>
        </p:spPr>
      </p:pic>
      <p:pic>
        <p:nvPicPr>
          <p:cNvPr id="5126" name="Picture 6" descr="C:\Users\DykovaA\AppData\Local\Microsoft\Windows\Temporary Internet Files\Content.IE5\AM1I8PN9\MC900446504[1].wmf"/>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467544" y="4005064"/>
            <a:ext cx="1886046" cy="2016224"/>
          </a:xfrm>
          <a:prstGeom prst="rect">
            <a:avLst/>
          </a:prstGeom>
          <a:noFill/>
          <a:extLst>
            <a:ext uri="{909E8E84-426E-40DD-AFC4-6F175D3DCCD1}">
              <a14:hiddenFill xmlns:a14="http://schemas.microsoft.com/office/drawing/2010/main" xmlns="">
                <a:solidFill>
                  <a:srgbClr val="FFFFFF"/>
                </a:solidFill>
              </a14:hiddenFill>
            </a:ext>
          </a:extLst>
        </p:spPr>
      </p:pic>
      <p:pic>
        <p:nvPicPr>
          <p:cNvPr id="5129" name="Picture 9" descr="C:\Users\DykovaA\AppData\Local\Microsoft\Windows\Temporary Internet Files\Content.IE5\S7687CZ2\MC900252629[1].wmf"/>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6792158" y="1753875"/>
            <a:ext cx="2079254" cy="1764442"/>
          </a:xfrm>
          <a:prstGeom prst="rect">
            <a:avLst/>
          </a:prstGeom>
          <a:noFill/>
          <a:extLst>
            <a:ext uri="{909E8E84-426E-40DD-AFC4-6F175D3DCCD1}">
              <a14:hiddenFill xmlns:a14="http://schemas.microsoft.com/office/drawing/2010/main" xmlns="">
                <a:solidFill>
                  <a:srgbClr val="FFFFFF"/>
                </a:solidFill>
              </a14:hiddenFill>
            </a:ext>
          </a:extLst>
        </p:spPr>
      </p:pic>
      <p:pic>
        <p:nvPicPr>
          <p:cNvPr id="5134" name="Picture 14" descr="C:\Users\DykovaA\AppData\Local\Microsoft\Windows\Temporary Internet Files\Content.IE5\AM1I8PN9\MC900298681[1].wmf"/>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5971022" y="3929164"/>
            <a:ext cx="2721263" cy="2092124"/>
          </a:xfrm>
          <a:prstGeom prst="rect">
            <a:avLst/>
          </a:prstGeom>
          <a:noFill/>
          <a:extLst>
            <a:ext uri="{909E8E84-426E-40DD-AFC4-6F175D3DCCD1}">
              <a14:hiddenFill xmlns:a14="http://schemas.microsoft.com/office/drawing/2010/main" xmlns="">
                <a:solidFill>
                  <a:srgbClr val="FFFFFF"/>
                </a:solidFill>
              </a14:hiddenFill>
            </a:ext>
          </a:extLst>
        </p:spPr>
      </p:pic>
      <p:pic>
        <p:nvPicPr>
          <p:cNvPr id="5136" name="Picture 16" descr="C:\Users\DykovaA\AppData\Local\Microsoft\Windows\Temporary Internet Files\Content.IE5\DE4CGPLA\MC900446552[1].wmf"/>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3291600" y="3789039"/>
            <a:ext cx="2320067" cy="223224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883372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9"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 calcmode="lin" valueType="num">
                                      <p:cBhvr additive="base">
                                        <p:cTn id="12" dur="500" fill="hold"/>
                                        <p:tgtEl>
                                          <p:spTgt spid="5122"/>
                                        </p:tgtEl>
                                        <p:attrNameLst>
                                          <p:attrName>ppt_x</p:attrName>
                                        </p:attrNameLst>
                                      </p:cBhvr>
                                      <p:tavLst>
                                        <p:tav tm="0">
                                          <p:val>
                                            <p:strVal val="0-#ppt_w/2"/>
                                          </p:val>
                                        </p:tav>
                                        <p:tav tm="100000">
                                          <p:val>
                                            <p:strVal val="#ppt_x"/>
                                          </p:val>
                                        </p:tav>
                                      </p:tavLst>
                                    </p:anim>
                                    <p:anim calcmode="lin" valueType="num">
                                      <p:cBhvr additive="base">
                                        <p:cTn id="13" dur="500" fill="hold"/>
                                        <p:tgtEl>
                                          <p:spTgt spid="5122"/>
                                        </p:tgtEl>
                                        <p:attrNameLst>
                                          <p:attrName>ppt_y</p:attrName>
                                        </p:attrNameLst>
                                      </p:cBhvr>
                                      <p:tavLst>
                                        <p:tav tm="0">
                                          <p:val>
                                            <p:strVal val="0-#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1" presetClass="entr" presetSubtype="8" fill="hold" nodeType="clickEffect">
                                  <p:stCondLst>
                                    <p:cond delay="0"/>
                                  </p:stCondLst>
                                  <p:childTnLst>
                                    <p:set>
                                      <p:cBhvr>
                                        <p:cTn id="17" dur="1" fill="hold">
                                          <p:stCondLst>
                                            <p:cond delay="0"/>
                                          </p:stCondLst>
                                        </p:cTn>
                                        <p:tgtEl>
                                          <p:spTgt spid="5123"/>
                                        </p:tgtEl>
                                        <p:attrNameLst>
                                          <p:attrName>style.visibility</p:attrName>
                                        </p:attrNameLst>
                                      </p:cBhvr>
                                      <p:to>
                                        <p:strVal val="visible"/>
                                      </p:to>
                                    </p:set>
                                    <p:animEffect transition="in" filter="wheel(8)">
                                      <p:cBhvr>
                                        <p:cTn id="18" dur="2000"/>
                                        <p:tgtEl>
                                          <p:spTgt spid="5123"/>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3" fill="hold" nodeType="clickEffect">
                                  <p:stCondLst>
                                    <p:cond delay="0"/>
                                  </p:stCondLst>
                                  <p:childTnLst>
                                    <p:set>
                                      <p:cBhvr>
                                        <p:cTn id="22" dur="1" fill="hold">
                                          <p:stCondLst>
                                            <p:cond delay="0"/>
                                          </p:stCondLst>
                                        </p:cTn>
                                        <p:tgtEl>
                                          <p:spTgt spid="5125"/>
                                        </p:tgtEl>
                                        <p:attrNameLst>
                                          <p:attrName>style.visibility</p:attrName>
                                        </p:attrNameLst>
                                      </p:cBhvr>
                                      <p:to>
                                        <p:strVal val="visible"/>
                                      </p:to>
                                    </p:set>
                                    <p:anim calcmode="lin" valueType="num">
                                      <p:cBhvr additive="base">
                                        <p:cTn id="23" dur="500" fill="hold"/>
                                        <p:tgtEl>
                                          <p:spTgt spid="5125"/>
                                        </p:tgtEl>
                                        <p:attrNameLst>
                                          <p:attrName>ppt_x</p:attrName>
                                        </p:attrNameLst>
                                      </p:cBhvr>
                                      <p:tavLst>
                                        <p:tav tm="0">
                                          <p:val>
                                            <p:strVal val="1+#ppt_w/2"/>
                                          </p:val>
                                        </p:tav>
                                        <p:tav tm="100000">
                                          <p:val>
                                            <p:strVal val="#ppt_x"/>
                                          </p:val>
                                        </p:tav>
                                      </p:tavLst>
                                    </p:anim>
                                    <p:anim calcmode="lin" valueType="num">
                                      <p:cBhvr additive="base">
                                        <p:cTn id="24" dur="500" fill="hold"/>
                                        <p:tgtEl>
                                          <p:spTgt spid="5125"/>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3" fill="hold" nodeType="clickEffect">
                                  <p:stCondLst>
                                    <p:cond delay="0"/>
                                  </p:stCondLst>
                                  <p:childTnLst>
                                    <p:set>
                                      <p:cBhvr>
                                        <p:cTn id="28" dur="1" fill="hold">
                                          <p:stCondLst>
                                            <p:cond delay="0"/>
                                          </p:stCondLst>
                                        </p:cTn>
                                        <p:tgtEl>
                                          <p:spTgt spid="5129"/>
                                        </p:tgtEl>
                                        <p:attrNameLst>
                                          <p:attrName>style.visibility</p:attrName>
                                        </p:attrNameLst>
                                      </p:cBhvr>
                                      <p:to>
                                        <p:strVal val="visible"/>
                                      </p:to>
                                    </p:set>
                                    <p:anim calcmode="lin" valueType="num">
                                      <p:cBhvr additive="base">
                                        <p:cTn id="29" dur="500" fill="hold"/>
                                        <p:tgtEl>
                                          <p:spTgt spid="5129"/>
                                        </p:tgtEl>
                                        <p:attrNameLst>
                                          <p:attrName>ppt_x</p:attrName>
                                        </p:attrNameLst>
                                      </p:cBhvr>
                                      <p:tavLst>
                                        <p:tav tm="0">
                                          <p:val>
                                            <p:strVal val="1+#ppt_w/2"/>
                                          </p:val>
                                        </p:tav>
                                        <p:tav tm="100000">
                                          <p:val>
                                            <p:strVal val="#ppt_x"/>
                                          </p:val>
                                        </p:tav>
                                      </p:tavLst>
                                    </p:anim>
                                    <p:anim calcmode="lin" valueType="num">
                                      <p:cBhvr additive="base">
                                        <p:cTn id="30" dur="500" fill="hold"/>
                                        <p:tgtEl>
                                          <p:spTgt spid="5129"/>
                                        </p:tgtEl>
                                        <p:attrNameLst>
                                          <p:attrName>ppt_y</p:attrName>
                                        </p:attrNameLst>
                                      </p:cBhvr>
                                      <p:tavLst>
                                        <p:tav tm="0">
                                          <p:val>
                                            <p:strVal val="0-#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nodeType="clickEffect">
                                  <p:stCondLst>
                                    <p:cond delay="0"/>
                                  </p:stCondLst>
                                  <p:childTnLst>
                                    <p:set>
                                      <p:cBhvr>
                                        <p:cTn id="34" dur="1" fill="hold">
                                          <p:stCondLst>
                                            <p:cond delay="0"/>
                                          </p:stCondLst>
                                        </p:cTn>
                                        <p:tgtEl>
                                          <p:spTgt spid="5126"/>
                                        </p:tgtEl>
                                        <p:attrNameLst>
                                          <p:attrName>style.visibility</p:attrName>
                                        </p:attrNameLst>
                                      </p:cBhvr>
                                      <p:to>
                                        <p:strVal val="visible"/>
                                      </p:to>
                                    </p:set>
                                    <p:animEffect transition="in" filter="fade">
                                      <p:cBhvr>
                                        <p:cTn id="35" dur="2000"/>
                                        <p:tgtEl>
                                          <p:spTgt spid="5126"/>
                                        </p:tgtEl>
                                      </p:cBhvr>
                                    </p:animEffect>
                                    <p:anim calcmode="lin" valueType="num">
                                      <p:cBhvr>
                                        <p:cTn id="36" dur="2000" fill="hold"/>
                                        <p:tgtEl>
                                          <p:spTgt spid="5126"/>
                                        </p:tgtEl>
                                        <p:attrNameLst>
                                          <p:attrName>ppt_w</p:attrName>
                                        </p:attrNameLst>
                                      </p:cBhvr>
                                      <p:tavLst>
                                        <p:tav tm="0" fmla="#ppt_w*sin(2.5*pi*$)">
                                          <p:val>
                                            <p:fltVal val="0"/>
                                          </p:val>
                                        </p:tav>
                                        <p:tav tm="100000">
                                          <p:val>
                                            <p:fltVal val="1"/>
                                          </p:val>
                                        </p:tav>
                                      </p:tavLst>
                                    </p:anim>
                                    <p:anim calcmode="lin" valueType="num">
                                      <p:cBhvr>
                                        <p:cTn id="37" dur="2000" fill="hold"/>
                                        <p:tgtEl>
                                          <p:spTgt spid="5126"/>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5136"/>
                                        </p:tgtEl>
                                        <p:attrNameLst>
                                          <p:attrName>style.visibility</p:attrName>
                                        </p:attrNameLst>
                                      </p:cBhvr>
                                      <p:to>
                                        <p:strVal val="visible"/>
                                      </p:to>
                                    </p:set>
                                    <p:anim calcmode="lin" valueType="num">
                                      <p:cBhvr>
                                        <p:cTn id="42" dur="500" fill="hold"/>
                                        <p:tgtEl>
                                          <p:spTgt spid="5136"/>
                                        </p:tgtEl>
                                        <p:attrNameLst>
                                          <p:attrName>ppt_w</p:attrName>
                                        </p:attrNameLst>
                                      </p:cBhvr>
                                      <p:tavLst>
                                        <p:tav tm="0">
                                          <p:val>
                                            <p:fltVal val="0"/>
                                          </p:val>
                                        </p:tav>
                                        <p:tav tm="100000">
                                          <p:val>
                                            <p:strVal val="#ppt_w"/>
                                          </p:val>
                                        </p:tav>
                                      </p:tavLst>
                                    </p:anim>
                                    <p:anim calcmode="lin" valueType="num">
                                      <p:cBhvr>
                                        <p:cTn id="43" dur="500" fill="hold"/>
                                        <p:tgtEl>
                                          <p:spTgt spid="5136"/>
                                        </p:tgtEl>
                                        <p:attrNameLst>
                                          <p:attrName>ppt_h</p:attrName>
                                        </p:attrNameLst>
                                      </p:cBhvr>
                                      <p:tavLst>
                                        <p:tav tm="0">
                                          <p:val>
                                            <p:fltVal val="0"/>
                                          </p:val>
                                        </p:tav>
                                        <p:tav tm="100000">
                                          <p:val>
                                            <p:strVal val="#ppt_h"/>
                                          </p:val>
                                        </p:tav>
                                      </p:tavLst>
                                    </p:anim>
                                    <p:animEffect transition="in" filter="fade">
                                      <p:cBhvr>
                                        <p:cTn id="44" dur="500"/>
                                        <p:tgtEl>
                                          <p:spTgt spid="5136"/>
                                        </p:tgtEl>
                                      </p:cBhvr>
                                    </p:animEffect>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134"/>
                                        </p:tgtEl>
                                        <p:attrNameLst>
                                          <p:attrName>style.visibility</p:attrName>
                                        </p:attrNameLst>
                                      </p:cBhvr>
                                      <p:to>
                                        <p:strVal val="visible"/>
                                      </p:to>
                                    </p:set>
                                    <p:anim calcmode="lin" valueType="num">
                                      <p:cBhvr additive="base">
                                        <p:cTn id="49" dur="500" fill="hold"/>
                                        <p:tgtEl>
                                          <p:spTgt spid="5134"/>
                                        </p:tgtEl>
                                        <p:attrNameLst>
                                          <p:attrName>ppt_x</p:attrName>
                                        </p:attrNameLst>
                                      </p:cBhvr>
                                      <p:tavLst>
                                        <p:tav tm="0">
                                          <p:val>
                                            <p:strVal val="#ppt_x"/>
                                          </p:val>
                                        </p:tav>
                                        <p:tav tm="100000">
                                          <p:val>
                                            <p:strVal val="#ppt_x"/>
                                          </p:val>
                                        </p:tav>
                                      </p:tavLst>
                                    </p:anim>
                                    <p:anim calcmode="lin" valueType="num">
                                      <p:cBhvr additive="base">
                                        <p:cTn id="50" dur="500" fill="hold"/>
                                        <p:tgtEl>
                                          <p:spTgt spid="51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dirty="0"/>
              <a:t>http://microsoft.com</a:t>
            </a:r>
          </a:p>
          <a:p>
            <a:endParaRPr lang="cs-CZ" dirty="0"/>
          </a:p>
        </p:txBody>
      </p:sp>
    </p:spTree>
    <p:extLst>
      <p:ext uri="{BB962C8B-B14F-4D97-AF65-F5344CB8AC3E}">
        <p14:creationId xmlns:p14="http://schemas.microsoft.com/office/powerpoint/2010/main" xmlns="" val="126218008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123</TotalTime>
  <Words>343</Words>
  <Application>Microsoft Office PowerPoint</Application>
  <PresentationFormat>Předvádění na obrazovce (4:3)</PresentationFormat>
  <Paragraphs>53</Paragraphs>
  <Slides>8</Slides>
  <Notes>5</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systému Office</vt:lpstr>
      <vt:lpstr>Snímek 1</vt:lpstr>
      <vt:lpstr>Anotace</vt:lpstr>
      <vt:lpstr>ZIMA</vt:lpstr>
      <vt:lpstr>VENKU  V  ZIMĚ</vt:lpstr>
      <vt:lpstr>Ptáci u krmítka</vt:lpstr>
      <vt:lpstr>DĚTI a ZIMA</vt:lpstr>
      <vt:lpstr>Zimní sporty</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Dum</cp:lastModifiedBy>
  <cp:revision>23</cp:revision>
  <dcterms:created xsi:type="dcterms:W3CDTF">2011-08-21T15:31:45Z</dcterms:created>
  <dcterms:modified xsi:type="dcterms:W3CDTF">2012-03-12T16:27:15Z</dcterms:modified>
</cp:coreProperties>
</file>