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61" r:id="rId3"/>
    <p:sldId id="262" r:id="rId4"/>
    <p:sldId id="256" r:id="rId5"/>
    <p:sldId id="257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VY_12_INOVACE_20_Druhy zájmen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smtClean="0"/>
            <a:t>Druhy  zájmen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pro 7. ročník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 custLinFactNeighborX="1515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E994B0-93B4-418F-8FF8-41CDA5F84092}" type="presOf" srcId="{EBC41103-E2E5-4D48-9B4B-425520D3D098}" destId="{F969C235-9271-4D34-B740-D627A121CAD0}" srcOrd="1" destOrd="0" presId="urn:microsoft.com/office/officeart/2005/8/layout/target3"/>
    <dgm:cxn modelId="{1B2153D1-C0AC-4A32-9373-EDAB17170CC7}" type="presOf" srcId="{019433A1-1324-4DE1-9E6F-32B851095F74}" destId="{A3817367-F2BC-482F-8832-FA00B51DCCF3}" srcOrd="0" destOrd="0" presId="urn:microsoft.com/office/officeart/2005/8/layout/target3"/>
    <dgm:cxn modelId="{5BF878ED-A0E9-46C9-B79B-E67C85241CDC}" type="presOf" srcId="{C73C7642-F245-4585-8F88-243F9FAEF6CA}" destId="{AA41A67C-3D3F-4AE9-9E0F-5D7F7BB2E74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ABF9679B-071F-410C-A65D-FDDA48AAF19D}" type="presOf" srcId="{FBBFC3EA-9D9D-4F3A-BEA6-9C2C0E46BF20}" destId="{643EA938-EDE0-4533-ACCC-D2BD6F3A527C}" srcOrd="0" destOrd="0" presId="urn:microsoft.com/office/officeart/2005/8/layout/target3"/>
    <dgm:cxn modelId="{87110E3C-244D-4823-BB12-84CC6FAEFB99}" type="presOf" srcId="{DAEA276B-ECF9-46F6-A7D3-4693B2D32BC4}" destId="{F69A1436-182C-465B-AD7F-FE48E0C090C1}" srcOrd="1" destOrd="0" presId="urn:microsoft.com/office/officeart/2005/8/layout/target3"/>
    <dgm:cxn modelId="{2A6B2A06-3525-495C-9D6E-F615C2EC21D6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60F8289-53E3-4546-9378-CD99B1408AF6}" type="presOf" srcId="{EBC41103-E2E5-4D48-9B4B-425520D3D098}" destId="{50C2F88D-8688-44C2-A854-691F34009D3B}" srcOrd="0" destOrd="0" presId="urn:microsoft.com/office/officeart/2005/8/layout/target3"/>
    <dgm:cxn modelId="{38299907-7ED6-44FA-8247-E70EBDCE44AA}" type="presOf" srcId="{DAEA276B-ECF9-46F6-A7D3-4693B2D32BC4}" destId="{CDED6FE3-AD8F-4ACC-B6B8-710EDDD97598}" srcOrd="0" destOrd="0" presId="urn:microsoft.com/office/officeart/2005/8/layout/target3"/>
    <dgm:cxn modelId="{59F5922D-B1E8-4ABB-AEDD-9D1612C80B83}" type="presOf" srcId="{FBBFC3EA-9D9D-4F3A-BEA6-9C2C0E46BF20}" destId="{832BF48F-0145-4429-9E02-8FCA946CCE9E}" srcOrd="1" destOrd="0" presId="urn:microsoft.com/office/officeart/2005/8/layout/target3"/>
    <dgm:cxn modelId="{4A91BBEE-D55C-4EFD-842A-63FB16D648A6}" type="presOf" srcId="{019433A1-1324-4DE1-9E6F-32B851095F74}" destId="{E7297F21-D4FD-4A41-AE58-814D01A6B5E7}" srcOrd="1" destOrd="0" presId="urn:microsoft.com/office/officeart/2005/8/layout/target3"/>
    <dgm:cxn modelId="{28BA4AE2-37E1-43AD-8346-D78E561B3F49}" type="presOf" srcId="{C73C7642-F245-4585-8F88-243F9FAEF6CA}" destId="{97289DF2-90F4-4EC2-A9FC-633B00BAB610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31EBBBA-FA8E-4392-8B26-2C6D607A0A5E}" type="presOf" srcId="{445C7998-7549-48B0-BD68-D4F0167F02E5}" destId="{BC35EE03-4121-4EF9-923D-7CB6D30D358D}" srcOrd="0" destOrd="0" presId="urn:microsoft.com/office/officeart/2005/8/layout/target3"/>
    <dgm:cxn modelId="{C289F572-8B32-487C-9994-BDC52284F55E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A9F3407-25E6-4F13-8B1A-99F45C5179BD}" type="presParOf" srcId="{71045F8C-00FA-488E-A7BD-E2E6753D979D}" destId="{3577EC6B-C980-4F34-8C69-4365E7B8FC8C}" srcOrd="0" destOrd="0" presId="urn:microsoft.com/office/officeart/2005/8/layout/target3"/>
    <dgm:cxn modelId="{AB0B99FC-B52D-4136-A0AF-43662AAF31E4}" type="presParOf" srcId="{71045F8C-00FA-488E-A7BD-E2E6753D979D}" destId="{6940EB87-DC1D-4BC3-9408-9AC2E1FFC039}" srcOrd="1" destOrd="0" presId="urn:microsoft.com/office/officeart/2005/8/layout/target3"/>
    <dgm:cxn modelId="{81CA3DE3-84D3-4373-97BD-8B4DC5378E2C}" type="presParOf" srcId="{71045F8C-00FA-488E-A7BD-E2E6753D979D}" destId="{BC35EE03-4121-4EF9-923D-7CB6D30D358D}" srcOrd="2" destOrd="0" presId="urn:microsoft.com/office/officeart/2005/8/layout/target3"/>
    <dgm:cxn modelId="{CC5E982E-829F-4D87-A5D0-F6DB24525F35}" type="presParOf" srcId="{71045F8C-00FA-488E-A7BD-E2E6753D979D}" destId="{C95EEA27-3CBF-4645-A92D-9D8AF5C1CBFC}" srcOrd="3" destOrd="0" presId="urn:microsoft.com/office/officeart/2005/8/layout/target3"/>
    <dgm:cxn modelId="{338AC966-E6F8-42E1-AB72-BD6E33498750}" type="presParOf" srcId="{71045F8C-00FA-488E-A7BD-E2E6753D979D}" destId="{851BB866-B6AE-4566-893F-4C635BA974FC}" srcOrd="4" destOrd="0" presId="urn:microsoft.com/office/officeart/2005/8/layout/target3"/>
    <dgm:cxn modelId="{ED5D2E88-5A84-43A7-8C9E-D13F6C07CD40}" type="presParOf" srcId="{71045F8C-00FA-488E-A7BD-E2E6753D979D}" destId="{643EA938-EDE0-4533-ACCC-D2BD6F3A527C}" srcOrd="5" destOrd="0" presId="urn:microsoft.com/office/officeart/2005/8/layout/target3"/>
    <dgm:cxn modelId="{1EA00887-CF1C-427D-8D81-2140DCDF82BA}" type="presParOf" srcId="{71045F8C-00FA-488E-A7BD-E2E6753D979D}" destId="{92F31B18-D66D-4CC7-89B9-378928DE877D}" srcOrd="6" destOrd="0" presId="urn:microsoft.com/office/officeart/2005/8/layout/target3"/>
    <dgm:cxn modelId="{2CEE563E-DFB7-49F7-9004-8C9761315667}" type="presParOf" srcId="{71045F8C-00FA-488E-A7BD-E2E6753D979D}" destId="{902074E1-B931-4618-97F1-FADBE82E9C3C}" srcOrd="7" destOrd="0" presId="urn:microsoft.com/office/officeart/2005/8/layout/target3"/>
    <dgm:cxn modelId="{7DB57468-B5D4-45A1-9782-2CA50817BF16}" type="presParOf" srcId="{71045F8C-00FA-488E-A7BD-E2E6753D979D}" destId="{A3817367-F2BC-482F-8832-FA00B51DCCF3}" srcOrd="8" destOrd="0" presId="urn:microsoft.com/office/officeart/2005/8/layout/target3"/>
    <dgm:cxn modelId="{11BBAE5D-3C86-49F0-822D-0BC8B1AB584D}" type="presParOf" srcId="{71045F8C-00FA-488E-A7BD-E2E6753D979D}" destId="{626ABFF6-56C8-4386-B662-68EC364EED9D}" srcOrd="9" destOrd="0" presId="urn:microsoft.com/office/officeart/2005/8/layout/target3"/>
    <dgm:cxn modelId="{5CFDC02A-F622-4E99-8E9E-2B9C953B2BC7}" type="presParOf" srcId="{71045F8C-00FA-488E-A7BD-E2E6753D979D}" destId="{6DB11F1C-D028-4800-9625-6611CA9DE6D4}" srcOrd="10" destOrd="0" presId="urn:microsoft.com/office/officeart/2005/8/layout/target3"/>
    <dgm:cxn modelId="{2E389F45-8646-449D-B2BE-38E2E5D193A9}" type="presParOf" srcId="{71045F8C-00FA-488E-A7BD-E2E6753D979D}" destId="{CDED6FE3-AD8F-4ACC-B6B8-710EDDD97598}" srcOrd="11" destOrd="0" presId="urn:microsoft.com/office/officeart/2005/8/layout/target3"/>
    <dgm:cxn modelId="{DEB1964D-A8CC-436A-9069-4FECAC06A9CE}" type="presParOf" srcId="{71045F8C-00FA-488E-A7BD-E2E6753D979D}" destId="{397AC6D7-84A6-4150-958F-83C92D9ACF38}" srcOrd="12" destOrd="0" presId="urn:microsoft.com/office/officeart/2005/8/layout/target3"/>
    <dgm:cxn modelId="{C1A1F0AF-075E-4ED3-9A88-65ABD0188C61}" type="presParOf" srcId="{71045F8C-00FA-488E-A7BD-E2E6753D979D}" destId="{D7419528-33A6-416D-9E64-B3F7915C5149}" srcOrd="13" destOrd="0" presId="urn:microsoft.com/office/officeart/2005/8/layout/target3"/>
    <dgm:cxn modelId="{2E7CBE5E-6EBB-4C78-9AD3-1FAE89AFA9A3}" type="presParOf" srcId="{71045F8C-00FA-488E-A7BD-E2E6753D979D}" destId="{97289DF2-90F4-4EC2-A9FC-633B00BAB610}" srcOrd="14" destOrd="0" presId="urn:microsoft.com/office/officeart/2005/8/layout/target3"/>
    <dgm:cxn modelId="{CE0A27EA-B6A9-4199-8DCF-171B58BD9596}" type="presParOf" srcId="{71045F8C-00FA-488E-A7BD-E2E6753D979D}" destId="{234EBA9D-95B4-4C20-A84E-6F65F1085DC6}" srcOrd="15" destOrd="0" presId="urn:microsoft.com/office/officeart/2005/8/layout/target3"/>
    <dgm:cxn modelId="{AB4CE30F-BB1A-4E14-A22D-98A52A09FBDB}" type="presParOf" srcId="{71045F8C-00FA-488E-A7BD-E2E6753D979D}" destId="{12255512-213F-41DF-90A6-8B4CD74A2B52}" srcOrd="16" destOrd="0" presId="urn:microsoft.com/office/officeart/2005/8/layout/target3"/>
    <dgm:cxn modelId="{702DCB52-2DCC-46F5-B4F4-ADF2121F3055}" type="presParOf" srcId="{71045F8C-00FA-488E-A7BD-E2E6753D979D}" destId="{50C2F88D-8688-44C2-A854-691F34009D3B}" srcOrd="17" destOrd="0" presId="urn:microsoft.com/office/officeart/2005/8/layout/target3"/>
    <dgm:cxn modelId="{72DBA0C3-DD51-4368-B8E3-98BCF8D1FE5C}" type="presParOf" srcId="{71045F8C-00FA-488E-A7BD-E2E6753D979D}" destId="{4D19AB04-24FA-40C2-B203-52AE3D15E171}" srcOrd="18" destOrd="0" presId="urn:microsoft.com/office/officeart/2005/8/layout/target3"/>
    <dgm:cxn modelId="{250C69ED-7407-4415-BAD5-15A920B7FF78}" type="presParOf" srcId="{71045F8C-00FA-488E-A7BD-E2E6753D979D}" destId="{832BF48F-0145-4429-9E02-8FCA946CCE9E}" srcOrd="19" destOrd="0" presId="urn:microsoft.com/office/officeart/2005/8/layout/target3"/>
    <dgm:cxn modelId="{CC28542C-4791-4E7D-A909-F52E584C8C55}" type="presParOf" srcId="{71045F8C-00FA-488E-A7BD-E2E6753D979D}" destId="{E7297F21-D4FD-4A41-AE58-814D01A6B5E7}" srcOrd="20" destOrd="0" presId="urn:microsoft.com/office/officeart/2005/8/layout/target3"/>
    <dgm:cxn modelId="{E89BA589-20D7-45DF-AAEA-59FE13D406AF}" type="presParOf" srcId="{71045F8C-00FA-488E-A7BD-E2E6753D979D}" destId="{F69A1436-182C-465B-AD7F-FE48E0C090C1}" srcOrd="21" destOrd="0" presId="urn:microsoft.com/office/officeart/2005/8/layout/target3"/>
    <dgm:cxn modelId="{3FB2A710-BDA9-4B71-B555-7E2C826488C5}" type="presParOf" srcId="{71045F8C-00FA-488E-A7BD-E2E6753D979D}" destId="{AA41A67C-3D3F-4AE9-9E0F-5D7F7BB2E741}" srcOrd="22" destOrd="0" presId="urn:microsoft.com/office/officeart/2005/8/layout/target3"/>
    <dgm:cxn modelId="{8984A8CD-B2D2-46EC-9750-3A2E2AF61855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VY_12_INOVACE_20_Druhy zájmen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pro 7. ročník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smtClean="0"/>
            <a:t>Druhy  zájmen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A5447-53F2-4298-B456-D3818A69544F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779A7E-808E-4FF5-B829-9F2F2013C4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537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557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523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643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492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0673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2313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9141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4477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46726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0444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5679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1D1BE-57A9-456C-8B5C-EA1C2A6E03B9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87B3C-A08C-47FB-B169-54B413433B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09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2115123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844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Anotace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32886"/>
              </p:ext>
            </p:extLst>
          </p:nvPr>
        </p:nvGraphicFramePr>
        <p:xfrm>
          <a:off x="1691680" y="1340768"/>
          <a:ext cx="6120680" cy="446449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96344"/>
                <a:gridCol w="3024336"/>
              </a:tblGrid>
              <a:tr h="368554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757794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procvičování</a:t>
                      </a:r>
                      <a:endParaRPr lang="cs-CZ" dirty="0"/>
                    </a:p>
                  </a:txBody>
                  <a:tcPr/>
                </a:tc>
              </a:tr>
              <a:tr h="805084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Pravidla,</a:t>
                      </a:r>
                      <a:r>
                        <a:rPr lang="cs-CZ" baseline="0" dirty="0" smtClean="0"/>
                        <a:t> fix na tabuli, učebnice, nástěnný mluvnický přehled</a:t>
                      </a:r>
                      <a:endParaRPr lang="cs-CZ" dirty="0"/>
                    </a:p>
                  </a:txBody>
                  <a:tcPr/>
                </a:tc>
              </a:tr>
              <a:tr h="952225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1580839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Procvičování lze realizovat pomocí fixu určeného k psaní na interaktivní tabuli. </a:t>
                      </a:r>
                      <a:r>
                        <a:rPr lang="cs-CZ" dirty="0" smtClean="0"/>
                        <a:t> Je možné vytisknout procvičování jako</a:t>
                      </a:r>
                      <a:r>
                        <a:rPr lang="cs-CZ" baseline="0" dirty="0" smtClean="0"/>
                        <a:t> pracovní list.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772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4200" dirty="0" smtClean="0"/>
              <a:t>Druhy zájmen</a:t>
            </a:r>
            <a:endParaRPr lang="cs-CZ" sz="4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C000"/>
                </a:solidFill>
              </a:rPr>
              <a:t>Opakování a procvičení</a:t>
            </a:r>
            <a:endParaRPr lang="cs-CZ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03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78000"/>
              </a:schemeClr>
            </a:gs>
            <a:gs pos="100000">
              <a:schemeClr val="bg2">
                <a:tint val="95000"/>
                <a:shade val="98000"/>
                <a:lumMod val="0"/>
                <a:lumOff val="100000"/>
              </a:schemeClr>
            </a:gs>
          </a:gsLst>
          <a:path path="circle">
            <a:fillToRect l="50000" t="100000" r="10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dirty="0" smtClean="0">
                <a:solidFill>
                  <a:srgbClr val="FFC000"/>
                </a:solidFill>
              </a:rPr>
              <a:t>Jaké jsou druhy zájmen v češtině?</a:t>
            </a:r>
            <a:endParaRPr lang="cs-CZ" sz="34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205063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sz="3600" dirty="0" smtClean="0"/>
              <a:t>1.	________________</a:t>
            </a:r>
          </a:p>
          <a:p>
            <a:pPr algn="ctr"/>
            <a:r>
              <a:rPr lang="cs-CZ" sz="3600" dirty="0" smtClean="0"/>
              <a:t>2.	________________</a:t>
            </a:r>
          </a:p>
          <a:p>
            <a:pPr algn="ctr"/>
            <a:r>
              <a:rPr lang="cs-CZ" sz="3600" dirty="0" smtClean="0"/>
              <a:t>3.	________________</a:t>
            </a:r>
          </a:p>
          <a:p>
            <a:pPr algn="ctr"/>
            <a:r>
              <a:rPr lang="cs-CZ" sz="3600" dirty="0" smtClean="0"/>
              <a:t>4.	________________</a:t>
            </a:r>
          </a:p>
          <a:p>
            <a:pPr algn="ctr"/>
            <a:r>
              <a:rPr lang="cs-CZ" sz="3600" dirty="0" smtClean="0"/>
              <a:t>5.	________________</a:t>
            </a:r>
          </a:p>
          <a:p>
            <a:pPr algn="ctr"/>
            <a:r>
              <a:rPr lang="cs-CZ" sz="3600" dirty="0" smtClean="0"/>
              <a:t>6.	________________</a:t>
            </a:r>
          </a:p>
          <a:p>
            <a:pPr algn="ctr"/>
            <a:r>
              <a:rPr lang="cs-CZ" sz="3600" dirty="0" smtClean="0"/>
              <a:t>7.	________________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76597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400" dirty="0" smtClean="0">
                <a:solidFill>
                  <a:srgbClr val="FFC000"/>
                </a:solidFill>
              </a:rPr>
              <a:t>….. druhy zájmen v češtině:</a:t>
            </a:r>
            <a:endParaRPr lang="cs-CZ" sz="34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205063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sz="3600" dirty="0" smtClean="0">
                <a:solidFill>
                  <a:srgbClr val="92D050"/>
                </a:solidFill>
              </a:rPr>
              <a:t>1.</a:t>
            </a:r>
            <a:r>
              <a:rPr lang="cs-CZ" sz="3600" dirty="0" smtClean="0"/>
              <a:t>	OSOBNÍ</a:t>
            </a:r>
          </a:p>
          <a:p>
            <a:pPr algn="ctr"/>
            <a:r>
              <a:rPr lang="cs-CZ" sz="3600" dirty="0" smtClean="0">
                <a:solidFill>
                  <a:srgbClr val="92D050"/>
                </a:solidFill>
              </a:rPr>
              <a:t>2.</a:t>
            </a:r>
            <a:r>
              <a:rPr lang="cs-CZ" sz="3600" dirty="0" smtClean="0"/>
              <a:t>	PŘIVLASTŇOVACÍ</a:t>
            </a:r>
          </a:p>
          <a:p>
            <a:pPr algn="ctr"/>
            <a:r>
              <a:rPr lang="cs-CZ" sz="3600" dirty="0" smtClean="0">
                <a:solidFill>
                  <a:srgbClr val="92D050"/>
                </a:solidFill>
              </a:rPr>
              <a:t>3.	</a:t>
            </a:r>
            <a:r>
              <a:rPr lang="cs-CZ" sz="3600" dirty="0" smtClean="0"/>
              <a:t>UKAZOVACÍ</a:t>
            </a:r>
          </a:p>
          <a:p>
            <a:pPr algn="ctr"/>
            <a:r>
              <a:rPr lang="cs-CZ" sz="3600" dirty="0" smtClean="0">
                <a:solidFill>
                  <a:srgbClr val="92D050"/>
                </a:solidFill>
              </a:rPr>
              <a:t>4.	</a:t>
            </a:r>
            <a:r>
              <a:rPr lang="cs-CZ" sz="3600" dirty="0" smtClean="0"/>
              <a:t>TÁZACÍ</a:t>
            </a:r>
          </a:p>
          <a:p>
            <a:pPr algn="ctr"/>
            <a:r>
              <a:rPr lang="cs-CZ" sz="3600" dirty="0" smtClean="0">
                <a:solidFill>
                  <a:srgbClr val="92D050"/>
                </a:solidFill>
              </a:rPr>
              <a:t>5.</a:t>
            </a:r>
            <a:r>
              <a:rPr lang="cs-CZ" sz="3600" dirty="0">
                <a:solidFill>
                  <a:srgbClr val="92D050"/>
                </a:solidFill>
              </a:rPr>
              <a:t> </a:t>
            </a:r>
            <a:r>
              <a:rPr lang="cs-CZ" sz="3600" dirty="0" smtClean="0"/>
              <a:t>VZTAŽNÁ</a:t>
            </a:r>
          </a:p>
          <a:p>
            <a:pPr algn="ctr"/>
            <a:r>
              <a:rPr lang="cs-CZ" sz="3600" dirty="0" smtClean="0">
                <a:solidFill>
                  <a:srgbClr val="92D050"/>
                </a:solidFill>
              </a:rPr>
              <a:t>6.</a:t>
            </a:r>
            <a:r>
              <a:rPr lang="cs-CZ" sz="3600" dirty="0" smtClean="0"/>
              <a:t>	NEURČITÁ</a:t>
            </a:r>
          </a:p>
          <a:p>
            <a:pPr algn="ctr"/>
            <a:r>
              <a:rPr lang="cs-CZ" sz="3600" dirty="0" smtClean="0">
                <a:solidFill>
                  <a:srgbClr val="92D050"/>
                </a:solidFill>
              </a:rPr>
              <a:t>7.	</a:t>
            </a:r>
            <a:r>
              <a:rPr lang="cs-CZ" sz="3600" dirty="0" smtClean="0"/>
              <a:t>ZÁPORNÁ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3465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2000">
              <a:schemeClr val="bg2">
                <a:tint val="78000"/>
                <a:alpha val="35000"/>
                <a:lumMod val="93000"/>
                <a:lumOff val="7000"/>
              </a:schemeClr>
            </a:gs>
            <a:gs pos="100000">
              <a:schemeClr val="bg2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URČI DRUHY TĚCHTO ZÁJMEN:</a:t>
            </a:r>
            <a:br>
              <a:rPr lang="cs-CZ" dirty="0" smtClean="0">
                <a:solidFill>
                  <a:srgbClr val="FFC000"/>
                </a:solidFill>
              </a:rPr>
            </a:br>
            <a:r>
              <a:rPr lang="cs-CZ" sz="2700" dirty="0" smtClean="0">
                <a:solidFill>
                  <a:srgbClr val="92D050"/>
                </a:solidFill>
              </a:rPr>
              <a:t>zapisujte   druh   vedle  každého  slova</a:t>
            </a:r>
            <a:endParaRPr lang="cs-CZ" sz="27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637111"/>
          </a:xfrm>
        </p:spPr>
        <p:txBody>
          <a:bodyPr numCol="3">
            <a:normAutofit fontScale="92500" lnSpcReduction="20000"/>
          </a:bodyPr>
          <a:lstStyle/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ti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cosi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mne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se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tím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ji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nás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nikoho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něco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ty 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sám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všechno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ničeho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jaký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něj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každý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tenhle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mého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níž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jenž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mí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těch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jim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nic</a:t>
            </a:r>
          </a:p>
          <a:p>
            <a:pPr marL="68580" indent="0">
              <a:buNone/>
            </a:pPr>
            <a:r>
              <a:rPr lang="cs-CZ" sz="3200" dirty="0">
                <a:solidFill>
                  <a:schemeClr val="bg2"/>
                </a:solidFill>
              </a:rPr>
              <a:t>komu</a:t>
            </a:r>
          </a:p>
          <a:p>
            <a:pPr marL="68580" indent="0">
              <a:buNone/>
            </a:pPr>
            <a:r>
              <a:rPr lang="cs-CZ" sz="3200" dirty="0">
                <a:solidFill>
                  <a:schemeClr val="bg2"/>
                </a:solidFill>
              </a:rPr>
              <a:t>čí?</a:t>
            </a:r>
          </a:p>
          <a:p>
            <a:pPr marL="68580" indent="0">
              <a:buNone/>
            </a:pPr>
            <a:r>
              <a:rPr lang="cs-CZ" sz="3200" dirty="0">
                <a:solidFill>
                  <a:schemeClr val="bg2"/>
                </a:solidFill>
              </a:rPr>
              <a:t>někoho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svého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těch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vaši</a:t>
            </a:r>
            <a:endParaRPr lang="cs-CZ" sz="32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5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5000">
              <a:schemeClr val="bg2">
                <a:tint val="78000"/>
                <a:alpha val="45000"/>
                <a:lumMod val="0"/>
                <a:lumOff val="100000"/>
              </a:schemeClr>
            </a:gs>
            <a:gs pos="100000">
              <a:schemeClr val="bg2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772400" cy="936104"/>
          </a:xfrm>
          <a:solidFill>
            <a:schemeClr val="tx2">
              <a:lumMod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4000" dirty="0" err="1" smtClean="0">
                <a:solidFill>
                  <a:srgbClr val="FFC000"/>
                </a:solidFill>
              </a:rPr>
              <a:t>řešeNí</a:t>
            </a:r>
            <a:r>
              <a:rPr lang="cs-CZ" sz="4000" dirty="0" smtClean="0">
                <a:solidFill>
                  <a:srgbClr val="FFC000"/>
                </a:solidFill>
              </a:rPr>
              <a:t>:</a:t>
            </a:r>
            <a:r>
              <a:rPr lang="cs-CZ" dirty="0" smtClean="0">
                <a:solidFill>
                  <a:srgbClr val="FFC000"/>
                </a:solidFill>
              </a:rPr>
              <a:t/>
            </a:r>
            <a:br>
              <a:rPr lang="cs-CZ" dirty="0" smtClean="0">
                <a:solidFill>
                  <a:srgbClr val="FFC000"/>
                </a:solidFill>
              </a:rPr>
            </a:br>
            <a:endParaRPr lang="cs-CZ" sz="27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00200"/>
            <a:ext cx="8136904" cy="4637111"/>
          </a:xfrm>
        </p:spPr>
        <p:txBody>
          <a:bodyPr numCol="3">
            <a:normAutofit fontScale="92500" lnSpcReduction="20000"/>
          </a:bodyPr>
          <a:lstStyle/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ti   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ukaz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.,os.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cosi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neurč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mne   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os.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se      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os.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tím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ukaz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ji       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os.</a:t>
            </a:r>
            <a:r>
              <a:rPr lang="cs-CZ" sz="3200" dirty="0" smtClean="0">
                <a:solidFill>
                  <a:schemeClr val="bg2"/>
                </a:solidFill>
              </a:rPr>
              <a:t>     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nás    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os.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nikoho  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zápor.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něco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neurč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ty      </a:t>
            </a: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os., </a:t>
            </a:r>
            <a:r>
              <a:rPr lang="cs-CZ" sz="3200" dirty="0" err="1" smtClean="0">
                <a:solidFill>
                  <a:schemeClr val="accent1">
                    <a:lumMod val="50000"/>
                  </a:schemeClr>
                </a:solidFill>
              </a:rPr>
              <a:t>ukaz</a:t>
            </a: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sám   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ukaz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všechno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neurč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ničeho   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zápor.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jaký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táz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.,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vztaž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něj         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os.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každý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neurč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tenhle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ukaz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cs-CZ" sz="3200" dirty="0" smtClean="0">
                <a:solidFill>
                  <a:schemeClr val="bg2"/>
                </a:solidFill>
              </a:rPr>
              <a:t> </a:t>
            </a: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mého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přivl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níž    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vztaž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jenž  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vztaž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mí   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přivl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těch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ukaz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jim      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os.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nic  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záp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komu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táz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.,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vztaž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cs-CZ" sz="3200" dirty="0" smtClean="0">
                <a:solidFill>
                  <a:schemeClr val="bg2"/>
                </a:solidFill>
              </a:rPr>
              <a:t> </a:t>
            </a:r>
            <a:endParaRPr lang="cs-CZ" sz="3200" dirty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>
                <a:solidFill>
                  <a:schemeClr val="bg2"/>
                </a:solidFill>
              </a:rPr>
              <a:t>čí</a:t>
            </a:r>
            <a:r>
              <a:rPr lang="cs-CZ" sz="3200" dirty="0" smtClean="0">
                <a:solidFill>
                  <a:schemeClr val="bg2"/>
                </a:solidFill>
              </a:rPr>
              <a:t>?   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táz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někoho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neurč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svého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přivl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těch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ukaz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 smtClean="0">
              <a:solidFill>
                <a:schemeClr val="bg2"/>
              </a:solidFill>
            </a:endParaRPr>
          </a:p>
          <a:p>
            <a:pPr marL="68580" indent="0">
              <a:buNone/>
            </a:pPr>
            <a:r>
              <a:rPr lang="cs-CZ" sz="3200" dirty="0" smtClean="0">
                <a:solidFill>
                  <a:schemeClr val="bg2"/>
                </a:solidFill>
              </a:rPr>
              <a:t>vaši     </a:t>
            </a:r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přivl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32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56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Městská zábava</Template>
  <TotalTime>50</TotalTime>
  <Words>264</Words>
  <Application>Microsoft Office PowerPoint</Application>
  <PresentationFormat>Předvádění na obrazovce (4:3)</PresentationFormat>
  <Paragraphs>98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Urban Pop</vt:lpstr>
      <vt:lpstr>Motiv systému Office</vt:lpstr>
      <vt:lpstr>Prezentace aplikace PowerPoint</vt:lpstr>
      <vt:lpstr>Anotace</vt:lpstr>
      <vt:lpstr>Druhy zájmen</vt:lpstr>
      <vt:lpstr>Jaké jsou druhy zájmen v češtině?</vt:lpstr>
      <vt:lpstr>….. druhy zájmen v češtině:</vt:lpstr>
      <vt:lpstr>URČI DRUHY TĚCHTO ZÁJMEN: zapisujte   druh   vedle  každého  slova</vt:lpstr>
      <vt:lpstr>řešeNí: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Druhy zájmen</dc:title>
  <dc:creator>Dufková Dana</dc:creator>
  <cp:lastModifiedBy>Dufková Dana</cp:lastModifiedBy>
  <cp:revision>5</cp:revision>
  <dcterms:created xsi:type="dcterms:W3CDTF">2012-09-21T08:25:30Z</dcterms:created>
  <dcterms:modified xsi:type="dcterms:W3CDTF">2012-09-21T09:15:33Z</dcterms:modified>
</cp:coreProperties>
</file>