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2"/>
  </p:notesMasterIdLst>
  <p:sldIdLst>
    <p:sldId id="265" r:id="rId3"/>
    <p:sldId id="266" r:id="rId4"/>
    <p:sldId id="256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VY_12_INOVACE_23_Shoda přísudku s několikanásobným podmětem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Shoda přísudku s několikanásobným podmětem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4D12DA-3DC5-443F-BD76-EFB164FE78C3}" type="presOf" srcId="{019433A1-1324-4DE1-9E6F-32B851095F74}" destId="{A3817367-F2BC-482F-8832-FA00B51DCCF3}" srcOrd="0" destOrd="0" presId="urn:microsoft.com/office/officeart/2005/8/layout/target3"/>
    <dgm:cxn modelId="{1321F3DA-2B56-4CA8-A7CE-97BA40771E9C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3AB4C3A-3E22-4182-9D26-5DA0E432070B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B4D2F97-9CF3-487E-B039-3D846F3CF8B4}" type="presOf" srcId="{019433A1-1324-4DE1-9E6F-32B851095F74}" destId="{E7297F21-D4FD-4A41-AE58-814D01A6B5E7}" srcOrd="1" destOrd="0" presId="urn:microsoft.com/office/officeart/2005/8/layout/target3"/>
    <dgm:cxn modelId="{3E46FE45-0AB2-477D-B63B-B92AC60A2918}" type="presOf" srcId="{FBBFC3EA-9D9D-4F3A-BEA6-9C2C0E46BF20}" destId="{832BF48F-0145-4429-9E02-8FCA946CCE9E}" srcOrd="1" destOrd="0" presId="urn:microsoft.com/office/officeart/2005/8/layout/target3"/>
    <dgm:cxn modelId="{A2F25184-7590-4351-AB86-EC75A44A6B65}" type="presOf" srcId="{C73C7642-F245-4585-8F88-243F9FAEF6CA}" destId="{97289DF2-90F4-4EC2-A9FC-633B00BAB610}" srcOrd="0" destOrd="0" presId="urn:microsoft.com/office/officeart/2005/8/layout/target3"/>
    <dgm:cxn modelId="{558D6000-607B-4790-BB0B-5C9D376682DE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DAD3BC5-3FFC-4C77-9D4F-1AAAB70681DA}" type="presOf" srcId="{39F8B381-5807-488E-AC22-73DD4140ED4A}" destId="{71045F8C-00FA-488E-A7BD-E2E6753D979D}" srcOrd="0" destOrd="0" presId="urn:microsoft.com/office/officeart/2005/8/layout/target3"/>
    <dgm:cxn modelId="{22EBC645-449C-4364-AB3A-744AE22AF567}" type="presOf" srcId="{DAEA276B-ECF9-46F6-A7D3-4693B2D32BC4}" destId="{F69A1436-182C-465B-AD7F-FE48E0C090C1}" srcOrd="1" destOrd="0" presId="urn:microsoft.com/office/officeart/2005/8/layout/target3"/>
    <dgm:cxn modelId="{AF91D0B5-11DE-4B10-A54F-2DDE1F7CBBAC}" type="presOf" srcId="{EBC41103-E2E5-4D48-9B4B-425520D3D098}" destId="{F969C235-9271-4D34-B740-D627A121CAD0}" srcOrd="1" destOrd="0" presId="urn:microsoft.com/office/officeart/2005/8/layout/target3"/>
    <dgm:cxn modelId="{8295934F-BAC1-4AAF-BA64-56DE88975AF3}" type="presOf" srcId="{445C7998-7549-48B0-BD68-D4F0167F02E5}" destId="{BC35EE03-4121-4EF9-923D-7CB6D30D358D}" srcOrd="0" destOrd="0" presId="urn:microsoft.com/office/officeart/2005/8/layout/target3"/>
    <dgm:cxn modelId="{8ABC3CBC-BB15-4CE6-8EA6-216C7D48D14D}" type="presOf" srcId="{C73C7642-F245-4585-8F88-243F9FAEF6CA}" destId="{AA41A67C-3D3F-4AE9-9E0F-5D7F7BB2E741}" srcOrd="1" destOrd="0" presId="urn:microsoft.com/office/officeart/2005/8/layout/target3"/>
    <dgm:cxn modelId="{9024DAFA-2E9F-4803-93F1-18EEB5A22826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7EFB4F1-C060-461C-A1BF-D89EC5CBCBD5}" type="presParOf" srcId="{71045F8C-00FA-488E-A7BD-E2E6753D979D}" destId="{3577EC6B-C980-4F34-8C69-4365E7B8FC8C}" srcOrd="0" destOrd="0" presId="urn:microsoft.com/office/officeart/2005/8/layout/target3"/>
    <dgm:cxn modelId="{CBAAF62A-E0A8-4302-9A2D-973C4588C059}" type="presParOf" srcId="{71045F8C-00FA-488E-A7BD-E2E6753D979D}" destId="{6940EB87-DC1D-4BC3-9408-9AC2E1FFC039}" srcOrd="1" destOrd="0" presId="urn:microsoft.com/office/officeart/2005/8/layout/target3"/>
    <dgm:cxn modelId="{22720CFF-F327-4E21-90D0-D1A23E34B17C}" type="presParOf" srcId="{71045F8C-00FA-488E-A7BD-E2E6753D979D}" destId="{BC35EE03-4121-4EF9-923D-7CB6D30D358D}" srcOrd="2" destOrd="0" presId="urn:microsoft.com/office/officeart/2005/8/layout/target3"/>
    <dgm:cxn modelId="{1F2FAD45-CB7F-4B0C-9C97-04A7A47FC8E5}" type="presParOf" srcId="{71045F8C-00FA-488E-A7BD-E2E6753D979D}" destId="{C95EEA27-3CBF-4645-A92D-9D8AF5C1CBFC}" srcOrd="3" destOrd="0" presId="urn:microsoft.com/office/officeart/2005/8/layout/target3"/>
    <dgm:cxn modelId="{5F197D81-51F9-490D-A994-8CA7819FE006}" type="presParOf" srcId="{71045F8C-00FA-488E-A7BD-E2E6753D979D}" destId="{851BB866-B6AE-4566-893F-4C635BA974FC}" srcOrd="4" destOrd="0" presId="urn:microsoft.com/office/officeart/2005/8/layout/target3"/>
    <dgm:cxn modelId="{91E2B40D-3738-4F78-8225-D759DC5BB388}" type="presParOf" srcId="{71045F8C-00FA-488E-A7BD-E2E6753D979D}" destId="{643EA938-EDE0-4533-ACCC-D2BD6F3A527C}" srcOrd="5" destOrd="0" presId="urn:microsoft.com/office/officeart/2005/8/layout/target3"/>
    <dgm:cxn modelId="{2604E87C-7438-4690-9334-14A462FA205D}" type="presParOf" srcId="{71045F8C-00FA-488E-A7BD-E2E6753D979D}" destId="{92F31B18-D66D-4CC7-89B9-378928DE877D}" srcOrd="6" destOrd="0" presId="urn:microsoft.com/office/officeart/2005/8/layout/target3"/>
    <dgm:cxn modelId="{3B45CABB-C3EB-493D-A7B7-298CD9606506}" type="presParOf" srcId="{71045F8C-00FA-488E-A7BD-E2E6753D979D}" destId="{902074E1-B931-4618-97F1-FADBE82E9C3C}" srcOrd="7" destOrd="0" presId="urn:microsoft.com/office/officeart/2005/8/layout/target3"/>
    <dgm:cxn modelId="{9A82949E-8400-43A0-AA37-5F8965B96855}" type="presParOf" srcId="{71045F8C-00FA-488E-A7BD-E2E6753D979D}" destId="{A3817367-F2BC-482F-8832-FA00B51DCCF3}" srcOrd="8" destOrd="0" presId="urn:microsoft.com/office/officeart/2005/8/layout/target3"/>
    <dgm:cxn modelId="{1236B812-FA73-415D-A17A-69EE0E1EDAA7}" type="presParOf" srcId="{71045F8C-00FA-488E-A7BD-E2E6753D979D}" destId="{626ABFF6-56C8-4386-B662-68EC364EED9D}" srcOrd="9" destOrd="0" presId="urn:microsoft.com/office/officeart/2005/8/layout/target3"/>
    <dgm:cxn modelId="{FE97F887-7C23-469D-8220-EC728782B3FC}" type="presParOf" srcId="{71045F8C-00FA-488E-A7BD-E2E6753D979D}" destId="{6DB11F1C-D028-4800-9625-6611CA9DE6D4}" srcOrd="10" destOrd="0" presId="urn:microsoft.com/office/officeart/2005/8/layout/target3"/>
    <dgm:cxn modelId="{D493C00A-4893-4A5C-BB46-449D9D8C812D}" type="presParOf" srcId="{71045F8C-00FA-488E-A7BD-E2E6753D979D}" destId="{CDED6FE3-AD8F-4ACC-B6B8-710EDDD97598}" srcOrd="11" destOrd="0" presId="urn:microsoft.com/office/officeart/2005/8/layout/target3"/>
    <dgm:cxn modelId="{5B06C2C3-24C6-4175-AB63-428D9EC3BC74}" type="presParOf" srcId="{71045F8C-00FA-488E-A7BD-E2E6753D979D}" destId="{397AC6D7-84A6-4150-958F-83C92D9ACF38}" srcOrd="12" destOrd="0" presId="urn:microsoft.com/office/officeart/2005/8/layout/target3"/>
    <dgm:cxn modelId="{22F2FB6E-CA22-47D9-98C3-55EC33979F5C}" type="presParOf" srcId="{71045F8C-00FA-488E-A7BD-E2E6753D979D}" destId="{D7419528-33A6-416D-9E64-B3F7915C5149}" srcOrd="13" destOrd="0" presId="urn:microsoft.com/office/officeart/2005/8/layout/target3"/>
    <dgm:cxn modelId="{391605EF-E69E-44B4-95F1-EDE8765DEDBE}" type="presParOf" srcId="{71045F8C-00FA-488E-A7BD-E2E6753D979D}" destId="{97289DF2-90F4-4EC2-A9FC-633B00BAB610}" srcOrd="14" destOrd="0" presId="urn:microsoft.com/office/officeart/2005/8/layout/target3"/>
    <dgm:cxn modelId="{808D7035-BEA8-42A5-B765-954292C08385}" type="presParOf" srcId="{71045F8C-00FA-488E-A7BD-E2E6753D979D}" destId="{234EBA9D-95B4-4C20-A84E-6F65F1085DC6}" srcOrd="15" destOrd="0" presId="urn:microsoft.com/office/officeart/2005/8/layout/target3"/>
    <dgm:cxn modelId="{1B508109-450D-42EF-8F4E-4FD8B9C0FFCB}" type="presParOf" srcId="{71045F8C-00FA-488E-A7BD-E2E6753D979D}" destId="{12255512-213F-41DF-90A6-8B4CD74A2B52}" srcOrd="16" destOrd="0" presId="urn:microsoft.com/office/officeart/2005/8/layout/target3"/>
    <dgm:cxn modelId="{E5C033C3-0E38-4087-93F9-DBC5F6AC13F4}" type="presParOf" srcId="{71045F8C-00FA-488E-A7BD-E2E6753D979D}" destId="{50C2F88D-8688-44C2-A854-691F34009D3B}" srcOrd="17" destOrd="0" presId="urn:microsoft.com/office/officeart/2005/8/layout/target3"/>
    <dgm:cxn modelId="{5A841041-26EB-487C-A801-1CFBA155C713}" type="presParOf" srcId="{71045F8C-00FA-488E-A7BD-E2E6753D979D}" destId="{4D19AB04-24FA-40C2-B203-52AE3D15E171}" srcOrd="18" destOrd="0" presId="urn:microsoft.com/office/officeart/2005/8/layout/target3"/>
    <dgm:cxn modelId="{E2C6E40E-C4F1-42FC-BE69-445B1C716159}" type="presParOf" srcId="{71045F8C-00FA-488E-A7BD-E2E6753D979D}" destId="{832BF48F-0145-4429-9E02-8FCA946CCE9E}" srcOrd="19" destOrd="0" presId="urn:microsoft.com/office/officeart/2005/8/layout/target3"/>
    <dgm:cxn modelId="{F8B07C94-E591-4ED4-95E7-8E0E8541A1C6}" type="presParOf" srcId="{71045F8C-00FA-488E-A7BD-E2E6753D979D}" destId="{E7297F21-D4FD-4A41-AE58-814D01A6B5E7}" srcOrd="20" destOrd="0" presId="urn:microsoft.com/office/officeart/2005/8/layout/target3"/>
    <dgm:cxn modelId="{6B0A51F7-7999-4D98-AA41-AB9B173B7112}" type="presParOf" srcId="{71045F8C-00FA-488E-A7BD-E2E6753D979D}" destId="{F69A1436-182C-465B-AD7F-FE48E0C090C1}" srcOrd="21" destOrd="0" presId="urn:microsoft.com/office/officeart/2005/8/layout/target3"/>
    <dgm:cxn modelId="{F0EA022D-AC96-4EA7-9AE7-A02479B337FF}" type="presParOf" srcId="{71045F8C-00FA-488E-A7BD-E2E6753D979D}" destId="{AA41A67C-3D3F-4AE9-9E0F-5D7F7BB2E741}" srcOrd="22" destOrd="0" presId="urn:microsoft.com/office/officeart/2005/8/layout/target3"/>
    <dgm:cxn modelId="{EE240641-E0F2-48AE-94D4-9D973308D45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760640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4" y="0"/>
        <a:ext cx="5760640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4" y="504057"/>
          <a:ext cx="5760640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4" y="504057"/>
        <a:ext cx="5760640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4" y="1008114"/>
          <a:ext cx="5760640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VY_12_INOVACE_23_Shoda přísudku s několikanásobným podmětem</a:t>
          </a:r>
          <a:endParaRPr lang="cs-CZ" sz="1400" kern="1200" dirty="0"/>
        </a:p>
      </dsp:txBody>
      <dsp:txXfrm>
        <a:off x="2016224" y="1008114"/>
        <a:ext cx="5760640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4" y="1512167"/>
          <a:ext cx="5760640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4" y="1512167"/>
        <a:ext cx="5760640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4" y="2016225"/>
          <a:ext cx="5760640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Shoda přísudku s několikanásobným podmětem</a:t>
          </a:r>
          <a:endParaRPr lang="cs-CZ" sz="1400" kern="1200" dirty="0"/>
        </a:p>
      </dsp:txBody>
      <dsp:txXfrm>
        <a:off x="2016224" y="2016225"/>
        <a:ext cx="5760640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4" y="2520282"/>
          <a:ext cx="5760640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4" y="2520282"/>
        <a:ext cx="5760640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0EB021-6B5B-45F0-A32F-78E6ABA0EBF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20AE89-84D5-4F8B-BFD1-9D7F48E240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727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799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689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682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60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4450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388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2940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3087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4391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0399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618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99D4E-BE2A-4D99-97D3-5E3F0D1F7F8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1902A-C803-4D31-B0E0-1C00F2FB7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387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1271650"/>
              </p:ext>
            </p:extLst>
          </p:nvPr>
        </p:nvGraphicFramePr>
        <p:xfrm>
          <a:off x="683568" y="1700808"/>
          <a:ext cx="777686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270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548680"/>
            <a:ext cx="7024744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880010"/>
              </p:ext>
            </p:extLst>
          </p:nvPr>
        </p:nvGraphicFramePr>
        <p:xfrm>
          <a:off x="1475656" y="1484784"/>
          <a:ext cx="6096000" cy="473896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1440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91440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316397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18872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750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2852935"/>
            <a:ext cx="7117180" cy="1924445"/>
          </a:xfrm>
          <a:solidFill>
            <a:srgbClr val="FF3300"/>
          </a:solidFill>
        </p:spPr>
        <p:txBody>
          <a:bodyPr/>
          <a:lstStyle/>
          <a:p>
            <a:pPr algn="ctr"/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Opakování a procvičování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9080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12927"/>
            <a:ext cx="4248472" cy="57626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Několikanásobný podmět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9442" y="2492896"/>
            <a:ext cx="3471277" cy="3368154"/>
          </a:xfrm>
        </p:spPr>
        <p:txBody>
          <a:bodyPr/>
          <a:lstStyle/>
          <a:p>
            <a:pPr lvl="0">
              <a:buClr>
                <a:srgbClr val="FF9000"/>
              </a:buClr>
            </a:pPr>
            <a:r>
              <a:rPr lang="cs-CZ" sz="3200" dirty="0">
                <a:solidFill>
                  <a:prstClr val="white"/>
                </a:solidFill>
              </a:rPr>
              <a:t>Pokud je </a:t>
            </a:r>
            <a:r>
              <a:rPr lang="cs-CZ" sz="3200" dirty="0">
                <a:solidFill>
                  <a:srgbClr val="FFC000"/>
                </a:solidFill>
              </a:rPr>
              <a:t>alespoň jedno </a:t>
            </a:r>
            <a:r>
              <a:rPr lang="cs-CZ" sz="3200" dirty="0">
                <a:solidFill>
                  <a:prstClr val="white"/>
                </a:solidFill>
              </a:rPr>
              <a:t>podstatné </a:t>
            </a:r>
            <a:r>
              <a:rPr lang="cs-CZ" sz="3200" dirty="0"/>
              <a:t>jméno</a:t>
            </a:r>
            <a:r>
              <a:rPr lang="cs-CZ" sz="3200" dirty="0">
                <a:solidFill>
                  <a:srgbClr val="FFC000"/>
                </a:solidFill>
              </a:rPr>
              <a:t> rodu mužského životného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12927"/>
            <a:ext cx="3888432" cy="576262"/>
          </a:xfrm>
          <a:solidFill>
            <a:schemeClr val="tx1"/>
          </a:solidFill>
        </p:spPr>
        <p:txBody>
          <a:bodyPr/>
          <a:lstStyle/>
          <a:p>
            <a:r>
              <a:rPr lang="cs-CZ" sz="2600" dirty="0" smtClean="0">
                <a:solidFill>
                  <a:schemeClr val="bg1"/>
                </a:solidFill>
              </a:rPr>
              <a:t>Koncovka přísudku </a:t>
            </a:r>
            <a:r>
              <a:rPr lang="cs-CZ" sz="2600" dirty="0" smtClean="0">
                <a:solidFill>
                  <a:srgbClr val="FF0000"/>
                </a:solidFill>
              </a:rPr>
              <a:t>-i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Matka, dcera i syn </a:t>
            </a:r>
            <a:r>
              <a:rPr lang="cs-CZ" sz="3200" dirty="0" smtClean="0">
                <a:solidFill>
                  <a:srgbClr val="FFC000"/>
                </a:solidFill>
              </a:rPr>
              <a:t>se vrátili</a:t>
            </a:r>
            <a:r>
              <a:rPr lang="cs-CZ" sz="3200" dirty="0" smtClean="0"/>
              <a:t> z hor. Kachny, kačer i káčata </a:t>
            </a:r>
            <a:r>
              <a:rPr lang="cs-CZ" sz="3200" dirty="0" smtClean="0">
                <a:solidFill>
                  <a:srgbClr val="FFC000"/>
                </a:solidFill>
              </a:rPr>
              <a:t>se kolébali </a:t>
            </a:r>
            <a:r>
              <a:rPr lang="cs-CZ" sz="3200" dirty="0" smtClean="0"/>
              <a:t>směrem k rybníku.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3863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812927"/>
            <a:ext cx="4085183" cy="57626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Několikanásobný podmět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389189"/>
            <a:ext cx="3941167" cy="392013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Žádné podstatné jméno není rodu mužského životného, alespoň jedno je rodu mužského neživotného nebo rodu ženského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12927"/>
            <a:ext cx="3744416" cy="576262"/>
          </a:xfrm>
          <a:solidFill>
            <a:schemeClr val="tx1">
              <a:lumMod val="9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Koncovka přísudku </a:t>
            </a:r>
            <a:r>
              <a:rPr lang="cs-CZ" dirty="0" smtClean="0">
                <a:solidFill>
                  <a:srgbClr val="FF0000"/>
                </a:solidFill>
              </a:rPr>
              <a:t>-y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653136" cy="363209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Stoly, židle i ostatní nábytek při požáru </a:t>
            </a:r>
            <a:r>
              <a:rPr lang="cs-CZ" sz="2800" dirty="0" smtClean="0">
                <a:solidFill>
                  <a:srgbClr val="FFC000"/>
                </a:solidFill>
              </a:rPr>
              <a:t>shořely</a:t>
            </a:r>
            <a:r>
              <a:rPr lang="cs-CZ" sz="2800" dirty="0" smtClean="0"/>
              <a:t>. Kočka i obě koťata </a:t>
            </a:r>
            <a:r>
              <a:rPr lang="cs-CZ" sz="2800" dirty="0" smtClean="0">
                <a:solidFill>
                  <a:srgbClr val="FFC000"/>
                </a:solidFill>
              </a:rPr>
              <a:t>spěchaly</a:t>
            </a:r>
            <a:r>
              <a:rPr lang="cs-CZ" sz="2800" dirty="0" smtClean="0"/>
              <a:t> k misce s mlékem.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752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812927"/>
            <a:ext cx="4229199" cy="57626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Několikanásobný podmět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Všechna podstatná jména jsou </a:t>
            </a:r>
            <a:r>
              <a:rPr lang="cs-CZ" sz="2800" dirty="0" smtClean="0">
                <a:solidFill>
                  <a:srgbClr val="FFC000"/>
                </a:solidFill>
              </a:rPr>
              <a:t>rodu středního v množném čísle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548362" cy="576262"/>
          </a:xfrm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Koncovka přísudku </a:t>
            </a:r>
            <a:r>
              <a:rPr lang="cs-CZ" dirty="0" smtClean="0">
                <a:solidFill>
                  <a:srgbClr val="FF0000"/>
                </a:solidFill>
              </a:rPr>
              <a:t>-a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348880"/>
            <a:ext cx="3471275" cy="347186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Štěňata i koťata si spolu </a:t>
            </a:r>
            <a:r>
              <a:rPr lang="cs-CZ" sz="2800" dirty="0" smtClean="0">
                <a:solidFill>
                  <a:srgbClr val="FFC000"/>
                </a:solidFill>
              </a:rPr>
              <a:t>hrála</a:t>
            </a:r>
            <a:r>
              <a:rPr lang="cs-CZ" sz="2800" dirty="0" smtClean="0"/>
              <a:t> na dvorku.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3640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812927"/>
            <a:ext cx="4085183" cy="57626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Několikanásobný podmět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Všechny podstatná jména jsou rodu středního, </a:t>
            </a:r>
            <a:r>
              <a:rPr lang="cs-CZ" sz="2800" dirty="0" smtClean="0">
                <a:solidFill>
                  <a:srgbClr val="FFC000"/>
                </a:solidFill>
              </a:rPr>
              <a:t>alespoň jedno</a:t>
            </a:r>
            <a:r>
              <a:rPr lang="cs-CZ" sz="2800" dirty="0" smtClean="0"/>
              <a:t> z nich je </a:t>
            </a:r>
            <a:r>
              <a:rPr lang="cs-CZ" sz="2800" dirty="0" smtClean="0">
                <a:solidFill>
                  <a:srgbClr val="FFC000"/>
                </a:solidFill>
              </a:rPr>
              <a:t>v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jednotném čísle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812927"/>
            <a:ext cx="3600400" cy="576262"/>
          </a:xfrm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Koncovka přísudku </a:t>
            </a:r>
            <a:r>
              <a:rPr lang="cs-CZ" dirty="0" smtClean="0">
                <a:solidFill>
                  <a:srgbClr val="FF0000"/>
                </a:solidFill>
              </a:rPr>
              <a:t>-y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Kuřata, housata i štěně </a:t>
            </a:r>
            <a:r>
              <a:rPr lang="cs-CZ" sz="2800" dirty="0" smtClean="0">
                <a:solidFill>
                  <a:srgbClr val="FFC000"/>
                </a:solidFill>
              </a:rPr>
              <a:t>žily</a:t>
            </a:r>
            <a:r>
              <a:rPr lang="cs-CZ" sz="2800" dirty="0" smtClean="0"/>
              <a:t> společně na jednom dvorku.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620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081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Procvičování – doplňuj pomocí fixu koncovky –i, -y, -a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920880" cy="4941167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Všechny studentky i jeden student se zúčastnil__ přednášky o mateřství.</a:t>
            </a:r>
          </a:p>
          <a:p>
            <a:pPr algn="ctr"/>
            <a:r>
              <a:rPr lang="cs-CZ" sz="2400" dirty="0" smtClean="0"/>
              <a:t>Uši i nosy dětem mrazem zčervenal__. </a:t>
            </a:r>
          </a:p>
          <a:p>
            <a:pPr algn="ctr"/>
            <a:r>
              <a:rPr lang="cs-CZ" sz="2400" dirty="0" smtClean="0"/>
              <a:t>Morčata, křeček i myši čekal__ na večeři.</a:t>
            </a:r>
          </a:p>
          <a:p>
            <a:pPr algn="ctr"/>
            <a:r>
              <a:rPr lang="cs-CZ" sz="2400" dirty="0" smtClean="0"/>
              <a:t>Německo a Rusko spolu uzavřel__ dohodu.</a:t>
            </a:r>
          </a:p>
          <a:p>
            <a:pPr algn="ctr"/>
            <a:r>
              <a:rPr lang="cs-CZ" sz="2400" dirty="0" smtClean="0"/>
              <a:t>Kamarádi a kamarádky nás pěkně přivítal__.</a:t>
            </a:r>
          </a:p>
          <a:p>
            <a:pPr algn="ctr"/>
            <a:r>
              <a:rPr lang="cs-CZ" sz="2400" dirty="0" smtClean="0"/>
              <a:t>Štěňata a koťata dováděl__ na dvoře.</a:t>
            </a:r>
          </a:p>
          <a:p>
            <a:pPr algn="ctr"/>
            <a:r>
              <a:rPr lang="cs-CZ" sz="2400" dirty="0" smtClean="0"/>
              <a:t>Starosta a celé zastupitelstvo o tom rozhodl__,</a:t>
            </a:r>
          </a:p>
          <a:p>
            <a:pPr algn="ctr"/>
            <a:r>
              <a:rPr lang="cs-CZ" sz="2400" dirty="0" smtClean="0"/>
              <a:t>Kůzlata, jehňata, hříbata i kobyla pobíhal__ ve výběhu.</a:t>
            </a: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691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081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ŘEŠENÍ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920880" cy="5301207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Všechny studentky i jeden student se  </a:t>
            </a:r>
            <a:r>
              <a:rPr lang="cs-CZ" sz="2400" dirty="0" smtClean="0">
                <a:solidFill>
                  <a:srgbClr val="FFC000"/>
                </a:solidFill>
              </a:rPr>
              <a:t>zúčastnili  </a:t>
            </a:r>
            <a:r>
              <a:rPr lang="cs-CZ" sz="2400" dirty="0" smtClean="0"/>
              <a:t>přednášky o mateřství.</a:t>
            </a:r>
          </a:p>
          <a:p>
            <a:pPr algn="ctr"/>
            <a:r>
              <a:rPr lang="cs-CZ" sz="2400" dirty="0" smtClean="0"/>
              <a:t>Uši i nosy dětem mrazem </a:t>
            </a:r>
            <a:r>
              <a:rPr lang="cs-CZ" sz="2400" dirty="0" smtClean="0">
                <a:solidFill>
                  <a:srgbClr val="FFC000"/>
                </a:solidFill>
              </a:rPr>
              <a:t>zčervenaly</a:t>
            </a:r>
            <a:r>
              <a:rPr lang="cs-CZ" sz="2400" dirty="0" smtClean="0"/>
              <a:t>. </a:t>
            </a:r>
          </a:p>
          <a:p>
            <a:pPr algn="ctr"/>
            <a:r>
              <a:rPr lang="cs-CZ" sz="2400" dirty="0" smtClean="0"/>
              <a:t>Morčata, křeček i myši </a:t>
            </a:r>
            <a:r>
              <a:rPr lang="cs-CZ" sz="2400" dirty="0" smtClean="0">
                <a:solidFill>
                  <a:srgbClr val="FFC000"/>
                </a:solidFill>
              </a:rPr>
              <a:t>čekali</a:t>
            </a:r>
            <a:r>
              <a:rPr lang="cs-CZ" sz="2400" dirty="0" smtClean="0"/>
              <a:t> na večeři.</a:t>
            </a:r>
          </a:p>
          <a:p>
            <a:pPr algn="ctr"/>
            <a:r>
              <a:rPr lang="cs-CZ" sz="2400" dirty="0" smtClean="0"/>
              <a:t>Německo a Rusko spolu </a:t>
            </a:r>
            <a:r>
              <a:rPr lang="cs-CZ" sz="2400" dirty="0" smtClean="0">
                <a:solidFill>
                  <a:srgbClr val="FFC000"/>
                </a:solidFill>
              </a:rPr>
              <a:t>uzavřely</a:t>
            </a:r>
            <a:r>
              <a:rPr lang="cs-CZ" sz="2400" dirty="0" smtClean="0"/>
              <a:t> dohodu.</a:t>
            </a:r>
          </a:p>
          <a:p>
            <a:pPr algn="ctr"/>
            <a:r>
              <a:rPr lang="cs-CZ" sz="2400" dirty="0" smtClean="0"/>
              <a:t>Kamarádi a kamarádky nás pěkně </a:t>
            </a:r>
            <a:r>
              <a:rPr lang="cs-CZ" sz="2400" dirty="0" smtClean="0">
                <a:solidFill>
                  <a:srgbClr val="FFC000"/>
                </a:solidFill>
              </a:rPr>
              <a:t>přivítali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Štěňata a koťata </a:t>
            </a:r>
            <a:r>
              <a:rPr lang="cs-CZ" sz="2400" dirty="0" smtClean="0">
                <a:solidFill>
                  <a:srgbClr val="FFC000"/>
                </a:solidFill>
              </a:rPr>
              <a:t>dováděla </a:t>
            </a:r>
            <a:r>
              <a:rPr lang="cs-CZ" sz="2400" dirty="0" smtClean="0"/>
              <a:t>na dvoře.</a:t>
            </a:r>
          </a:p>
          <a:p>
            <a:pPr algn="ctr"/>
            <a:r>
              <a:rPr lang="cs-CZ" sz="2400" dirty="0" smtClean="0"/>
              <a:t>Starosta a celé zastupitelstvo o tom </a:t>
            </a:r>
            <a:r>
              <a:rPr lang="cs-CZ" sz="2400" dirty="0" smtClean="0">
                <a:solidFill>
                  <a:srgbClr val="FFC000"/>
                </a:solidFill>
              </a:rPr>
              <a:t>rozhodli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Kůzlata, jehňata, hříbata i kobyla </a:t>
            </a:r>
            <a:r>
              <a:rPr lang="cs-CZ" sz="2400" dirty="0" smtClean="0">
                <a:solidFill>
                  <a:srgbClr val="FFC000"/>
                </a:solidFill>
              </a:rPr>
              <a:t>pobíhaly </a:t>
            </a:r>
            <a:r>
              <a:rPr lang="cs-CZ" sz="2400" dirty="0" smtClean="0"/>
              <a:t>ve výběhu.</a:t>
            </a: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446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</TotalTime>
  <Words>422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Autumn</vt:lpstr>
      <vt:lpstr>Motiv systému Office</vt:lpstr>
      <vt:lpstr>Prezentace aplikace PowerPoint</vt:lpstr>
      <vt:lpstr>Anotace</vt:lpstr>
      <vt:lpstr>Shoda přísudku s několikanásobným podmětem</vt:lpstr>
      <vt:lpstr>Shoda přísudku s několikanásobným podmětem</vt:lpstr>
      <vt:lpstr>Shoda přísudku s několikanásobným podmětem</vt:lpstr>
      <vt:lpstr>Shoda přísudku s několikanásobným podmětem</vt:lpstr>
      <vt:lpstr>Shoda přísudku s několikanásobným podmětem</vt:lpstr>
      <vt:lpstr>Procvičování – doplňuj pomocí fixu koncovky –i, -y, -a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přísudku s několikanásobným podmětem</dc:title>
  <dc:creator>Dufková Dana</dc:creator>
  <cp:lastModifiedBy>Dufková Dana</cp:lastModifiedBy>
  <cp:revision>7</cp:revision>
  <dcterms:created xsi:type="dcterms:W3CDTF">2012-09-20T18:36:22Z</dcterms:created>
  <dcterms:modified xsi:type="dcterms:W3CDTF">2012-09-20T19:42:02Z</dcterms:modified>
</cp:coreProperties>
</file>