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9"/>
  </p:notesMasterIdLst>
  <p:sldIdLst>
    <p:sldId id="262" r:id="rId3"/>
    <p:sldId id="263" r:id="rId4"/>
    <p:sldId id="256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VY_12_INOVACE_30_Slova citově zabarvená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Slova citově zabarvená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19D386-8AD4-4608-BCAC-B3E4A48FFE4B}" type="presOf" srcId="{C73C7642-F245-4585-8F88-243F9FAEF6CA}" destId="{AA41A67C-3D3F-4AE9-9E0F-5D7F7BB2E741}" srcOrd="1" destOrd="0" presId="urn:microsoft.com/office/officeart/2005/8/layout/target3"/>
    <dgm:cxn modelId="{06B2F980-4CF4-4B92-914D-E3186BEE182E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54E64477-E4D6-49D4-B5D8-1752F6C2BF86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FDA4B47-490B-4FDC-81A0-8A2B075AE3F7}" type="presOf" srcId="{019433A1-1324-4DE1-9E6F-32B851095F74}" destId="{A3817367-F2BC-482F-8832-FA00B51DCCF3}" srcOrd="0" destOrd="0" presId="urn:microsoft.com/office/officeart/2005/8/layout/target3"/>
    <dgm:cxn modelId="{3EA4F56E-4C20-459E-9E18-D2D9BD6735C4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E380702-5B5A-406B-BA19-89B2E9FB4921}" type="presOf" srcId="{EBC41103-E2E5-4D48-9B4B-425520D3D098}" destId="{50C2F88D-8688-44C2-A854-691F34009D3B}" srcOrd="0" destOrd="0" presId="urn:microsoft.com/office/officeart/2005/8/layout/target3"/>
    <dgm:cxn modelId="{FCB958B9-6429-4493-9104-92C0648668E9}" type="presOf" srcId="{39F8B381-5807-488E-AC22-73DD4140ED4A}" destId="{71045F8C-00FA-488E-A7BD-E2E6753D979D}" srcOrd="0" destOrd="0" presId="urn:microsoft.com/office/officeart/2005/8/layout/target3"/>
    <dgm:cxn modelId="{C90DAEF9-BD22-4233-B1DD-5FEFBD8951B4}" type="presOf" srcId="{EBC41103-E2E5-4D48-9B4B-425520D3D098}" destId="{F969C235-9271-4D34-B740-D627A121CAD0}" srcOrd="1" destOrd="0" presId="urn:microsoft.com/office/officeart/2005/8/layout/target3"/>
    <dgm:cxn modelId="{2DCF62C7-D998-4C46-926A-1EA27D4F5CCA}" type="presOf" srcId="{DAEA276B-ECF9-46F6-A7D3-4693B2D32BC4}" destId="{CDED6FE3-AD8F-4ACC-B6B8-710EDDD97598}" srcOrd="0" destOrd="0" presId="urn:microsoft.com/office/officeart/2005/8/layout/target3"/>
    <dgm:cxn modelId="{B770006A-5948-4464-A7D6-6335EF1E9346}" type="presOf" srcId="{FBBFC3EA-9D9D-4F3A-BEA6-9C2C0E46BF20}" destId="{643EA938-EDE0-4533-ACCC-D2BD6F3A527C}" srcOrd="0" destOrd="0" presId="urn:microsoft.com/office/officeart/2005/8/layout/target3"/>
    <dgm:cxn modelId="{A1767370-AF23-4406-9E08-7F111EC5051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56628F4-1182-410B-92A1-E9F1AADDA6C1}" type="presOf" srcId="{445C7998-7549-48B0-BD68-D4F0167F02E5}" destId="{BC35EE03-4121-4EF9-923D-7CB6D30D358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AE0DD201-B497-4E99-BEBD-2A1CE99D77C7}" type="presOf" srcId="{FBBFC3EA-9D9D-4F3A-BEA6-9C2C0E46BF20}" destId="{832BF48F-0145-4429-9E02-8FCA946CCE9E}" srcOrd="1" destOrd="0" presId="urn:microsoft.com/office/officeart/2005/8/layout/target3"/>
    <dgm:cxn modelId="{BFED196F-3A1A-4F9D-A777-16D9F16BEE41}" type="presParOf" srcId="{71045F8C-00FA-488E-A7BD-E2E6753D979D}" destId="{3577EC6B-C980-4F34-8C69-4365E7B8FC8C}" srcOrd="0" destOrd="0" presId="urn:microsoft.com/office/officeart/2005/8/layout/target3"/>
    <dgm:cxn modelId="{85E18D58-3574-45E5-B795-97DC7AD8A8FB}" type="presParOf" srcId="{71045F8C-00FA-488E-A7BD-E2E6753D979D}" destId="{6940EB87-DC1D-4BC3-9408-9AC2E1FFC039}" srcOrd="1" destOrd="0" presId="urn:microsoft.com/office/officeart/2005/8/layout/target3"/>
    <dgm:cxn modelId="{2E1F517D-7279-4BCB-B1EA-CF2C4BBE2038}" type="presParOf" srcId="{71045F8C-00FA-488E-A7BD-E2E6753D979D}" destId="{BC35EE03-4121-4EF9-923D-7CB6D30D358D}" srcOrd="2" destOrd="0" presId="urn:microsoft.com/office/officeart/2005/8/layout/target3"/>
    <dgm:cxn modelId="{D1BB0DAB-0D35-4B10-A427-440B4103D7BB}" type="presParOf" srcId="{71045F8C-00FA-488E-A7BD-E2E6753D979D}" destId="{C95EEA27-3CBF-4645-A92D-9D8AF5C1CBFC}" srcOrd="3" destOrd="0" presId="urn:microsoft.com/office/officeart/2005/8/layout/target3"/>
    <dgm:cxn modelId="{87E0559F-6DF0-4017-A955-22CD65E07932}" type="presParOf" srcId="{71045F8C-00FA-488E-A7BD-E2E6753D979D}" destId="{851BB866-B6AE-4566-893F-4C635BA974FC}" srcOrd="4" destOrd="0" presId="urn:microsoft.com/office/officeart/2005/8/layout/target3"/>
    <dgm:cxn modelId="{348B33B0-4D15-49D9-B091-84AA28D28DDD}" type="presParOf" srcId="{71045F8C-00FA-488E-A7BD-E2E6753D979D}" destId="{643EA938-EDE0-4533-ACCC-D2BD6F3A527C}" srcOrd="5" destOrd="0" presId="urn:microsoft.com/office/officeart/2005/8/layout/target3"/>
    <dgm:cxn modelId="{60EBB5BD-5408-4D18-B1D8-CF36BE6C7CD0}" type="presParOf" srcId="{71045F8C-00FA-488E-A7BD-E2E6753D979D}" destId="{92F31B18-D66D-4CC7-89B9-378928DE877D}" srcOrd="6" destOrd="0" presId="urn:microsoft.com/office/officeart/2005/8/layout/target3"/>
    <dgm:cxn modelId="{F9F8C369-7DF3-409D-892D-460CB5D53A3A}" type="presParOf" srcId="{71045F8C-00FA-488E-A7BD-E2E6753D979D}" destId="{902074E1-B931-4618-97F1-FADBE82E9C3C}" srcOrd="7" destOrd="0" presId="urn:microsoft.com/office/officeart/2005/8/layout/target3"/>
    <dgm:cxn modelId="{E49A2DA7-03E3-4527-A127-C2CC55536E41}" type="presParOf" srcId="{71045F8C-00FA-488E-A7BD-E2E6753D979D}" destId="{A3817367-F2BC-482F-8832-FA00B51DCCF3}" srcOrd="8" destOrd="0" presId="urn:microsoft.com/office/officeart/2005/8/layout/target3"/>
    <dgm:cxn modelId="{59D5469E-85F6-4D2D-905E-33647C590A14}" type="presParOf" srcId="{71045F8C-00FA-488E-A7BD-E2E6753D979D}" destId="{626ABFF6-56C8-4386-B662-68EC364EED9D}" srcOrd="9" destOrd="0" presId="urn:microsoft.com/office/officeart/2005/8/layout/target3"/>
    <dgm:cxn modelId="{CFB5EDEA-5171-4204-898A-A96A5A248189}" type="presParOf" srcId="{71045F8C-00FA-488E-A7BD-E2E6753D979D}" destId="{6DB11F1C-D028-4800-9625-6611CA9DE6D4}" srcOrd="10" destOrd="0" presId="urn:microsoft.com/office/officeart/2005/8/layout/target3"/>
    <dgm:cxn modelId="{9AB78991-28F8-4C26-B7BA-55EBAFAF43F4}" type="presParOf" srcId="{71045F8C-00FA-488E-A7BD-E2E6753D979D}" destId="{CDED6FE3-AD8F-4ACC-B6B8-710EDDD97598}" srcOrd="11" destOrd="0" presId="urn:microsoft.com/office/officeart/2005/8/layout/target3"/>
    <dgm:cxn modelId="{B9633B84-AF9A-4013-AD01-4A77CE4F3C11}" type="presParOf" srcId="{71045F8C-00FA-488E-A7BD-E2E6753D979D}" destId="{397AC6D7-84A6-4150-958F-83C92D9ACF38}" srcOrd="12" destOrd="0" presId="urn:microsoft.com/office/officeart/2005/8/layout/target3"/>
    <dgm:cxn modelId="{8F56AED3-0EE8-4958-A3E7-A969AAC0EDB3}" type="presParOf" srcId="{71045F8C-00FA-488E-A7BD-E2E6753D979D}" destId="{D7419528-33A6-416D-9E64-B3F7915C5149}" srcOrd="13" destOrd="0" presId="urn:microsoft.com/office/officeart/2005/8/layout/target3"/>
    <dgm:cxn modelId="{D713B13B-232E-4EB9-8D1B-F12B72A5D4E6}" type="presParOf" srcId="{71045F8C-00FA-488E-A7BD-E2E6753D979D}" destId="{97289DF2-90F4-4EC2-A9FC-633B00BAB610}" srcOrd="14" destOrd="0" presId="urn:microsoft.com/office/officeart/2005/8/layout/target3"/>
    <dgm:cxn modelId="{732D1E6D-BABF-4546-8381-DDC0739665B6}" type="presParOf" srcId="{71045F8C-00FA-488E-A7BD-E2E6753D979D}" destId="{234EBA9D-95B4-4C20-A84E-6F65F1085DC6}" srcOrd="15" destOrd="0" presId="urn:microsoft.com/office/officeart/2005/8/layout/target3"/>
    <dgm:cxn modelId="{1032723D-5804-4807-B339-33C56FA22EA6}" type="presParOf" srcId="{71045F8C-00FA-488E-A7BD-E2E6753D979D}" destId="{12255512-213F-41DF-90A6-8B4CD74A2B52}" srcOrd="16" destOrd="0" presId="urn:microsoft.com/office/officeart/2005/8/layout/target3"/>
    <dgm:cxn modelId="{033D1FCC-C594-4EFF-B4BA-74D0995094EA}" type="presParOf" srcId="{71045F8C-00FA-488E-A7BD-E2E6753D979D}" destId="{50C2F88D-8688-44C2-A854-691F34009D3B}" srcOrd="17" destOrd="0" presId="urn:microsoft.com/office/officeart/2005/8/layout/target3"/>
    <dgm:cxn modelId="{9973A024-F10C-4A6C-8399-7BB36D00C63F}" type="presParOf" srcId="{71045F8C-00FA-488E-A7BD-E2E6753D979D}" destId="{4D19AB04-24FA-40C2-B203-52AE3D15E171}" srcOrd="18" destOrd="0" presId="urn:microsoft.com/office/officeart/2005/8/layout/target3"/>
    <dgm:cxn modelId="{1AAC9559-17AC-4AC8-810A-824A1FA2A5A1}" type="presParOf" srcId="{71045F8C-00FA-488E-A7BD-E2E6753D979D}" destId="{832BF48F-0145-4429-9E02-8FCA946CCE9E}" srcOrd="19" destOrd="0" presId="urn:microsoft.com/office/officeart/2005/8/layout/target3"/>
    <dgm:cxn modelId="{6189B2D7-E65D-466E-AA37-6BBF6552B116}" type="presParOf" srcId="{71045F8C-00FA-488E-A7BD-E2E6753D979D}" destId="{E7297F21-D4FD-4A41-AE58-814D01A6B5E7}" srcOrd="20" destOrd="0" presId="urn:microsoft.com/office/officeart/2005/8/layout/target3"/>
    <dgm:cxn modelId="{CDD7DC5D-38C3-4E93-B975-92BD2EE2B37C}" type="presParOf" srcId="{71045F8C-00FA-488E-A7BD-E2E6753D979D}" destId="{F69A1436-182C-465B-AD7F-FE48E0C090C1}" srcOrd="21" destOrd="0" presId="urn:microsoft.com/office/officeart/2005/8/layout/target3"/>
    <dgm:cxn modelId="{D2A6652C-25E1-437B-A999-2367F431C54A}" type="presParOf" srcId="{71045F8C-00FA-488E-A7BD-E2E6753D979D}" destId="{AA41A67C-3D3F-4AE9-9E0F-5D7F7BB2E741}" srcOrd="22" destOrd="0" presId="urn:microsoft.com/office/officeart/2005/8/layout/target3"/>
    <dgm:cxn modelId="{57D51BE8-B5EE-4C14-B733-CC48343E480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VY_12_INOVACE_30_Slova citově zabarvená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Slova citově zabarvená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DE3F41-8AA3-4D4E-85F7-0A21983D565E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51AC7D-8091-443F-B7BC-327D35EA94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99717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3AE9D-DC72-4157-B34A-AAF4848C0E0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D52F2EE-947C-4B9F-B8DD-BD6D8BEB292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3AE9D-DC72-4157-B34A-AAF4848C0E0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2F2EE-947C-4B9F-B8DD-BD6D8BEB292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3AE9D-DC72-4157-B34A-AAF4848C0E0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52F2EE-947C-4B9F-B8DD-BD6D8BEB292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3AE9D-DC72-4157-B34A-AAF4848C0E0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2F2EE-947C-4B9F-B8DD-BD6D8BEB292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3AE9D-DC72-4157-B34A-AAF4848C0E0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2F2EE-947C-4B9F-B8DD-BD6D8BEB292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3AE9D-DC72-4157-B34A-AAF4848C0E0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2F2EE-947C-4B9F-B8DD-BD6D8BEB2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3AE9D-DC72-4157-B34A-AAF4848C0E0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2F2EE-947C-4B9F-B8DD-BD6D8BEB2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3AE9D-DC72-4157-B34A-AAF4848C0E0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2F2EE-947C-4B9F-B8DD-BD6D8BEB292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3AE9D-DC72-4157-B34A-AAF4848C0E0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52F2EE-947C-4B9F-B8DD-BD6D8BEB292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3AE9D-DC72-4157-B34A-AAF4848C0E0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2F2EE-947C-4B9F-B8DD-BD6D8BEB2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3AE9D-DC72-4157-B34A-AAF4848C0E0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2F2EE-947C-4B9F-B8DD-BD6D8BEB29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3AE9D-DC72-4157-B34A-AAF4848C0E0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2F2EE-947C-4B9F-B8DD-BD6D8BEB2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8996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3AE9D-DC72-4157-B34A-AAF4848C0E0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2F2EE-947C-4B9F-B8DD-BD6D8BEB2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4092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3AE9D-DC72-4157-B34A-AAF4848C0E0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2F2EE-947C-4B9F-B8DD-BD6D8BEB2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2326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3AE9D-DC72-4157-B34A-AAF4848C0E0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2F2EE-947C-4B9F-B8DD-BD6D8BEB2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26084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3AE9D-DC72-4157-B34A-AAF4848C0E0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2F2EE-947C-4B9F-B8DD-BD6D8BEB2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7000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3AE9D-DC72-4157-B34A-AAF4848C0E0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2F2EE-947C-4B9F-B8DD-BD6D8BEB2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149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3AE9D-DC72-4157-B34A-AAF4848C0E0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2F2EE-947C-4B9F-B8DD-BD6D8BEB2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8720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3AE9D-DC72-4157-B34A-AAF4848C0E0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2F2EE-947C-4B9F-B8DD-BD6D8BEB2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0264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3AE9D-DC72-4157-B34A-AAF4848C0E0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2F2EE-947C-4B9F-B8DD-BD6D8BEB2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7003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3AE9D-DC72-4157-B34A-AAF4848C0E0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2F2EE-947C-4B9F-B8DD-BD6D8BEB2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3209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3AE9D-DC72-4157-B34A-AAF4848C0E0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52F2EE-947C-4B9F-B8DD-BD6D8BEB2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968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103AE9D-DC72-4157-B34A-AAF4848C0E0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D52F2EE-947C-4B9F-B8DD-BD6D8BEB292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03AE9D-DC72-4157-B34A-AAF4848C0E0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52F2EE-947C-4B9F-B8DD-BD6D8BEB2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9408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8085545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1164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332656"/>
            <a:ext cx="7024744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Anotace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2550794"/>
              </p:ext>
            </p:extLst>
          </p:nvPr>
        </p:nvGraphicFramePr>
        <p:xfrm>
          <a:off x="1691680" y="1340768"/>
          <a:ext cx="6120680" cy="446449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96344"/>
                <a:gridCol w="3024336"/>
              </a:tblGrid>
              <a:tr h="368554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757794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procvičování</a:t>
                      </a:r>
                      <a:endParaRPr lang="cs-CZ" dirty="0"/>
                    </a:p>
                  </a:txBody>
                  <a:tcPr/>
                </a:tc>
              </a:tr>
              <a:tr h="805084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Pravidla,</a:t>
                      </a:r>
                      <a:r>
                        <a:rPr lang="cs-CZ" baseline="0" dirty="0" smtClean="0"/>
                        <a:t> fix na tabuli, učebnice, nástěnný mluvnický přehled</a:t>
                      </a:r>
                      <a:endParaRPr lang="cs-CZ" dirty="0"/>
                    </a:p>
                  </a:txBody>
                  <a:tcPr/>
                </a:tc>
              </a:tr>
              <a:tr h="952225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1580839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Procvičování lze realizovat pomocí fixu určeného k psaní na interaktivní tabuli. </a:t>
                      </a:r>
                      <a:r>
                        <a:rPr lang="cs-CZ" dirty="0" smtClean="0"/>
                        <a:t>Po</a:t>
                      </a:r>
                      <a:r>
                        <a:rPr lang="cs-CZ" baseline="0" dirty="0" smtClean="0"/>
                        <a:t> vytištění </a:t>
                      </a:r>
                      <a:r>
                        <a:rPr lang="cs-CZ" baseline="0" smtClean="0"/>
                        <a:t>lze cvičení využít </a:t>
                      </a:r>
                      <a:r>
                        <a:rPr lang="cs-CZ" baseline="0" dirty="0" smtClean="0"/>
                        <a:t>i jako pracovní list pro samostatnou práci žáků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0661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Opakování, procvičování</a:t>
            </a:r>
            <a:endParaRPr lang="cs-CZ" sz="54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Slova citově zabarvená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720608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8352928" cy="108012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SLOVA CITOVĚ ZABARVENÁ </a:t>
            </a:r>
            <a:r>
              <a:rPr lang="cs-CZ" b="1" dirty="0" smtClean="0"/>
              <a:t>(x NEUTRÁLNÍ)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2564904"/>
            <a:ext cx="3749040" cy="3454896"/>
          </a:xfrm>
        </p:spPr>
        <p:txBody>
          <a:bodyPr>
            <a:normAutofit lnSpcReduction="10000"/>
          </a:bodyPr>
          <a:lstStyle/>
          <a:p>
            <a:r>
              <a:rPr lang="cs-CZ" sz="3200" u="sng" dirty="0" smtClean="0"/>
              <a:t>SLOVA LICHOTIVÁ</a:t>
            </a:r>
          </a:p>
          <a:p>
            <a:r>
              <a:rPr lang="cs-CZ" sz="3200" dirty="0" smtClean="0"/>
              <a:t>Slova zdrobnělá (stromeček, srdíčko, obchůdek)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 smtClean="0"/>
              <a:t>Slova domácká (Petruška, </a:t>
            </a:r>
            <a:r>
              <a:rPr lang="cs-CZ" sz="3200" dirty="0" err="1" smtClean="0"/>
              <a:t>Jaroušek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33950" y="2564904"/>
            <a:ext cx="3749040" cy="3454896"/>
          </a:xfrm>
        </p:spPr>
        <p:txBody>
          <a:bodyPr>
            <a:normAutofit lnSpcReduction="10000"/>
          </a:bodyPr>
          <a:lstStyle/>
          <a:p>
            <a:r>
              <a:rPr lang="cs-CZ" sz="3200" u="sng" dirty="0" smtClean="0"/>
              <a:t>SLOVA HANLIVÁ</a:t>
            </a:r>
          </a:p>
          <a:p>
            <a:pPr marL="0" indent="0">
              <a:buNone/>
            </a:pPr>
            <a:endParaRPr lang="cs-CZ" sz="3200" u="sng" dirty="0" smtClean="0"/>
          </a:p>
          <a:p>
            <a:r>
              <a:rPr lang="cs-CZ" sz="3200" dirty="0" smtClean="0"/>
              <a:t>Slova hrubá (dědek, tlusťoch, žvanit, krám)</a:t>
            </a:r>
            <a:endParaRPr lang="cs-CZ" sz="32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779912" y="1628800"/>
            <a:ext cx="2664296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2267744" y="1628800"/>
            <a:ext cx="1512168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6808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714202"/>
          </a:xfrm>
          <a:solidFill>
            <a:schemeClr val="bg1">
              <a:lumMod val="95000"/>
            </a:schemeClr>
          </a:solidFill>
          <a:ln>
            <a:solidFill>
              <a:srgbClr val="C00000"/>
            </a:solidFill>
          </a:ln>
        </p:spPr>
        <p:txBody>
          <a:bodyPr>
            <a:noAutofit/>
          </a:bodyPr>
          <a:lstStyle/>
          <a:p>
            <a:r>
              <a:rPr lang="cs-CZ" sz="3200" dirty="0" smtClean="0"/>
              <a:t>Rozděl (označ barevně) slova na </a:t>
            </a:r>
            <a:r>
              <a:rPr lang="cs-CZ" sz="3200" u="sng" dirty="0" smtClean="0">
                <a:solidFill>
                  <a:srgbClr val="009900"/>
                </a:solidFill>
              </a:rPr>
              <a:t>citově neutrální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a 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citově zabarvená </a:t>
            </a:r>
            <a:r>
              <a:rPr lang="cs-CZ" sz="3200" dirty="0" smtClean="0"/>
              <a:t>– </a:t>
            </a:r>
            <a:r>
              <a:rPr lang="cs-CZ" sz="3200" u="sng" dirty="0" smtClean="0">
                <a:solidFill>
                  <a:srgbClr val="FF0000"/>
                </a:solidFill>
              </a:rPr>
              <a:t>lichotivá</a:t>
            </a:r>
            <a:r>
              <a:rPr lang="cs-CZ" sz="3200" dirty="0" smtClean="0"/>
              <a:t> a               </a:t>
            </a:r>
            <a:br>
              <a:rPr lang="cs-CZ" sz="3200" dirty="0" smtClean="0"/>
            </a:br>
            <a:r>
              <a:rPr lang="cs-CZ" sz="3200" dirty="0"/>
              <a:t> </a:t>
            </a:r>
            <a:r>
              <a:rPr lang="cs-CZ" sz="3200" dirty="0" smtClean="0"/>
              <a:t>                                                   </a:t>
            </a:r>
            <a:r>
              <a:rPr lang="cs-CZ" sz="3200" u="sng" dirty="0" smtClean="0">
                <a:solidFill>
                  <a:schemeClr val="tx1"/>
                </a:solidFill>
              </a:rPr>
              <a:t>hanlivá</a:t>
            </a:r>
            <a:endParaRPr lang="cs-CZ" sz="3200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2060848"/>
            <a:ext cx="7772400" cy="3958952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3800" dirty="0" smtClean="0"/>
              <a:t>Fotr, babička, žvanit, dům, pohodička, les, chrápat, otec, Ivanka, hrdina, huba, talíř, teploučko, kebule, babka, továrna, spinkat, chlastat, mluvit, hafan, ústa, talířek, pracovat, barabizna, hlava, lesíček, tatínek, Ivana, hulákat, pusinka, pes, domeček, teplo, křičet,</a:t>
            </a:r>
            <a:endParaRPr lang="cs-CZ" sz="3800" dirty="0"/>
          </a:p>
          <a:p>
            <a:pPr marL="0" indent="0" algn="ctr">
              <a:buNone/>
            </a:pPr>
            <a:r>
              <a:rPr lang="cs-CZ" sz="3800" dirty="0" smtClean="0"/>
              <a:t>hlavička, pít, pejsánek, spát, jahůdky, makat, </a:t>
            </a:r>
            <a:endParaRPr lang="cs-CZ" sz="3800" dirty="0"/>
          </a:p>
        </p:txBody>
      </p:sp>
    </p:spTree>
    <p:extLst>
      <p:ext uri="{BB962C8B-B14F-4D97-AF65-F5344CB8AC3E}">
        <p14:creationId xmlns:p14="http://schemas.microsoft.com/office/powerpoint/2010/main" val="3197641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692696"/>
            <a:ext cx="3168352" cy="864096"/>
          </a:xfrm>
          <a:solidFill>
            <a:srgbClr val="FFC000"/>
          </a:solidFill>
          <a:ln>
            <a:solidFill>
              <a:srgbClr val="C00000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Řešení: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2060848"/>
            <a:ext cx="7772400" cy="3958952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3800" u="sng" dirty="0" smtClean="0"/>
              <a:t>Fotr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FF0000"/>
                </a:solidFill>
              </a:rPr>
              <a:t>babička</a:t>
            </a:r>
            <a:r>
              <a:rPr lang="cs-CZ" sz="3800" dirty="0" smtClean="0"/>
              <a:t>,</a:t>
            </a:r>
            <a:r>
              <a:rPr lang="cs-CZ" sz="3800" u="sng" dirty="0" smtClean="0"/>
              <a:t> žvanit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009900"/>
                </a:solidFill>
              </a:rPr>
              <a:t>dům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FF0000"/>
                </a:solidFill>
              </a:rPr>
              <a:t>pohodička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009900"/>
                </a:solidFill>
              </a:rPr>
              <a:t>les</a:t>
            </a:r>
            <a:r>
              <a:rPr lang="cs-CZ" sz="3800" dirty="0" smtClean="0"/>
              <a:t>, </a:t>
            </a:r>
            <a:r>
              <a:rPr lang="cs-CZ" sz="3800" u="sng" dirty="0" smtClean="0"/>
              <a:t>chrápat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009900"/>
                </a:solidFill>
              </a:rPr>
              <a:t>otec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FF0000"/>
                </a:solidFill>
              </a:rPr>
              <a:t>Ivanka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009900"/>
                </a:solidFill>
              </a:rPr>
              <a:t>hrdina</a:t>
            </a:r>
            <a:r>
              <a:rPr lang="cs-CZ" sz="3800" dirty="0" smtClean="0"/>
              <a:t>,</a:t>
            </a:r>
            <a:r>
              <a:rPr lang="cs-CZ" sz="3800" u="sng" dirty="0" smtClean="0"/>
              <a:t> huba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009900"/>
                </a:solidFill>
              </a:rPr>
              <a:t>talíř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FF0000"/>
                </a:solidFill>
              </a:rPr>
              <a:t>teploučko</a:t>
            </a:r>
            <a:r>
              <a:rPr lang="cs-CZ" sz="3800" dirty="0" smtClean="0"/>
              <a:t>, </a:t>
            </a:r>
            <a:r>
              <a:rPr lang="cs-CZ" sz="3800" u="sng" dirty="0" smtClean="0"/>
              <a:t>kebule</a:t>
            </a:r>
            <a:r>
              <a:rPr lang="cs-CZ" sz="3800" dirty="0" smtClean="0"/>
              <a:t>, </a:t>
            </a:r>
            <a:r>
              <a:rPr lang="cs-CZ" sz="3800" u="sng" dirty="0" smtClean="0"/>
              <a:t>babka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009900"/>
                </a:solidFill>
              </a:rPr>
              <a:t>továrna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FF0000"/>
                </a:solidFill>
              </a:rPr>
              <a:t>spinkat</a:t>
            </a:r>
            <a:r>
              <a:rPr lang="cs-CZ" sz="3800" dirty="0" smtClean="0"/>
              <a:t>, </a:t>
            </a:r>
            <a:r>
              <a:rPr lang="cs-CZ" sz="3800" u="sng" dirty="0" smtClean="0"/>
              <a:t>chlastat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009900"/>
                </a:solidFill>
              </a:rPr>
              <a:t>mluvit</a:t>
            </a:r>
            <a:r>
              <a:rPr lang="cs-CZ" sz="3800" dirty="0" smtClean="0"/>
              <a:t>, </a:t>
            </a:r>
            <a:r>
              <a:rPr lang="cs-CZ" sz="3800" u="sng" dirty="0" smtClean="0"/>
              <a:t>hafan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009900"/>
                </a:solidFill>
              </a:rPr>
              <a:t>ústa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FF0000"/>
                </a:solidFill>
              </a:rPr>
              <a:t>talířek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009900"/>
                </a:solidFill>
              </a:rPr>
              <a:t>pracovat</a:t>
            </a:r>
            <a:r>
              <a:rPr lang="cs-CZ" sz="3800" dirty="0" smtClean="0"/>
              <a:t>, </a:t>
            </a:r>
            <a:r>
              <a:rPr lang="cs-CZ" sz="3800" u="sng" dirty="0" smtClean="0"/>
              <a:t>barabizna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009900"/>
                </a:solidFill>
              </a:rPr>
              <a:t>hlava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FF0000"/>
                </a:solidFill>
              </a:rPr>
              <a:t>lesíček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FF0000"/>
                </a:solidFill>
              </a:rPr>
              <a:t>tatínek</a:t>
            </a:r>
            <a:r>
              <a:rPr lang="cs-CZ" sz="3800" dirty="0" smtClean="0"/>
              <a:t>,</a:t>
            </a:r>
            <a:r>
              <a:rPr lang="cs-CZ" sz="3800" u="sng" dirty="0" smtClean="0">
                <a:solidFill>
                  <a:srgbClr val="009900"/>
                </a:solidFill>
              </a:rPr>
              <a:t> Ivana</a:t>
            </a:r>
            <a:r>
              <a:rPr lang="cs-CZ" sz="3800" dirty="0" smtClean="0"/>
              <a:t>, </a:t>
            </a:r>
            <a:r>
              <a:rPr lang="cs-CZ" sz="3800" u="sng" dirty="0" smtClean="0"/>
              <a:t>hulákat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FF0000"/>
                </a:solidFill>
              </a:rPr>
              <a:t>pusinka</a:t>
            </a:r>
            <a:r>
              <a:rPr lang="cs-CZ" sz="3800" dirty="0" smtClean="0"/>
              <a:t>,</a:t>
            </a:r>
            <a:r>
              <a:rPr lang="cs-CZ" sz="3800" u="sng" dirty="0" smtClean="0">
                <a:solidFill>
                  <a:srgbClr val="009900"/>
                </a:solidFill>
              </a:rPr>
              <a:t> pes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FF0000"/>
                </a:solidFill>
              </a:rPr>
              <a:t>domeček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009900"/>
                </a:solidFill>
              </a:rPr>
              <a:t>teplo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009900"/>
                </a:solidFill>
              </a:rPr>
              <a:t>křičet</a:t>
            </a:r>
            <a:r>
              <a:rPr lang="cs-CZ" sz="3800" dirty="0" smtClean="0"/>
              <a:t>,</a:t>
            </a:r>
            <a:endParaRPr lang="cs-CZ" sz="3800" dirty="0"/>
          </a:p>
          <a:p>
            <a:pPr marL="0" indent="0" algn="ctr">
              <a:buNone/>
            </a:pPr>
            <a:r>
              <a:rPr lang="cs-CZ" sz="3800" u="sng" dirty="0" smtClean="0">
                <a:solidFill>
                  <a:srgbClr val="FF0000"/>
                </a:solidFill>
              </a:rPr>
              <a:t>hlavička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009900"/>
                </a:solidFill>
              </a:rPr>
              <a:t>pít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FF0000"/>
                </a:solidFill>
              </a:rPr>
              <a:t>pejsánek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009900"/>
                </a:solidFill>
              </a:rPr>
              <a:t>spát</a:t>
            </a:r>
            <a:r>
              <a:rPr lang="cs-CZ" sz="3800" dirty="0" smtClean="0"/>
              <a:t>, </a:t>
            </a:r>
            <a:r>
              <a:rPr lang="cs-CZ" sz="3800" u="sng" dirty="0" smtClean="0">
                <a:solidFill>
                  <a:srgbClr val="FF0000"/>
                </a:solidFill>
              </a:rPr>
              <a:t>jahůdky</a:t>
            </a:r>
            <a:r>
              <a:rPr lang="cs-CZ" sz="3800" dirty="0" smtClean="0"/>
              <a:t>, </a:t>
            </a:r>
            <a:r>
              <a:rPr lang="cs-CZ" sz="3800" u="sng" dirty="0" smtClean="0"/>
              <a:t>makat</a:t>
            </a:r>
            <a:r>
              <a:rPr lang="cs-CZ" sz="3800" dirty="0" smtClean="0"/>
              <a:t>, </a:t>
            </a:r>
            <a:endParaRPr lang="cs-CZ" sz="3800" dirty="0"/>
          </a:p>
        </p:txBody>
      </p:sp>
    </p:spTree>
    <p:extLst>
      <p:ext uri="{BB962C8B-B14F-4D97-AF65-F5344CB8AC3E}">
        <p14:creationId xmlns:p14="http://schemas.microsoft.com/office/powerpoint/2010/main" val="2571256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52</TotalTime>
  <Words>333</Words>
  <Application>Microsoft Office PowerPoint</Application>
  <PresentationFormat>Předvádění na obrazovce (4:3)</PresentationFormat>
  <Paragraphs>34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Jmění</vt:lpstr>
      <vt:lpstr>Motiv systému Office</vt:lpstr>
      <vt:lpstr>Prezentace aplikace PowerPoint</vt:lpstr>
      <vt:lpstr>Anotace</vt:lpstr>
      <vt:lpstr>Slova citově zabarvená</vt:lpstr>
      <vt:lpstr>SLOVA CITOVĚ ZABARVENÁ (x NEUTRÁLNÍ)</vt:lpstr>
      <vt:lpstr>Rozděl (označ barevně) slova na citově neutrální a citově zabarvená – lichotivá a                                                                    hanlivá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citově zabarvená</dc:title>
  <dc:creator>Dufková Dana</dc:creator>
  <cp:lastModifiedBy>Dufková Dana</cp:lastModifiedBy>
  <cp:revision>6</cp:revision>
  <dcterms:created xsi:type="dcterms:W3CDTF">2012-09-20T20:21:36Z</dcterms:created>
  <dcterms:modified xsi:type="dcterms:W3CDTF">2012-09-20T21:14:17Z</dcterms:modified>
</cp:coreProperties>
</file>