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75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VY_12_INOVACE_32_Stupňování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Stupňování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88DD5D-8E8A-48D9-86F7-DBEA44F0AE92}" type="presOf" srcId="{445C7998-7549-48B0-BD68-D4F0167F02E5}" destId="{4D19AB04-24FA-40C2-B203-52AE3D15E171}" srcOrd="1" destOrd="0" presId="urn:microsoft.com/office/officeart/2005/8/layout/target3"/>
    <dgm:cxn modelId="{5DA0ED38-D5D6-498C-ACD6-50D12363ED72}" type="presOf" srcId="{39F8B381-5807-488E-AC22-73DD4140ED4A}" destId="{71045F8C-00FA-488E-A7BD-E2E6753D979D}" srcOrd="0" destOrd="0" presId="urn:microsoft.com/office/officeart/2005/8/layout/target3"/>
    <dgm:cxn modelId="{E2515955-0435-4FD5-9F81-1F22239D4FE2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3FEF57E-B40A-4BA5-A15C-18377025C8D1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C8B127D-DE33-4341-9FCB-A809D833E017}" type="presOf" srcId="{FBBFC3EA-9D9D-4F3A-BEA6-9C2C0E46BF20}" destId="{832BF48F-0145-4429-9E02-8FCA946CCE9E}" srcOrd="1" destOrd="0" presId="urn:microsoft.com/office/officeart/2005/8/layout/target3"/>
    <dgm:cxn modelId="{6E24AA49-95A3-4261-97AB-D518978A4C27}" type="presOf" srcId="{EBC41103-E2E5-4D48-9B4B-425520D3D098}" destId="{50C2F88D-8688-44C2-A854-691F34009D3B}" srcOrd="0" destOrd="0" presId="urn:microsoft.com/office/officeart/2005/8/layout/target3"/>
    <dgm:cxn modelId="{36C95AEA-9F41-44BD-9FDD-31C9C5405264}" type="presOf" srcId="{DAEA276B-ECF9-46F6-A7D3-4693B2D32BC4}" destId="{F69A1436-182C-465B-AD7F-FE48E0C090C1}" srcOrd="1" destOrd="0" presId="urn:microsoft.com/office/officeart/2005/8/layout/target3"/>
    <dgm:cxn modelId="{D5A04D07-8255-4C9E-A39E-D806CFC5E019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676636C-D3FF-4122-8D34-AB94A13079C8}" type="presOf" srcId="{FBBFC3EA-9D9D-4F3A-BEA6-9C2C0E46BF20}" destId="{643EA938-EDE0-4533-ACCC-D2BD6F3A527C}" srcOrd="0" destOrd="0" presId="urn:microsoft.com/office/officeart/2005/8/layout/target3"/>
    <dgm:cxn modelId="{303449D3-5001-4AC6-9F08-443A6C7F80B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3A5C00B-4937-4B26-8A84-7F976C72FA42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FA15297-3F0E-494F-AAB9-34C958D396CD}" type="presOf" srcId="{EBC41103-E2E5-4D48-9B4B-425520D3D098}" destId="{F969C235-9271-4D34-B740-D627A121CAD0}" srcOrd="1" destOrd="0" presId="urn:microsoft.com/office/officeart/2005/8/layout/target3"/>
    <dgm:cxn modelId="{FE62F3D9-BE4D-4B48-9103-BB00870BB1ED}" type="presOf" srcId="{445C7998-7549-48B0-BD68-D4F0167F02E5}" destId="{BC35EE03-4121-4EF9-923D-7CB6D30D358D}" srcOrd="0" destOrd="0" presId="urn:microsoft.com/office/officeart/2005/8/layout/target3"/>
    <dgm:cxn modelId="{F8EBF091-D1C5-4F51-A142-D57D6EE30FAD}" type="presParOf" srcId="{71045F8C-00FA-488E-A7BD-E2E6753D979D}" destId="{3577EC6B-C980-4F34-8C69-4365E7B8FC8C}" srcOrd="0" destOrd="0" presId="urn:microsoft.com/office/officeart/2005/8/layout/target3"/>
    <dgm:cxn modelId="{6D9B5E13-5CAB-4743-9FE3-E7AD0C9435EE}" type="presParOf" srcId="{71045F8C-00FA-488E-A7BD-E2E6753D979D}" destId="{6940EB87-DC1D-4BC3-9408-9AC2E1FFC039}" srcOrd="1" destOrd="0" presId="urn:microsoft.com/office/officeart/2005/8/layout/target3"/>
    <dgm:cxn modelId="{8A851C8B-AF98-4BED-BD30-A074A0613FDC}" type="presParOf" srcId="{71045F8C-00FA-488E-A7BD-E2E6753D979D}" destId="{BC35EE03-4121-4EF9-923D-7CB6D30D358D}" srcOrd="2" destOrd="0" presId="urn:microsoft.com/office/officeart/2005/8/layout/target3"/>
    <dgm:cxn modelId="{22FAEC5C-4F59-4532-A793-E64D5BB53A39}" type="presParOf" srcId="{71045F8C-00FA-488E-A7BD-E2E6753D979D}" destId="{C95EEA27-3CBF-4645-A92D-9D8AF5C1CBFC}" srcOrd="3" destOrd="0" presId="urn:microsoft.com/office/officeart/2005/8/layout/target3"/>
    <dgm:cxn modelId="{9F029B20-FA44-48A8-A85B-9AEFB8BEA41C}" type="presParOf" srcId="{71045F8C-00FA-488E-A7BD-E2E6753D979D}" destId="{851BB866-B6AE-4566-893F-4C635BA974FC}" srcOrd="4" destOrd="0" presId="urn:microsoft.com/office/officeart/2005/8/layout/target3"/>
    <dgm:cxn modelId="{2B478CF3-4EE1-4A96-A811-78358963EEF8}" type="presParOf" srcId="{71045F8C-00FA-488E-A7BD-E2E6753D979D}" destId="{643EA938-EDE0-4533-ACCC-D2BD6F3A527C}" srcOrd="5" destOrd="0" presId="urn:microsoft.com/office/officeart/2005/8/layout/target3"/>
    <dgm:cxn modelId="{B26293B9-8ADF-4320-A413-783C3D53CE72}" type="presParOf" srcId="{71045F8C-00FA-488E-A7BD-E2E6753D979D}" destId="{92F31B18-D66D-4CC7-89B9-378928DE877D}" srcOrd="6" destOrd="0" presId="urn:microsoft.com/office/officeart/2005/8/layout/target3"/>
    <dgm:cxn modelId="{17B3EF67-1DE7-4632-9972-16089C3C2AF8}" type="presParOf" srcId="{71045F8C-00FA-488E-A7BD-E2E6753D979D}" destId="{902074E1-B931-4618-97F1-FADBE82E9C3C}" srcOrd="7" destOrd="0" presId="urn:microsoft.com/office/officeart/2005/8/layout/target3"/>
    <dgm:cxn modelId="{444FA04A-EB71-4F26-8E9A-CE4AA5FC961C}" type="presParOf" srcId="{71045F8C-00FA-488E-A7BD-E2E6753D979D}" destId="{A3817367-F2BC-482F-8832-FA00B51DCCF3}" srcOrd="8" destOrd="0" presId="urn:microsoft.com/office/officeart/2005/8/layout/target3"/>
    <dgm:cxn modelId="{85CE8E73-A5C6-480F-B7D2-03A7F2114ADF}" type="presParOf" srcId="{71045F8C-00FA-488E-A7BD-E2E6753D979D}" destId="{626ABFF6-56C8-4386-B662-68EC364EED9D}" srcOrd="9" destOrd="0" presId="urn:microsoft.com/office/officeart/2005/8/layout/target3"/>
    <dgm:cxn modelId="{1B3377FE-749B-4266-8DBC-9FE5C21BFE1A}" type="presParOf" srcId="{71045F8C-00FA-488E-A7BD-E2E6753D979D}" destId="{6DB11F1C-D028-4800-9625-6611CA9DE6D4}" srcOrd="10" destOrd="0" presId="urn:microsoft.com/office/officeart/2005/8/layout/target3"/>
    <dgm:cxn modelId="{C688D658-11DA-4140-844D-EBD3912418C6}" type="presParOf" srcId="{71045F8C-00FA-488E-A7BD-E2E6753D979D}" destId="{CDED6FE3-AD8F-4ACC-B6B8-710EDDD97598}" srcOrd="11" destOrd="0" presId="urn:microsoft.com/office/officeart/2005/8/layout/target3"/>
    <dgm:cxn modelId="{9469B156-8869-42CE-B7AD-9101C71DD962}" type="presParOf" srcId="{71045F8C-00FA-488E-A7BD-E2E6753D979D}" destId="{397AC6D7-84A6-4150-958F-83C92D9ACF38}" srcOrd="12" destOrd="0" presId="urn:microsoft.com/office/officeart/2005/8/layout/target3"/>
    <dgm:cxn modelId="{5C792EEE-23A2-45E5-90DA-64EDA2DCEA30}" type="presParOf" srcId="{71045F8C-00FA-488E-A7BD-E2E6753D979D}" destId="{D7419528-33A6-416D-9E64-B3F7915C5149}" srcOrd="13" destOrd="0" presId="urn:microsoft.com/office/officeart/2005/8/layout/target3"/>
    <dgm:cxn modelId="{282F6A6D-9F02-461F-B395-2790AD8051B9}" type="presParOf" srcId="{71045F8C-00FA-488E-A7BD-E2E6753D979D}" destId="{97289DF2-90F4-4EC2-A9FC-633B00BAB610}" srcOrd="14" destOrd="0" presId="urn:microsoft.com/office/officeart/2005/8/layout/target3"/>
    <dgm:cxn modelId="{8D8635C5-CFEC-455C-A9C9-10E95B41E8D2}" type="presParOf" srcId="{71045F8C-00FA-488E-A7BD-E2E6753D979D}" destId="{234EBA9D-95B4-4C20-A84E-6F65F1085DC6}" srcOrd="15" destOrd="0" presId="urn:microsoft.com/office/officeart/2005/8/layout/target3"/>
    <dgm:cxn modelId="{B10CCBD5-53C7-45A0-8A63-CCC694970182}" type="presParOf" srcId="{71045F8C-00FA-488E-A7BD-E2E6753D979D}" destId="{12255512-213F-41DF-90A6-8B4CD74A2B52}" srcOrd="16" destOrd="0" presId="urn:microsoft.com/office/officeart/2005/8/layout/target3"/>
    <dgm:cxn modelId="{ADB66A01-DDCB-4E26-AF31-B7BCF40CC03A}" type="presParOf" srcId="{71045F8C-00FA-488E-A7BD-E2E6753D979D}" destId="{50C2F88D-8688-44C2-A854-691F34009D3B}" srcOrd="17" destOrd="0" presId="urn:microsoft.com/office/officeart/2005/8/layout/target3"/>
    <dgm:cxn modelId="{96C9650B-D425-46B8-B56C-A8791C1FDB92}" type="presParOf" srcId="{71045F8C-00FA-488E-A7BD-E2E6753D979D}" destId="{4D19AB04-24FA-40C2-B203-52AE3D15E171}" srcOrd="18" destOrd="0" presId="urn:microsoft.com/office/officeart/2005/8/layout/target3"/>
    <dgm:cxn modelId="{97116B46-95C7-4197-AA0A-2050D5F2B56B}" type="presParOf" srcId="{71045F8C-00FA-488E-A7BD-E2E6753D979D}" destId="{832BF48F-0145-4429-9E02-8FCA946CCE9E}" srcOrd="19" destOrd="0" presId="urn:microsoft.com/office/officeart/2005/8/layout/target3"/>
    <dgm:cxn modelId="{AF006DFB-D669-43B6-B181-121CFE6D1F88}" type="presParOf" srcId="{71045F8C-00FA-488E-A7BD-E2E6753D979D}" destId="{E7297F21-D4FD-4A41-AE58-814D01A6B5E7}" srcOrd="20" destOrd="0" presId="urn:microsoft.com/office/officeart/2005/8/layout/target3"/>
    <dgm:cxn modelId="{3EB05ED1-DDBD-48F9-8934-59287F4EA3A0}" type="presParOf" srcId="{71045F8C-00FA-488E-A7BD-E2E6753D979D}" destId="{F69A1436-182C-465B-AD7F-FE48E0C090C1}" srcOrd="21" destOrd="0" presId="urn:microsoft.com/office/officeart/2005/8/layout/target3"/>
    <dgm:cxn modelId="{D45D34F8-58E9-457C-B877-E5885D23E6D7}" type="presParOf" srcId="{71045F8C-00FA-488E-A7BD-E2E6753D979D}" destId="{AA41A67C-3D3F-4AE9-9E0F-5D7F7BB2E741}" srcOrd="22" destOrd="0" presId="urn:microsoft.com/office/officeart/2005/8/layout/target3"/>
    <dgm:cxn modelId="{81E62CE9-ED93-4043-AB3C-63B605D6968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VY_12_INOVACE_32_Stupňování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Stupňování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9B483A-9647-4019-B67E-BFF6B3483C8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3A8250-37E6-4CC1-A64B-0BCDB832CE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671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099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137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564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975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348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951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01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99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63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596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7447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0132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7951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1266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7231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0709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6343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5077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69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8725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647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6000"/>
            <a:lum/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208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8B1BB-5925-42CC-9CED-746A709373C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43936E-A38D-4F5C-8A57-B66CC68EA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249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33414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5862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2821932"/>
              </p:ext>
            </p:extLst>
          </p:nvPr>
        </p:nvGraphicFramePr>
        <p:xfrm>
          <a:off x="1763688" y="1127498"/>
          <a:ext cx="6096000" cy="487053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24336"/>
                <a:gridCol w="3071664"/>
              </a:tblGrid>
              <a:tr h="398438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8192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773138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02943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70901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1616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STUPŇOVÁNÍ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STUPŇOVÁNÍ PŘÍDAVNÝCH JMEN A PŘÍSLOVCÍ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05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STUPŇOVÁNÍ PŘÍDAVNÝCH JMEN: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3993307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I.   stupeň  -  </a:t>
            </a:r>
            <a:r>
              <a:rPr lang="cs-CZ" sz="4800" dirty="0" smtClean="0">
                <a:solidFill>
                  <a:srgbClr val="00B050"/>
                </a:solidFill>
              </a:rPr>
              <a:t>NOVÝ</a:t>
            </a:r>
          </a:p>
          <a:p>
            <a:pPr algn="ctr"/>
            <a:r>
              <a:rPr lang="cs-CZ" sz="4800" dirty="0" smtClean="0"/>
              <a:t>II.  </a:t>
            </a:r>
            <a:r>
              <a:rPr lang="cs-CZ" sz="4800" dirty="0"/>
              <a:t>s</a:t>
            </a:r>
            <a:r>
              <a:rPr lang="cs-CZ" sz="4800" dirty="0" smtClean="0"/>
              <a:t>tupeň  -  </a:t>
            </a:r>
            <a:r>
              <a:rPr lang="cs-CZ" sz="4800" dirty="0" smtClean="0">
                <a:solidFill>
                  <a:srgbClr val="00B050"/>
                </a:solidFill>
              </a:rPr>
              <a:t>NOV</a:t>
            </a:r>
            <a:r>
              <a:rPr lang="cs-CZ" sz="4800" u="sng" dirty="0" smtClean="0">
                <a:solidFill>
                  <a:srgbClr val="3B7542"/>
                </a:solidFill>
              </a:rPr>
              <a:t>ĚJŠÍ</a:t>
            </a:r>
            <a:r>
              <a:rPr lang="cs-CZ" sz="4800" dirty="0">
                <a:solidFill>
                  <a:srgbClr val="00B050"/>
                </a:solidFill>
              </a:rPr>
              <a:t> </a:t>
            </a:r>
            <a:endParaRPr lang="cs-CZ" sz="4800" u="sng" dirty="0" smtClean="0"/>
          </a:p>
          <a:p>
            <a:pPr algn="ctr"/>
            <a:r>
              <a:rPr lang="cs-CZ" sz="4800" dirty="0" smtClean="0"/>
              <a:t>III. stupeň  -  </a:t>
            </a:r>
            <a:r>
              <a:rPr lang="cs-CZ" sz="4800" u="sng" dirty="0" smtClean="0">
                <a:solidFill>
                  <a:srgbClr val="3B7542"/>
                </a:solidFill>
              </a:rPr>
              <a:t>NEJ</a:t>
            </a:r>
            <a:r>
              <a:rPr lang="cs-CZ" sz="4800" dirty="0" smtClean="0">
                <a:solidFill>
                  <a:srgbClr val="00B050"/>
                </a:solidFill>
              </a:rPr>
              <a:t>NOV</a:t>
            </a:r>
            <a:r>
              <a:rPr lang="cs-CZ" sz="4800" u="sng" dirty="0" smtClean="0">
                <a:solidFill>
                  <a:srgbClr val="3B7542"/>
                </a:solidFill>
              </a:rPr>
              <a:t>ĚJŠÍ</a:t>
            </a:r>
            <a:endParaRPr lang="cs-CZ" sz="4800" u="sng" dirty="0">
              <a:solidFill>
                <a:srgbClr val="3B75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741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UTVOŘ II. A III. STUPEŇ PŘÍD. JMEN: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MALÝ  	_______________	___________________      </a:t>
            </a:r>
          </a:p>
          <a:p>
            <a:r>
              <a:rPr lang="cs-CZ" dirty="0" smtClean="0"/>
              <a:t>ZLÝ    	_______________  ___________________ </a:t>
            </a:r>
          </a:p>
          <a:p>
            <a:r>
              <a:rPr lang="cs-CZ" dirty="0" smtClean="0"/>
              <a:t>STARÝ 	_______________  ___________________        </a:t>
            </a:r>
          </a:p>
          <a:p>
            <a:r>
              <a:rPr lang="cs-CZ" dirty="0" smtClean="0"/>
              <a:t>PROTIVNÝ _______________  ___________________ </a:t>
            </a:r>
          </a:p>
          <a:p>
            <a:r>
              <a:rPr lang="cs-CZ" dirty="0" smtClean="0"/>
              <a:t>ŠIKOVNÝ 	_______________  ___________________   </a:t>
            </a:r>
          </a:p>
          <a:p>
            <a:r>
              <a:rPr lang="cs-CZ" dirty="0" smtClean="0"/>
              <a:t>DOBRÝ  	_______________  ___________________    </a:t>
            </a:r>
          </a:p>
          <a:p>
            <a:r>
              <a:rPr lang="cs-CZ" dirty="0" smtClean="0"/>
              <a:t>VYSOKÝ     _______________  ___________________</a:t>
            </a:r>
          </a:p>
          <a:p>
            <a:r>
              <a:rPr lang="cs-CZ" dirty="0" smtClean="0"/>
              <a:t>VESELÝ   	_______________  ___________________ </a:t>
            </a:r>
          </a:p>
          <a:p>
            <a:r>
              <a:rPr lang="cs-CZ" dirty="0" smtClean="0"/>
              <a:t>BLÍZKÝ  	_______________  ___________________    </a:t>
            </a:r>
          </a:p>
          <a:p>
            <a:r>
              <a:rPr lang="cs-CZ" dirty="0" smtClean="0"/>
              <a:t>OHEBNÝ  	_______________  ___________________   </a:t>
            </a:r>
          </a:p>
          <a:p>
            <a:r>
              <a:rPr lang="cs-CZ" dirty="0" smtClean="0"/>
              <a:t>NÍZKÝ 	_______________  ___________________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0573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ŘEŠENÍ: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MALÝ  	</a:t>
            </a:r>
            <a:r>
              <a:rPr lang="cs-CZ" dirty="0" smtClean="0">
                <a:solidFill>
                  <a:srgbClr val="FF0000"/>
                </a:solidFill>
              </a:rPr>
              <a:t>MENŠÍ                       NEJMENŠÍ</a:t>
            </a:r>
            <a:endParaRPr lang="cs-CZ" dirty="0" smtClean="0"/>
          </a:p>
          <a:p>
            <a:r>
              <a:rPr lang="cs-CZ" dirty="0" smtClean="0"/>
              <a:t>ZLÝ    	</a:t>
            </a:r>
            <a:r>
              <a:rPr lang="cs-CZ" dirty="0" smtClean="0">
                <a:solidFill>
                  <a:srgbClr val="FF0000"/>
                </a:solidFill>
              </a:rPr>
              <a:t>HORŠÍ                        NEJHORŠÍ   </a:t>
            </a:r>
          </a:p>
          <a:p>
            <a:r>
              <a:rPr lang="cs-CZ" dirty="0" smtClean="0"/>
              <a:t>STARÝ 	</a:t>
            </a:r>
            <a:r>
              <a:rPr lang="cs-CZ" dirty="0" smtClean="0">
                <a:solidFill>
                  <a:srgbClr val="FF0000"/>
                </a:solidFill>
              </a:rPr>
              <a:t>STARŠÍ		NEJSTARŠÍ</a:t>
            </a:r>
            <a:endParaRPr lang="cs-CZ" dirty="0" smtClean="0"/>
          </a:p>
          <a:p>
            <a:r>
              <a:rPr lang="cs-CZ" dirty="0" smtClean="0"/>
              <a:t>PROTIVNÝ </a:t>
            </a:r>
            <a:r>
              <a:rPr lang="cs-CZ" dirty="0" smtClean="0">
                <a:solidFill>
                  <a:srgbClr val="FF0000"/>
                </a:solidFill>
              </a:rPr>
              <a:t>PROTIVNĚJŠÍ		NEJPROTIVNĚJŠÍ</a:t>
            </a:r>
          </a:p>
          <a:p>
            <a:r>
              <a:rPr lang="cs-CZ" dirty="0" smtClean="0"/>
              <a:t>ŠIKOVNÝ 	</a:t>
            </a:r>
            <a:r>
              <a:rPr lang="cs-CZ" dirty="0" smtClean="0">
                <a:solidFill>
                  <a:srgbClr val="FF0000"/>
                </a:solidFill>
              </a:rPr>
              <a:t>ŠIKOVNĚJŠÍ		NEJŠIKOVNĚJŠÍ</a:t>
            </a:r>
            <a:endParaRPr lang="cs-CZ" dirty="0" smtClean="0"/>
          </a:p>
          <a:p>
            <a:r>
              <a:rPr lang="cs-CZ" dirty="0" smtClean="0"/>
              <a:t>DOBRÝ	</a:t>
            </a:r>
            <a:r>
              <a:rPr lang="cs-CZ" dirty="0" smtClean="0">
                <a:solidFill>
                  <a:srgbClr val="FF0000"/>
                </a:solidFill>
              </a:rPr>
              <a:t>LEPŠÍ			NEJLEPŠÍ</a:t>
            </a:r>
          </a:p>
          <a:p>
            <a:r>
              <a:rPr lang="cs-CZ" dirty="0" smtClean="0"/>
              <a:t>VYSOKÝ     </a:t>
            </a:r>
            <a:r>
              <a:rPr lang="cs-CZ" dirty="0" smtClean="0">
                <a:solidFill>
                  <a:srgbClr val="FF0000"/>
                </a:solidFill>
              </a:rPr>
              <a:t>VYŠŠÍ			NEJVYŠŠÍ</a:t>
            </a:r>
          </a:p>
          <a:p>
            <a:r>
              <a:rPr lang="cs-CZ" dirty="0" smtClean="0"/>
              <a:t>VESELÝ   	</a:t>
            </a:r>
            <a:r>
              <a:rPr lang="cs-CZ" dirty="0" smtClean="0">
                <a:solidFill>
                  <a:srgbClr val="FF0000"/>
                </a:solidFill>
              </a:rPr>
              <a:t>VESELEJŠÍ		NEJVESELEJŠÍ</a:t>
            </a:r>
          </a:p>
          <a:p>
            <a:r>
              <a:rPr lang="cs-CZ" dirty="0" smtClean="0"/>
              <a:t>BLÍZKÝ  	</a:t>
            </a:r>
            <a:r>
              <a:rPr lang="cs-CZ" dirty="0" smtClean="0">
                <a:solidFill>
                  <a:srgbClr val="FF0000"/>
                </a:solidFill>
              </a:rPr>
              <a:t>BLIŽŠÍ			NEJBLIŽŠÍ</a:t>
            </a:r>
          </a:p>
          <a:p>
            <a:r>
              <a:rPr lang="cs-CZ" dirty="0" smtClean="0"/>
              <a:t>OHEBNÝ   	</a:t>
            </a:r>
            <a:r>
              <a:rPr lang="cs-CZ" dirty="0" smtClean="0">
                <a:solidFill>
                  <a:srgbClr val="FF0000"/>
                </a:solidFill>
              </a:rPr>
              <a:t>OHEBNĚJŠÍ		NEJOHEBNĚJŠÍ</a:t>
            </a:r>
          </a:p>
          <a:p>
            <a:r>
              <a:rPr lang="cs-CZ" dirty="0" smtClean="0"/>
              <a:t>NÍZKÝ 	</a:t>
            </a:r>
            <a:r>
              <a:rPr lang="cs-CZ" dirty="0" smtClean="0">
                <a:solidFill>
                  <a:srgbClr val="FF0000"/>
                </a:solidFill>
              </a:rPr>
              <a:t>NIŽŠÍ			NEJNIŽŠÍ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82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STUPŇOVÁNÍ PŘÍSLOVCÍ: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NĚKTERÁ PŘÍSLOVCE SE PODOBNĚ JAKO PŘÍDAVNÁ JMÉNA </a:t>
            </a:r>
            <a:r>
              <a:rPr lang="cs-CZ" dirty="0" smtClean="0">
                <a:solidFill>
                  <a:srgbClr val="FF0000"/>
                </a:solidFill>
              </a:rPr>
              <a:t>STUPŇUJÍ </a:t>
            </a:r>
            <a:r>
              <a:rPr lang="cs-CZ" dirty="0" smtClean="0"/>
              <a:t>(chybějící doplň)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VESELE 		– VESELEJI 		– NEJVESELEJI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JEMNĚ 		– JEMNĚJI 		– NEJJEMNĚJI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RYCHLE 		-                 		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SMUTNĚ 	-               		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DLOUHO 	-               		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MÁLO 		-                   	-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93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STUPŇOVÁNÍ PŘÍSLOVCÍ (+ řešení)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NĚKTERÁ PŘÍSLOVCE SE PODOBNĚ JAKO PŘÍDAVNÁ JMÉNA </a:t>
            </a:r>
            <a:r>
              <a:rPr lang="cs-CZ" dirty="0" smtClean="0">
                <a:solidFill>
                  <a:srgbClr val="FF0000"/>
                </a:solidFill>
              </a:rPr>
              <a:t>STUPŇUJÍ </a:t>
            </a:r>
            <a:r>
              <a:rPr lang="cs-CZ" dirty="0" smtClean="0"/>
              <a:t>(chybějící doplň)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VESELE 		– VESELEJI 		– NEJVESELEJI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JEMNĚ 		– JEMNĚJI 		– NEJJEMNĚJI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RYCHLE 		-  </a:t>
            </a:r>
            <a:r>
              <a:rPr lang="cs-CZ" dirty="0" smtClean="0"/>
              <a:t>rychleji</a:t>
            </a:r>
            <a:r>
              <a:rPr lang="cs-CZ" dirty="0" smtClean="0">
                <a:solidFill>
                  <a:srgbClr val="FF0000"/>
                </a:solidFill>
              </a:rPr>
              <a:t>  		- </a:t>
            </a:r>
            <a:r>
              <a:rPr lang="cs-CZ" dirty="0" smtClean="0"/>
              <a:t>nejrychleji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SMUTNĚ 	-  </a:t>
            </a:r>
            <a:r>
              <a:rPr lang="cs-CZ" dirty="0" smtClean="0"/>
              <a:t>smutněji</a:t>
            </a:r>
            <a:r>
              <a:rPr lang="cs-CZ" dirty="0" smtClean="0">
                <a:solidFill>
                  <a:srgbClr val="FF0000"/>
                </a:solidFill>
              </a:rPr>
              <a:t> 	- </a:t>
            </a:r>
            <a:r>
              <a:rPr lang="cs-CZ" dirty="0" smtClean="0"/>
              <a:t>nejsmutněji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DLOUHO 	-  </a:t>
            </a:r>
            <a:r>
              <a:rPr lang="cs-CZ" dirty="0" smtClean="0"/>
              <a:t>déle</a:t>
            </a:r>
            <a:r>
              <a:rPr lang="cs-CZ" dirty="0" smtClean="0">
                <a:solidFill>
                  <a:srgbClr val="FF0000"/>
                </a:solidFill>
              </a:rPr>
              <a:t>     		- </a:t>
            </a:r>
            <a:r>
              <a:rPr lang="cs-CZ" dirty="0" smtClean="0"/>
              <a:t>nejdéle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MÁLO 		-  </a:t>
            </a:r>
            <a:r>
              <a:rPr lang="cs-CZ" dirty="0" smtClean="0"/>
              <a:t>méně		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nejméně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39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28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173</Words>
  <Application>Microsoft Office PowerPoint</Application>
  <PresentationFormat>Předvádění na obrazovce (4:3)</PresentationFormat>
  <Paragraphs>66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Prezentace aplikace PowerPoint</vt:lpstr>
      <vt:lpstr>Anotace</vt:lpstr>
      <vt:lpstr>STUPŇOVÁNÍ</vt:lpstr>
      <vt:lpstr>STUPŇOVÁNÍ PŘÍDAVNÝCH JMEN:</vt:lpstr>
      <vt:lpstr>UTVOŘ II. A III. STUPEŇ PŘÍD. JMEN:</vt:lpstr>
      <vt:lpstr>ŘEŠENÍ:</vt:lpstr>
      <vt:lpstr>STUPŇOVÁNÍ PŘÍSLOVCÍ:</vt:lpstr>
      <vt:lpstr>STUPŇOVÁNÍ PŘÍSLOVCÍ (+ řešení)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</dc:title>
  <dc:creator>Dufková Dana</dc:creator>
  <cp:lastModifiedBy>Dufková Dana</cp:lastModifiedBy>
  <cp:revision>6</cp:revision>
  <dcterms:created xsi:type="dcterms:W3CDTF">2012-09-20T21:22:05Z</dcterms:created>
  <dcterms:modified xsi:type="dcterms:W3CDTF">2012-09-20T22:17:53Z</dcterms:modified>
</cp:coreProperties>
</file>