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57" r:id="rId3"/>
    <p:sldId id="258" r:id="rId4"/>
    <p:sldId id="256" r:id="rId5"/>
    <p:sldId id="260" r:id="rId6"/>
    <p:sldId id="261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VY_12_INOVACE_33_Slova jednoznačná a mnohoznačná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Slova jednoznačná </a:t>
          </a:r>
          <a:r>
            <a:rPr lang="cs-CZ" smtClean="0"/>
            <a:t>a mnohoznačná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5723FF-0D9B-4C57-A467-4773EDAC54E4}" type="presOf" srcId="{019433A1-1324-4DE1-9E6F-32B851095F74}" destId="{E7297F21-D4FD-4A41-AE58-814D01A6B5E7}" srcOrd="1" destOrd="0" presId="urn:microsoft.com/office/officeart/2005/8/layout/target3"/>
    <dgm:cxn modelId="{3E0C24CB-C549-415E-9034-750479F08B1E}" type="presOf" srcId="{FBBFC3EA-9D9D-4F3A-BEA6-9C2C0E46BF20}" destId="{832BF48F-0145-4429-9E02-8FCA946CCE9E}" srcOrd="1" destOrd="0" presId="urn:microsoft.com/office/officeart/2005/8/layout/target3"/>
    <dgm:cxn modelId="{FD82753A-F3A1-41CB-80CE-171F42EFC644}" type="presOf" srcId="{FBBFC3EA-9D9D-4F3A-BEA6-9C2C0E46BF20}" destId="{643EA938-EDE0-4533-ACCC-D2BD6F3A527C}" srcOrd="0" destOrd="0" presId="urn:microsoft.com/office/officeart/2005/8/layout/target3"/>
    <dgm:cxn modelId="{E63D1B84-DC5C-4F22-A288-2EAE728508C2}" type="presOf" srcId="{445C7998-7549-48B0-BD68-D4F0167F02E5}" destId="{4D19AB04-24FA-40C2-B203-52AE3D15E171}" srcOrd="1" destOrd="0" presId="urn:microsoft.com/office/officeart/2005/8/layout/target3"/>
    <dgm:cxn modelId="{581FD289-61EB-48F0-9441-6C53AEA7D2E6}" type="presOf" srcId="{C73C7642-F245-4585-8F88-243F9FAEF6CA}" destId="{AA41A67C-3D3F-4AE9-9E0F-5D7F7BB2E741}" srcOrd="1" destOrd="0" presId="urn:microsoft.com/office/officeart/2005/8/layout/target3"/>
    <dgm:cxn modelId="{8C78D1C9-3F4B-491F-9B4E-E94F23924F08}" type="presOf" srcId="{EBC41103-E2E5-4D48-9B4B-425520D3D098}" destId="{F969C235-9271-4D34-B740-D627A121CAD0}" srcOrd="1" destOrd="0" presId="urn:microsoft.com/office/officeart/2005/8/layout/target3"/>
    <dgm:cxn modelId="{1E61A276-DAC0-4F6B-B038-D78AF6B46848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43F59A9-2379-40EB-9A9E-2A6DA3B73A33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13CFB89-5DF1-4204-9BBF-5596ED8D197F}" type="presOf" srcId="{39F8B381-5807-488E-AC22-73DD4140ED4A}" destId="{71045F8C-00FA-488E-A7BD-E2E6753D979D}" srcOrd="0" destOrd="0" presId="urn:microsoft.com/office/officeart/2005/8/layout/target3"/>
    <dgm:cxn modelId="{59508452-572C-4D1E-9156-FF9FBFBE10A9}" type="presOf" srcId="{DAEA276B-ECF9-46F6-A7D3-4693B2D32BC4}" destId="{F69A1436-182C-465B-AD7F-FE48E0C090C1}" srcOrd="1" destOrd="0" presId="urn:microsoft.com/office/officeart/2005/8/layout/target3"/>
    <dgm:cxn modelId="{F9255561-3BC8-4499-A9DD-BC1188A9B1B1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5A7A250-C0D0-4E2A-B8EC-6B680688800E}" type="presOf" srcId="{445C7998-7549-48B0-BD68-D4F0167F02E5}" destId="{BC35EE03-4121-4EF9-923D-7CB6D30D358D}" srcOrd="0" destOrd="0" presId="urn:microsoft.com/office/officeart/2005/8/layout/target3"/>
    <dgm:cxn modelId="{82692CCA-C52A-42C8-A54D-F519DC66E628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E109F73-2892-443C-988A-EC97557FFA87}" type="presParOf" srcId="{71045F8C-00FA-488E-A7BD-E2E6753D979D}" destId="{3577EC6B-C980-4F34-8C69-4365E7B8FC8C}" srcOrd="0" destOrd="0" presId="urn:microsoft.com/office/officeart/2005/8/layout/target3"/>
    <dgm:cxn modelId="{C9DCE3A2-7271-41C2-8FF3-9C9599A7DBE5}" type="presParOf" srcId="{71045F8C-00FA-488E-A7BD-E2E6753D979D}" destId="{6940EB87-DC1D-4BC3-9408-9AC2E1FFC039}" srcOrd="1" destOrd="0" presId="urn:microsoft.com/office/officeart/2005/8/layout/target3"/>
    <dgm:cxn modelId="{FE25186F-AA8F-4CE4-82E9-EF735FC718FF}" type="presParOf" srcId="{71045F8C-00FA-488E-A7BD-E2E6753D979D}" destId="{BC35EE03-4121-4EF9-923D-7CB6D30D358D}" srcOrd="2" destOrd="0" presId="urn:microsoft.com/office/officeart/2005/8/layout/target3"/>
    <dgm:cxn modelId="{DA65CF6C-31D9-418F-9405-70DAF977B68E}" type="presParOf" srcId="{71045F8C-00FA-488E-A7BD-E2E6753D979D}" destId="{C95EEA27-3CBF-4645-A92D-9D8AF5C1CBFC}" srcOrd="3" destOrd="0" presId="urn:microsoft.com/office/officeart/2005/8/layout/target3"/>
    <dgm:cxn modelId="{EA8F6569-053A-4B5A-AAF3-74184A2F621E}" type="presParOf" srcId="{71045F8C-00FA-488E-A7BD-E2E6753D979D}" destId="{851BB866-B6AE-4566-893F-4C635BA974FC}" srcOrd="4" destOrd="0" presId="urn:microsoft.com/office/officeart/2005/8/layout/target3"/>
    <dgm:cxn modelId="{DFE52D2C-41D0-4643-91E6-406D05270FF4}" type="presParOf" srcId="{71045F8C-00FA-488E-A7BD-E2E6753D979D}" destId="{643EA938-EDE0-4533-ACCC-D2BD6F3A527C}" srcOrd="5" destOrd="0" presId="urn:microsoft.com/office/officeart/2005/8/layout/target3"/>
    <dgm:cxn modelId="{E7C592BE-44C5-4E00-920A-FCCF584D127E}" type="presParOf" srcId="{71045F8C-00FA-488E-A7BD-E2E6753D979D}" destId="{92F31B18-D66D-4CC7-89B9-378928DE877D}" srcOrd="6" destOrd="0" presId="urn:microsoft.com/office/officeart/2005/8/layout/target3"/>
    <dgm:cxn modelId="{B083978D-9791-45D7-8CFA-3EACF8539889}" type="presParOf" srcId="{71045F8C-00FA-488E-A7BD-E2E6753D979D}" destId="{902074E1-B931-4618-97F1-FADBE82E9C3C}" srcOrd="7" destOrd="0" presId="urn:microsoft.com/office/officeart/2005/8/layout/target3"/>
    <dgm:cxn modelId="{F7AE054B-6BBD-479E-A199-533D596FC956}" type="presParOf" srcId="{71045F8C-00FA-488E-A7BD-E2E6753D979D}" destId="{A3817367-F2BC-482F-8832-FA00B51DCCF3}" srcOrd="8" destOrd="0" presId="urn:microsoft.com/office/officeart/2005/8/layout/target3"/>
    <dgm:cxn modelId="{B2B737B9-273B-4368-9DAE-4D1F25163387}" type="presParOf" srcId="{71045F8C-00FA-488E-A7BD-E2E6753D979D}" destId="{626ABFF6-56C8-4386-B662-68EC364EED9D}" srcOrd="9" destOrd="0" presId="urn:microsoft.com/office/officeart/2005/8/layout/target3"/>
    <dgm:cxn modelId="{C4298B2A-34FD-4851-9A1D-6AFDA51C7941}" type="presParOf" srcId="{71045F8C-00FA-488E-A7BD-E2E6753D979D}" destId="{6DB11F1C-D028-4800-9625-6611CA9DE6D4}" srcOrd="10" destOrd="0" presId="urn:microsoft.com/office/officeart/2005/8/layout/target3"/>
    <dgm:cxn modelId="{B99CCC0D-958A-4AE5-AFD5-7F08EB4E34CA}" type="presParOf" srcId="{71045F8C-00FA-488E-A7BD-E2E6753D979D}" destId="{CDED6FE3-AD8F-4ACC-B6B8-710EDDD97598}" srcOrd="11" destOrd="0" presId="urn:microsoft.com/office/officeart/2005/8/layout/target3"/>
    <dgm:cxn modelId="{3AF86E94-2B3F-4439-9503-4F58BDDBF407}" type="presParOf" srcId="{71045F8C-00FA-488E-A7BD-E2E6753D979D}" destId="{397AC6D7-84A6-4150-958F-83C92D9ACF38}" srcOrd="12" destOrd="0" presId="urn:microsoft.com/office/officeart/2005/8/layout/target3"/>
    <dgm:cxn modelId="{DD0AF02F-AD50-4802-9B13-2923D9F1DFC0}" type="presParOf" srcId="{71045F8C-00FA-488E-A7BD-E2E6753D979D}" destId="{D7419528-33A6-416D-9E64-B3F7915C5149}" srcOrd="13" destOrd="0" presId="urn:microsoft.com/office/officeart/2005/8/layout/target3"/>
    <dgm:cxn modelId="{402CFCC6-CF8B-4604-9383-02879C4D9929}" type="presParOf" srcId="{71045F8C-00FA-488E-A7BD-E2E6753D979D}" destId="{97289DF2-90F4-4EC2-A9FC-633B00BAB610}" srcOrd="14" destOrd="0" presId="urn:microsoft.com/office/officeart/2005/8/layout/target3"/>
    <dgm:cxn modelId="{1AD7DC99-9E69-4D18-9F17-32AA7C6E19F9}" type="presParOf" srcId="{71045F8C-00FA-488E-A7BD-E2E6753D979D}" destId="{234EBA9D-95B4-4C20-A84E-6F65F1085DC6}" srcOrd="15" destOrd="0" presId="urn:microsoft.com/office/officeart/2005/8/layout/target3"/>
    <dgm:cxn modelId="{271ECD0D-30D2-4B70-965F-3DD3DD627672}" type="presParOf" srcId="{71045F8C-00FA-488E-A7BD-E2E6753D979D}" destId="{12255512-213F-41DF-90A6-8B4CD74A2B52}" srcOrd="16" destOrd="0" presId="urn:microsoft.com/office/officeart/2005/8/layout/target3"/>
    <dgm:cxn modelId="{4FE385D4-90DA-4E46-8B31-7975F36280CE}" type="presParOf" srcId="{71045F8C-00FA-488E-A7BD-E2E6753D979D}" destId="{50C2F88D-8688-44C2-A854-691F34009D3B}" srcOrd="17" destOrd="0" presId="urn:microsoft.com/office/officeart/2005/8/layout/target3"/>
    <dgm:cxn modelId="{A4EBD7C9-E004-4361-A92A-78F4B7BC72E5}" type="presParOf" srcId="{71045F8C-00FA-488E-A7BD-E2E6753D979D}" destId="{4D19AB04-24FA-40C2-B203-52AE3D15E171}" srcOrd="18" destOrd="0" presId="urn:microsoft.com/office/officeart/2005/8/layout/target3"/>
    <dgm:cxn modelId="{72D7734F-DC8F-44C9-8EB5-189B905675CA}" type="presParOf" srcId="{71045F8C-00FA-488E-A7BD-E2E6753D979D}" destId="{832BF48F-0145-4429-9E02-8FCA946CCE9E}" srcOrd="19" destOrd="0" presId="urn:microsoft.com/office/officeart/2005/8/layout/target3"/>
    <dgm:cxn modelId="{B1B9E9B1-A3CC-4985-803C-FF10FEA6BE76}" type="presParOf" srcId="{71045F8C-00FA-488E-A7BD-E2E6753D979D}" destId="{E7297F21-D4FD-4A41-AE58-814D01A6B5E7}" srcOrd="20" destOrd="0" presId="urn:microsoft.com/office/officeart/2005/8/layout/target3"/>
    <dgm:cxn modelId="{C3E5E35C-2E76-4BA4-98C5-0417AC5F616D}" type="presParOf" srcId="{71045F8C-00FA-488E-A7BD-E2E6753D979D}" destId="{F69A1436-182C-465B-AD7F-FE48E0C090C1}" srcOrd="21" destOrd="0" presId="urn:microsoft.com/office/officeart/2005/8/layout/target3"/>
    <dgm:cxn modelId="{DC6BE66B-2380-4993-82E9-47CCB12145C8}" type="presParOf" srcId="{71045F8C-00FA-488E-A7BD-E2E6753D979D}" destId="{AA41A67C-3D3F-4AE9-9E0F-5D7F7BB2E741}" srcOrd="22" destOrd="0" presId="urn:microsoft.com/office/officeart/2005/8/layout/target3"/>
    <dgm:cxn modelId="{C21C0894-44EA-449E-B187-EDAA5846AD5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4" y="0"/>
          <a:ext cx="4896544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4" y="0"/>
        <a:ext cx="4896544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4" y="504057"/>
          <a:ext cx="4896544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4" y="504057"/>
        <a:ext cx="4896544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4" y="1008114"/>
          <a:ext cx="4896544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VY_12_INOVACE_33_Slova jednoznačná a mnohoznačná </a:t>
          </a:r>
          <a:endParaRPr lang="cs-CZ" sz="1400" kern="1200" dirty="0"/>
        </a:p>
      </dsp:txBody>
      <dsp:txXfrm>
        <a:off x="2016224" y="1008114"/>
        <a:ext cx="4896544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4" y="1512167"/>
          <a:ext cx="4896544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4" y="1512167"/>
        <a:ext cx="4896544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4" y="2016225"/>
          <a:ext cx="4896544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Slova jednoznačná </a:t>
          </a:r>
          <a:r>
            <a:rPr lang="cs-CZ" sz="1400" kern="1200" smtClean="0"/>
            <a:t>a mnohoznačná</a:t>
          </a:r>
          <a:endParaRPr lang="cs-CZ" sz="1400" kern="1200" dirty="0"/>
        </a:p>
      </dsp:txBody>
      <dsp:txXfrm>
        <a:off x="2016224" y="2016225"/>
        <a:ext cx="4896544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4" y="2520282"/>
          <a:ext cx="4896544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4" y="2520282"/>
        <a:ext cx="4896544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1D1686-E535-42CF-AAE5-F582946E8CA5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1BC133-B769-43D5-8E93-9DCEF2CC50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42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098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396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004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791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869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529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376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521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143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41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310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2150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570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041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2329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8373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9048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630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9977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7703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9223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075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691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07A86C-82E4-423C-9A51-55CA1A995056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BD9A21-7133-449D-841B-640FBD6B5E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151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74862118"/>
              </p:ext>
            </p:extLst>
          </p:nvPr>
        </p:nvGraphicFramePr>
        <p:xfrm>
          <a:off x="1259632" y="1700808"/>
          <a:ext cx="6912768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9326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8230184"/>
              </p:ext>
            </p:extLst>
          </p:nvPr>
        </p:nvGraphicFramePr>
        <p:xfrm>
          <a:off x="1691680" y="1340768"/>
          <a:ext cx="6120680" cy="45738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96344"/>
                <a:gridCol w="3024336"/>
              </a:tblGrid>
              <a:tr h="36855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5779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805084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</a:t>
                      </a:r>
                      <a:r>
                        <a:rPr lang="cs-CZ" baseline="0" dirty="0" smtClean="0"/>
                        <a:t>na tabuli, učebnice, nástěnný mluvnický </a:t>
                      </a:r>
                      <a:r>
                        <a:rPr lang="cs-CZ" baseline="0" dirty="0" smtClean="0"/>
                        <a:t>přehled, Slovník spisovné češtiny</a:t>
                      </a:r>
                      <a:endParaRPr lang="cs-CZ" dirty="0"/>
                    </a:p>
                  </a:txBody>
                  <a:tcPr/>
                </a:tc>
              </a:tr>
              <a:tr h="95222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58083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9484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SLOVA JEDNOZNAČNÁ A MNOHOZNAČNÁ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VÝKLAD A PROCVIČOVÁNÍ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331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89993"/>
            <a:ext cx="4040188" cy="774910"/>
          </a:xfrm>
        </p:spPr>
        <p:txBody>
          <a:bodyPr>
            <a:noAutofit/>
          </a:bodyPr>
          <a:lstStyle/>
          <a:p>
            <a:r>
              <a:rPr lang="cs-CZ" sz="3600" dirty="0" smtClean="0"/>
              <a:t>Slova jednoznačná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708920"/>
            <a:ext cx="4040188" cy="341724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Slova, která mají pouze </a:t>
            </a:r>
            <a:r>
              <a:rPr lang="cs-CZ" sz="2800" u="sng" dirty="0" smtClean="0"/>
              <a:t>JEDEN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dirty="0" smtClean="0"/>
              <a:t>věcný význam</a:t>
            </a:r>
          </a:p>
          <a:p>
            <a:r>
              <a:rPr lang="cs-CZ" sz="2800" dirty="0" smtClean="0"/>
              <a:t>Bývají to vlastní jména, odborné názvy, citoslovce (např. fuj), ale i běžná slova (např. květináč)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916832"/>
            <a:ext cx="4041775" cy="648071"/>
          </a:xfrm>
        </p:spPr>
        <p:txBody>
          <a:bodyPr>
            <a:noAutofit/>
          </a:bodyPr>
          <a:lstStyle/>
          <a:p>
            <a:r>
              <a:rPr lang="cs-CZ" sz="3600" dirty="0" smtClean="0"/>
              <a:t>Slova mnohoznačná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64904"/>
            <a:ext cx="4175447" cy="403244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Slova, která mají kromě významu základního ještě další významy</a:t>
            </a:r>
          </a:p>
          <a:p>
            <a:r>
              <a:rPr lang="cs-CZ" sz="2800" dirty="0" smtClean="0"/>
              <a:t>METAFORA (</a:t>
            </a:r>
            <a:r>
              <a:rPr lang="cs-CZ" dirty="0" smtClean="0"/>
              <a:t>přenesení významu na základě vnější podobnosti – např. </a:t>
            </a:r>
            <a:r>
              <a:rPr lang="cs-CZ" sz="2800" dirty="0" smtClean="0">
                <a:solidFill>
                  <a:srgbClr val="0070C0"/>
                </a:solidFill>
              </a:rPr>
              <a:t>JAZYK – v botě)</a:t>
            </a:r>
          </a:p>
          <a:p>
            <a:r>
              <a:rPr lang="cs-CZ" sz="2800" dirty="0" smtClean="0"/>
              <a:t>METONYMIE (</a:t>
            </a:r>
            <a:r>
              <a:rPr lang="cs-CZ" dirty="0" smtClean="0"/>
              <a:t>přenesení významu na základě vnitřní souvislosti – např. </a:t>
            </a:r>
            <a:r>
              <a:rPr lang="cs-CZ" dirty="0" smtClean="0">
                <a:solidFill>
                  <a:srgbClr val="0070C0"/>
                </a:solidFill>
              </a:rPr>
              <a:t>cizí JAZYK</a:t>
            </a:r>
            <a:r>
              <a:rPr lang="cs-CZ" dirty="0" smtClean="0"/>
              <a:t>)</a:t>
            </a:r>
            <a:endParaRPr lang="cs-CZ" sz="2800" dirty="0"/>
          </a:p>
        </p:txBody>
      </p:sp>
      <p:pic>
        <p:nvPicPr>
          <p:cNvPr id="1026" name="Picture 2" descr="C:\Users\dufkova.dana\AppData\Local\Microsoft\Windows\Temporary Internet Files\Content.IE5\S7687CZ2\MC9002151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076" y="260648"/>
            <a:ext cx="2016224" cy="1673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ufkova.dana\AppData\Local\Microsoft\Windows\Temporary Internet Files\Content.IE5\DE4CGPLA\MC900435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887" y="594159"/>
            <a:ext cx="2009775" cy="13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5304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PROCVIČOVÁNÍ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uveďte u slov co nejvíce významů: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Školka   _________    ___________   __________</a:t>
            </a:r>
          </a:p>
          <a:p>
            <a:r>
              <a:rPr lang="cs-CZ" dirty="0" smtClean="0"/>
              <a:t>Kulich   ____________  ____________</a:t>
            </a:r>
          </a:p>
          <a:p>
            <a:r>
              <a:rPr lang="cs-CZ" dirty="0" smtClean="0"/>
              <a:t>Linka  ___________   ____________   _________</a:t>
            </a:r>
          </a:p>
          <a:p>
            <a:r>
              <a:rPr lang="cs-CZ" dirty="0" smtClean="0"/>
              <a:t>Hřeben  ___________    ____________ ___________   ____________   ___________</a:t>
            </a:r>
          </a:p>
          <a:p>
            <a:r>
              <a:rPr lang="cs-CZ" dirty="0" smtClean="0"/>
              <a:t>Lopatka ____________   ____________</a:t>
            </a:r>
          </a:p>
          <a:p>
            <a:r>
              <a:rPr lang="cs-CZ" dirty="0" smtClean="0"/>
              <a:t>Známka _________   ____________   _________  ___________   ______________</a:t>
            </a:r>
          </a:p>
          <a:p>
            <a:r>
              <a:rPr lang="cs-CZ" dirty="0" smtClean="0"/>
              <a:t>Pramen ___________  ___________  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811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Školka   </a:t>
            </a:r>
            <a:r>
              <a:rPr lang="cs-CZ" dirty="0" smtClean="0">
                <a:solidFill>
                  <a:srgbClr val="FF0000"/>
                </a:solidFill>
              </a:rPr>
              <a:t>MATEŘSKÁ       LESNÍ      DĚTSKÁ HRA</a:t>
            </a:r>
            <a:endParaRPr lang="cs-CZ" dirty="0" smtClean="0"/>
          </a:p>
          <a:p>
            <a:r>
              <a:rPr lang="cs-CZ" dirty="0" smtClean="0"/>
              <a:t>Kulich    </a:t>
            </a:r>
            <a:r>
              <a:rPr lang="cs-CZ" dirty="0" smtClean="0">
                <a:solidFill>
                  <a:srgbClr val="FF0000"/>
                </a:solidFill>
              </a:rPr>
              <a:t>SÝČEK       ZIMNÍ ČEPICE</a:t>
            </a:r>
            <a:endParaRPr lang="cs-CZ" dirty="0" smtClean="0"/>
          </a:p>
          <a:p>
            <a:r>
              <a:rPr lang="cs-CZ" dirty="0" smtClean="0"/>
              <a:t>Linka  </a:t>
            </a:r>
            <a:r>
              <a:rPr lang="cs-CZ" dirty="0" smtClean="0">
                <a:solidFill>
                  <a:srgbClr val="FF0000"/>
                </a:solidFill>
              </a:rPr>
              <a:t> ROVNÁ ČÁRA (LINIE)        </a:t>
            </a:r>
            <a:r>
              <a:rPr lang="cs-CZ" dirty="0" smtClean="0">
                <a:solidFill>
                  <a:srgbClr val="FF0000"/>
                </a:solidFill>
              </a:rPr>
              <a:t>DOPRAVNÍ TRASA </a:t>
            </a:r>
            <a:r>
              <a:rPr lang="cs-CZ" dirty="0" smtClean="0">
                <a:solidFill>
                  <a:srgbClr val="FF0000"/>
                </a:solidFill>
              </a:rPr>
              <a:t>VÝROBNÍ , KUCHYŇSKÁ</a:t>
            </a:r>
            <a:endParaRPr lang="cs-CZ" dirty="0" smtClean="0"/>
          </a:p>
          <a:p>
            <a:r>
              <a:rPr lang="cs-CZ" dirty="0" smtClean="0"/>
              <a:t>Hřeben   </a:t>
            </a:r>
            <a:r>
              <a:rPr lang="cs-CZ" dirty="0" smtClean="0">
                <a:solidFill>
                  <a:srgbClr val="FF0000"/>
                </a:solidFill>
              </a:rPr>
              <a:t>NA ČESÁNÍ       NA BORŮVKY      KOHOUTÍ NA STŘEŠE      HORSKÝ                  </a:t>
            </a:r>
            <a:endParaRPr lang="cs-CZ" dirty="0" smtClean="0"/>
          </a:p>
          <a:p>
            <a:r>
              <a:rPr lang="cs-CZ" dirty="0" smtClean="0"/>
              <a:t>Lopatka  </a:t>
            </a:r>
            <a:r>
              <a:rPr lang="cs-CZ" dirty="0" smtClean="0">
                <a:solidFill>
                  <a:srgbClr val="FF0000"/>
                </a:solidFill>
              </a:rPr>
              <a:t>MALÁ LOPATA    ZÁDOVÁ KOST</a:t>
            </a:r>
            <a:endParaRPr lang="cs-CZ" dirty="0" smtClean="0"/>
          </a:p>
          <a:p>
            <a:r>
              <a:rPr lang="cs-CZ" dirty="0" smtClean="0"/>
              <a:t>Známka  </a:t>
            </a:r>
            <a:r>
              <a:rPr lang="cs-CZ" dirty="0" smtClean="0">
                <a:solidFill>
                  <a:srgbClr val="FF0000"/>
                </a:solidFill>
              </a:rPr>
              <a:t>POŠTOVNÍ       VE ŠKOLE       PSÍ    OCHRANNÁ        Z. VYČERPÁNÍ (příznak)  </a:t>
            </a:r>
            <a:endParaRPr lang="cs-CZ" dirty="0" smtClean="0"/>
          </a:p>
          <a:p>
            <a:r>
              <a:rPr lang="cs-CZ" dirty="0" smtClean="0"/>
              <a:t>Pramen  </a:t>
            </a:r>
            <a:r>
              <a:rPr lang="cs-CZ" dirty="0" smtClean="0">
                <a:solidFill>
                  <a:srgbClr val="FF0000"/>
                </a:solidFill>
              </a:rPr>
              <a:t>ŘEKY     VLASŮ     LITERÁRNÍ (zdroj)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6157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6553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283</Words>
  <Application>Microsoft Office PowerPoint</Application>
  <PresentationFormat>Předvádění na obrazovce (4:3)</PresentationFormat>
  <Paragraphs>45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1_Motiv systému Office</vt:lpstr>
      <vt:lpstr>Prezentace aplikace PowerPoint</vt:lpstr>
      <vt:lpstr>Anotace</vt:lpstr>
      <vt:lpstr>SLOVA JEDNOZNAČNÁ A MNOHOZNAČNÁ</vt:lpstr>
      <vt:lpstr>Prezentace aplikace PowerPoint</vt:lpstr>
      <vt:lpstr>PROCVIČOVÁNÍ – uveďte u slov co nejvíce významů: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Dufková Dana</dc:creator>
  <cp:lastModifiedBy>Dufková Dana</cp:lastModifiedBy>
  <cp:revision>7</cp:revision>
  <dcterms:created xsi:type="dcterms:W3CDTF">2012-09-15T19:01:44Z</dcterms:created>
  <dcterms:modified xsi:type="dcterms:W3CDTF">2012-09-15T20:13:44Z</dcterms:modified>
</cp:coreProperties>
</file>