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2" r:id="rId3"/>
    <p:sldId id="263" r:id="rId4"/>
    <p:sldId id="256" r:id="rId5"/>
    <p:sldId id="261" r:id="rId6"/>
    <p:sldId id="259" r:id="rId7"/>
    <p:sldId id="260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VY_12_INOVACE_34_Přísloví, rčení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Přísloví, rčení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F1F850-3A19-4A05-90D6-A5571460AB64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3175DFF-3286-4251-9C23-BD87BA802657}" type="presOf" srcId="{445C7998-7549-48B0-BD68-D4F0167F02E5}" destId="{BC35EE03-4121-4EF9-923D-7CB6D30D358D}" srcOrd="0" destOrd="0" presId="urn:microsoft.com/office/officeart/2005/8/layout/target3"/>
    <dgm:cxn modelId="{7E651712-B089-4DE8-ACF7-1319F6F0BFDF}" type="presOf" srcId="{C73C7642-F245-4585-8F88-243F9FAEF6CA}" destId="{AA41A67C-3D3F-4AE9-9E0F-5D7F7BB2E741}" srcOrd="1" destOrd="0" presId="urn:microsoft.com/office/officeart/2005/8/layout/target3"/>
    <dgm:cxn modelId="{B0C29684-25CD-4863-9917-E89124FD1B54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66F8E9B-46CB-4DD2-A403-3FE77308C164}" type="presOf" srcId="{445C7998-7549-48B0-BD68-D4F0167F02E5}" destId="{4D19AB04-24FA-40C2-B203-52AE3D15E171}" srcOrd="1" destOrd="0" presId="urn:microsoft.com/office/officeart/2005/8/layout/target3"/>
    <dgm:cxn modelId="{6D7F6A50-40B3-4DBA-BC12-44FBD5401CA9}" type="presOf" srcId="{EBC41103-E2E5-4D48-9B4B-425520D3D098}" destId="{50C2F88D-8688-44C2-A854-691F34009D3B}" srcOrd="0" destOrd="0" presId="urn:microsoft.com/office/officeart/2005/8/layout/target3"/>
    <dgm:cxn modelId="{685B9940-A82D-4441-B3D3-AC12E286C4A2}" type="presOf" srcId="{EBC41103-E2E5-4D48-9B4B-425520D3D098}" destId="{F969C235-9271-4D34-B740-D627A121CAD0}" srcOrd="1" destOrd="0" presId="urn:microsoft.com/office/officeart/2005/8/layout/target3"/>
    <dgm:cxn modelId="{CDA6EF39-936F-4CEE-BF43-45882CD2C3BD}" type="presOf" srcId="{FBBFC3EA-9D9D-4F3A-BEA6-9C2C0E46BF20}" destId="{643EA938-EDE0-4533-ACCC-D2BD6F3A527C}" srcOrd="0" destOrd="0" presId="urn:microsoft.com/office/officeart/2005/8/layout/target3"/>
    <dgm:cxn modelId="{0F31C9DC-EA8D-4597-9459-42FB16DA7564}" type="presOf" srcId="{FBBFC3EA-9D9D-4F3A-BEA6-9C2C0E46BF20}" destId="{832BF48F-0145-4429-9E02-8FCA946CCE9E}" srcOrd="1" destOrd="0" presId="urn:microsoft.com/office/officeart/2005/8/layout/target3"/>
    <dgm:cxn modelId="{48D89AD7-D759-46BC-9BEF-E73A308F1C86}" type="presOf" srcId="{C73C7642-F245-4585-8F88-243F9FAEF6CA}" destId="{97289DF2-90F4-4EC2-A9FC-633B00BAB610}" srcOrd="0" destOrd="0" presId="urn:microsoft.com/office/officeart/2005/8/layout/target3"/>
    <dgm:cxn modelId="{AE7F8361-ED80-467A-BBC1-E263392FEAD4}" type="presOf" srcId="{DAEA276B-ECF9-46F6-A7D3-4693B2D32BC4}" destId="{CDED6FE3-AD8F-4ACC-B6B8-710EDDD97598}" srcOrd="0" destOrd="0" presId="urn:microsoft.com/office/officeart/2005/8/layout/target3"/>
    <dgm:cxn modelId="{C95D0F5D-48B6-4497-B73D-C7ADA6255013}" type="presOf" srcId="{019433A1-1324-4DE1-9E6F-32B851095F74}" destId="{E7297F21-D4FD-4A41-AE58-814D01A6B5E7}" srcOrd="1" destOrd="0" presId="urn:microsoft.com/office/officeart/2005/8/layout/target3"/>
    <dgm:cxn modelId="{99A6BF75-B32E-4040-B749-8AC2907BD3C7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604525B-BA35-42D8-905E-46DDDE98E4EB}" type="presParOf" srcId="{71045F8C-00FA-488E-A7BD-E2E6753D979D}" destId="{3577EC6B-C980-4F34-8C69-4365E7B8FC8C}" srcOrd="0" destOrd="0" presId="urn:microsoft.com/office/officeart/2005/8/layout/target3"/>
    <dgm:cxn modelId="{DF768B37-2CAD-498F-B3AE-597CE5E35DE8}" type="presParOf" srcId="{71045F8C-00FA-488E-A7BD-E2E6753D979D}" destId="{6940EB87-DC1D-4BC3-9408-9AC2E1FFC039}" srcOrd="1" destOrd="0" presId="urn:microsoft.com/office/officeart/2005/8/layout/target3"/>
    <dgm:cxn modelId="{2EC9ADD2-63B0-4A13-A2DA-2186069DC87F}" type="presParOf" srcId="{71045F8C-00FA-488E-A7BD-E2E6753D979D}" destId="{BC35EE03-4121-4EF9-923D-7CB6D30D358D}" srcOrd="2" destOrd="0" presId="urn:microsoft.com/office/officeart/2005/8/layout/target3"/>
    <dgm:cxn modelId="{4821DC52-38B2-4C76-9937-E93D49E18A2D}" type="presParOf" srcId="{71045F8C-00FA-488E-A7BD-E2E6753D979D}" destId="{C95EEA27-3CBF-4645-A92D-9D8AF5C1CBFC}" srcOrd="3" destOrd="0" presId="urn:microsoft.com/office/officeart/2005/8/layout/target3"/>
    <dgm:cxn modelId="{D08C2E9A-ED7B-417E-95D5-D6D1786F5AC1}" type="presParOf" srcId="{71045F8C-00FA-488E-A7BD-E2E6753D979D}" destId="{851BB866-B6AE-4566-893F-4C635BA974FC}" srcOrd="4" destOrd="0" presId="urn:microsoft.com/office/officeart/2005/8/layout/target3"/>
    <dgm:cxn modelId="{D49E9179-7163-46BD-B505-009C0580B761}" type="presParOf" srcId="{71045F8C-00FA-488E-A7BD-E2E6753D979D}" destId="{643EA938-EDE0-4533-ACCC-D2BD6F3A527C}" srcOrd="5" destOrd="0" presId="urn:microsoft.com/office/officeart/2005/8/layout/target3"/>
    <dgm:cxn modelId="{3F7FCB60-EB5B-4305-A7A5-E109439135E3}" type="presParOf" srcId="{71045F8C-00FA-488E-A7BD-E2E6753D979D}" destId="{92F31B18-D66D-4CC7-89B9-378928DE877D}" srcOrd="6" destOrd="0" presId="urn:microsoft.com/office/officeart/2005/8/layout/target3"/>
    <dgm:cxn modelId="{00CD052E-8174-4E23-8202-B6D30D2249F4}" type="presParOf" srcId="{71045F8C-00FA-488E-A7BD-E2E6753D979D}" destId="{902074E1-B931-4618-97F1-FADBE82E9C3C}" srcOrd="7" destOrd="0" presId="urn:microsoft.com/office/officeart/2005/8/layout/target3"/>
    <dgm:cxn modelId="{52B9584E-3DE8-4DAA-BAFE-7E453A9B84E3}" type="presParOf" srcId="{71045F8C-00FA-488E-A7BD-E2E6753D979D}" destId="{A3817367-F2BC-482F-8832-FA00B51DCCF3}" srcOrd="8" destOrd="0" presId="urn:microsoft.com/office/officeart/2005/8/layout/target3"/>
    <dgm:cxn modelId="{0FA205C3-03E4-4EA4-A18E-AC3BD920B1DD}" type="presParOf" srcId="{71045F8C-00FA-488E-A7BD-E2E6753D979D}" destId="{626ABFF6-56C8-4386-B662-68EC364EED9D}" srcOrd="9" destOrd="0" presId="urn:microsoft.com/office/officeart/2005/8/layout/target3"/>
    <dgm:cxn modelId="{1CA6BA7E-7614-4330-AF93-272A990BD696}" type="presParOf" srcId="{71045F8C-00FA-488E-A7BD-E2E6753D979D}" destId="{6DB11F1C-D028-4800-9625-6611CA9DE6D4}" srcOrd="10" destOrd="0" presId="urn:microsoft.com/office/officeart/2005/8/layout/target3"/>
    <dgm:cxn modelId="{41AC59C2-356F-4DE6-BBA2-02C284695C0B}" type="presParOf" srcId="{71045F8C-00FA-488E-A7BD-E2E6753D979D}" destId="{CDED6FE3-AD8F-4ACC-B6B8-710EDDD97598}" srcOrd="11" destOrd="0" presId="urn:microsoft.com/office/officeart/2005/8/layout/target3"/>
    <dgm:cxn modelId="{73C07E4C-CA02-4E73-8D48-C1680687FE7E}" type="presParOf" srcId="{71045F8C-00FA-488E-A7BD-E2E6753D979D}" destId="{397AC6D7-84A6-4150-958F-83C92D9ACF38}" srcOrd="12" destOrd="0" presId="urn:microsoft.com/office/officeart/2005/8/layout/target3"/>
    <dgm:cxn modelId="{3C3010C3-A10C-4B4F-95EE-B4C17AF9B02A}" type="presParOf" srcId="{71045F8C-00FA-488E-A7BD-E2E6753D979D}" destId="{D7419528-33A6-416D-9E64-B3F7915C5149}" srcOrd="13" destOrd="0" presId="urn:microsoft.com/office/officeart/2005/8/layout/target3"/>
    <dgm:cxn modelId="{2A11E6F9-1FB3-4045-8A91-16CDF111EF96}" type="presParOf" srcId="{71045F8C-00FA-488E-A7BD-E2E6753D979D}" destId="{97289DF2-90F4-4EC2-A9FC-633B00BAB610}" srcOrd="14" destOrd="0" presId="urn:microsoft.com/office/officeart/2005/8/layout/target3"/>
    <dgm:cxn modelId="{A8973A1D-7BD1-41A9-8941-59910E2E227C}" type="presParOf" srcId="{71045F8C-00FA-488E-A7BD-E2E6753D979D}" destId="{234EBA9D-95B4-4C20-A84E-6F65F1085DC6}" srcOrd="15" destOrd="0" presId="urn:microsoft.com/office/officeart/2005/8/layout/target3"/>
    <dgm:cxn modelId="{7F1CB811-92C1-4069-9F86-84B25C22C3C5}" type="presParOf" srcId="{71045F8C-00FA-488E-A7BD-E2E6753D979D}" destId="{12255512-213F-41DF-90A6-8B4CD74A2B52}" srcOrd="16" destOrd="0" presId="urn:microsoft.com/office/officeart/2005/8/layout/target3"/>
    <dgm:cxn modelId="{8089661E-4FFA-4A13-AEFE-F5F4C9670528}" type="presParOf" srcId="{71045F8C-00FA-488E-A7BD-E2E6753D979D}" destId="{50C2F88D-8688-44C2-A854-691F34009D3B}" srcOrd="17" destOrd="0" presId="urn:microsoft.com/office/officeart/2005/8/layout/target3"/>
    <dgm:cxn modelId="{4CACE94D-DC67-438F-99C9-12FA8BD1B23F}" type="presParOf" srcId="{71045F8C-00FA-488E-A7BD-E2E6753D979D}" destId="{4D19AB04-24FA-40C2-B203-52AE3D15E171}" srcOrd="18" destOrd="0" presId="urn:microsoft.com/office/officeart/2005/8/layout/target3"/>
    <dgm:cxn modelId="{F9D95CD4-4F36-47B0-BC51-5C77B0F9CC7B}" type="presParOf" srcId="{71045F8C-00FA-488E-A7BD-E2E6753D979D}" destId="{832BF48F-0145-4429-9E02-8FCA946CCE9E}" srcOrd="19" destOrd="0" presId="urn:microsoft.com/office/officeart/2005/8/layout/target3"/>
    <dgm:cxn modelId="{9277478C-E52A-42F2-BB23-9E1A7048D2C8}" type="presParOf" srcId="{71045F8C-00FA-488E-A7BD-E2E6753D979D}" destId="{E7297F21-D4FD-4A41-AE58-814D01A6B5E7}" srcOrd="20" destOrd="0" presId="urn:microsoft.com/office/officeart/2005/8/layout/target3"/>
    <dgm:cxn modelId="{FECF1F99-19E8-4799-8320-35985EC19733}" type="presParOf" srcId="{71045F8C-00FA-488E-A7BD-E2E6753D979D}" destId="{F69A1436-182C-465B-AD7F-FE48E0C090C1}" srcOrd="21" destOrd="0" presId="urn:microsoft.com/office/officeart/2005/8/layout/target3"/>
    <dgm:cxn modelId="{9769B640-43B8-42AD-8413-60F57F8A52C4}" type="presParOf" srcId="{71045F8C-00FA-488E-A7BD-E2E6753D979D}" destId="{AA41A67C-3D3F-4AE9-9E0F-5D7F7BB2E741}" srcOrd="22" destOrd="0" presId="urn:microsoft.com/office/officeart/2005/8/layout/target3"/>
    <dgm:cxn modelId="{DB798463-3B47-4086-A7B0-BCAEE5FE4E8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VY_12_INOVACE_34_Přísloví, rčení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Přísloví, rčení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E8FD88-B206-4C57-88C9-43D8F9DC833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97F9D-FE39-4B97-867A-A07BC0CE5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534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722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0465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836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2412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395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70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614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3363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7212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673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419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C36309-34A4-4052-BACF-D89D7E79FBD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CE4C9B-5F3F-4378-881A-A35EB5C13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022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48438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0585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04664"/>
            <a:ext cx="7024744" cy="648072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8105681"/>
              </p:ext>
            </p:extLst>
          </p:nvPr>
        </p:nvGraphicFramePr>
        <p:xfrm>
          <a:off x="1619672" y="1628800"/>
          <a:ext cx="6048672" cy="427135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36304"/>
                <a:gridCol w="3312368"/>
              </a:tblGrid>
              <a:tr h="418741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3279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66172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</a:t>
                      </a:r>
                      <a:r>
                        <a:rPr lang="cs-CZ" baseline="0" dirty="0" smtClean="0"/>
                        <a:t> na tabuli – několik barev</a:t>
                      </a:r>
                      <a:endParaRPr lang="cs-CZ" dirty="0"/>
                    </a:p>
                  </a:txBody>
                  <a:tcPr/>
                </a:tc>
              </a:tr>
              <a:tr h="99505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22891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pomocí barevných fixů označují na tabuli  správné znění českých přísloví. Připomeňte si společně význam těchto přísloví.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1092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ČESKÁ PŘÍSLOVÍ</a:t>
            </a:r>
            <a:endParaRPr lang="cs-CZ" sz="6000" dirty="0"/>
          </a:p>
        </p:txBody>
      </p:sp>
      <p:pic>
        <p:nvPicPr>
          <p:cNvPr id="1026" name="Picture 2" descr="C:\Users\dufkova.dana\AppData\Local\Microsoft\Windows\Temporary Internet Files\Content.IE5\K0O7W0UI\MC9004352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33662"/>
            <a:ext cx="3428871" cy="281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959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PŘÍSLOVÍ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 </a:t>
            </a:r>
            <a:r>
              <a:rPr lang="cs-CZ" sz="3600" dirty="0"/>
              <a:t>ustálený stylizovaný výrok, jenž obsahuje obecně platné zásady nebo zkušenosti mravoučné </a:t>
            </a:r>
            <a:r>
              <a:rPr lang="cs-CZ" sz="3600" dirty="0" smtClean="0"/>
              <a:t>povahy </a:t>
            </a:r>
          </a:p>
          <a:p>
            <a:r>
              <a:rPr lang="cs-CZ" sz="3600" dirty="0" smtClean="0"/>
              <a:t>Pro </a:t>
            </a:r>
            <a:r>
              <a:rPr lang="cs-CZ" sz="3600" dirty="0"/>
              <a:t>snadnější zapamatování má často podobu rýmovaného </a:t>
            </a:r>
            <a:r>
              <a:rPr lang="cs-CZ" sz="3600" dirty="0" smtClean="0"/>
              <a:t>dvojverší </a:t>
            </a:r>
          </a:p>
          <a:p>
            <a:r>
              <a:rPr lang="cs-CZ" sz="3600" dirty="0" smtClean="0"/>
              <a:t>Tvoří </a:t>
            </a:r>
            <a:r>
              <a:rPr lang="cs-CZ" sz="3600" dirty="0"/>
              <a:t>součást lidové </a:t>
            </a:r>
            <a:r>
              <a:rPr lang="cs-CZ" sz="3600" dirty="0" smtClean="0"/>
              <a:t>slovesnosti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1187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</p:spPr>
        <p:txBody>
          <a:bodyPr/>
          <a:lstStyle/>
          <a:p>
            <a:r>
              <a:rPr lang="cs-CZ" u="sng" dirty="0" smtClean="0">
                <a:solidFill>
                  <a:schemeClr val="accent5">
                    <a:lumMod val="75000"/>
                  </a:schemeClr>
                </a:solidFill>
              </a:rPr>
              <a:t>POPLETENÁ PŘÍSLOVÍ</a:t>
            </a:r>
            <a:endParaRPr lang="cs-CZ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/>
              <a:t>Kdo lže, musí s nimi výti.</a:t>
            </a:r>
          </a:p>
          <a:p>
            <a:pPr algn="ctr"/>
            <a:r>
              <a:rPr lang="cs-CZ" sz="3200" dirty="0" smtClean="0"/>
              <a:t>Kdo jinému jámu kopá, hůl si vždy najde.</a:t>
            </a:r>
          </a:p>
          <a:p>
            <a:pPr algn="ctr"/>
            <a:r>
              <a:rPr lang="cs-CZ" sz="3200" dirty="0" smtClean="0"/>
              <a:t>Jablko, tomu se zelení.</a:t>
            </a:r>
          </a:p>
          <a:p>
            <a:pPr algn="ctr"/>
            <a:r>
              <a:rPr lang="cs-CZ" sz="3200" dirty="0" smtClean="0"/>
              <a:t>Kdo chce s vlky žíti, dál doskáče.</a:t>
            </a:r>
          </a:p>
          <a:p>
            <a:pPr algn="ctr"/>
            <a:r>
              <a:rPr lang="cs-CZ" sz="3200" dirty="0" smtClean="0"/>
              <a:t>Tichá voda nepadá daleko od stromu.</a:t>
            </a:r>
          </a:p>
          <a:p>
            <a:pPr algn="ctr"/>
            <a:r>
              <a:rPr lang="cs-CZ" sz="3200" dirty="0"/>
              <a:t>K</a:t>
            </a:r>
            <a:r>
              <a:rPr lang="cs-CZ" sz="3200" dirty="0" smtClean="0"/>
              <a:t>omu se nelení, sám do ní padá.</a:t>
            </a:r>
          </a:p>
          <a:p>
            <a:pPr algn="ctr"/>
            <a:r>
              <a:rPr lang="cs-CZ" sz="3200" dirty="0"/>
              <a:t>K</a:t>
            </a:r>
            <a:r>
              <a:rPr lang="cs-CZ" sz="3200" dirty="0" smtClean="0"/>
              <a:t>do chce psa bít, ten krade.</a:t>
            </a:r>
          </a:p>
          <a:p>
            <a:pPr algn="ctr"/>
            <a:r>
              <a:rPr lang="cs-CZ" sz="3200" dirty="0" smtClean="0"/>
              <a:t>Ranní ptáče břehy mele.</a:t>
            </a:r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03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MAJÍ SPRÁVNĚ ZNÍT?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Kdo lže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0070C0"/>
                </a:solidFill>
              </a:rPr>
              <a:t>musí s nimi výti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>
                <a:solidFill>
                  <a:schemeClr val="accent1"/>
                </a:solidFill>
              </a:rPr>
              <a:t>Kdo jinému jámu kopá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00B050"/>
                </a:solidFill>
              </a:rPr>
              <a:t>hůl si vždy najde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Jablko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chemeClr val="accent2"/>
                </a:solidFill>
              </a:rPr>
              <a:t>tomu se zelení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Kdo chce s vlky žíti</a:t>
            </a:r>
            <a:r>
              <a:rPr lang="cs-CZ" sz="3200" dirty="0" smtClean="0"/>
              <a:t>, dál doskáče.</a:t>
            </a:r>
          </a:p>
          <a:p>
            <a:pPr algn="ctr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Tichá voda </a:t>
            </a:r>
            <a:r>
              <a:rPr lang="cs-CZ" sz="3200" dirty="0" smtClean="0">
                <a:solidFill>
                  <a:srgbClr val="FFFF00"/>
                </a:solidFill>
              </a:rPr>
              <a:t>nepadá daleko od stromu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>
                <a:solidFill>
                  <a:schemeClr val="accent2"/>
                </a:solidFill>
              </a:rPr>
              <a:t>K</a:t>
            </a:r>
            <a:r>
              <a:rPr lang="cs-CZ" sz="3200" dirty="0" smtClean="0">
                <a:solidFill>
                  <a:schemeClr val="accent2"/>
                </a:solidFill>
              </a:rPr>
              <a:t>omu se nelení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chemeClr val="accent1"/>
                </a:solidFill>
              </a:rPr>
              <a:t>sám do ní padá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>
                <a:solidFill>
                  <a:srgbClr val="00B050"/>
                </a:solidFill>
              </a:rPr>
              <a:t>K</a:t>
            </a:r>
            <a:r>
              <a:rPr lang="cs-CZ" sz="3200" dirty="0" smtClean="0">
                <a:solidFill>
                  <a:srgbClr val="00B050"/>
                </a:solidFill>
              </a:rPr>
              <a:t>do chce psa bít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ten krade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/>
              <a:t>Ranní ptáče 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břehy mele</a:t>
            </a:r>
            <a:r>
              <a:rPr lang="cs-CZ" sz="3200" dirty="0" smtClean="0"/>
              <a:t>.</a:t>
            </a:r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3269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PŘÍSLOVÍ         X                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844824"/>
            <a:ext cx="4038600" cy="4208504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vyjádřením nějaké životní </a:t>
            </a:r>
            <a:r>
              <a:rPr lang="cs-CZ" dirty="0" smtClean="0"/>
              <a:t>moudrosti</a:t>
            </a:r>
          </a:p>
          <a:p>
            <a:r>
              <a:rPr lang="cs-CZ" dirty="0"/>
              <a:t>Smyslem přísloví je tedy morální </a:t>
            </a:r>
            <a:r>
              <a:rPr lang="cs-CZ" dirty="0" smtClean="0"/>
              <a:t>ponaučení, </a:t>
            </a:r>
            <a:r>
              <a:rPr lang="cs-CZ" dirty="0"/>
              <a:t>výstraha či </a:t>
            </a:r>
            <a:r>
              <a:rPr lang="cs-CZ" dirty="0" smtClean="0"/>
              <a:t>pokárání</a:t>
            </a:r>
          </a:p>
          <a:p>
            <a:r>
              <a:rPr lang="cs-CZ" dirty="0"/>
              <a:t>T</a:t>
            </a:r>
            <a:r>
              <a:rPr lang="cs-CZ" dirty="0" smtClean="0"/>
              <a:t>voří celé </a:t>
            </a:r>
            <a:r>
              <a:rPr lang="cs-CZ" dirty="0"/>
              <a:t>věty, které nelze rozdělit, </a:t>
            </a:r>
            <a:r>
              <a:rPr lang="cs-CZ" dirty="0" smtClean="0"/>
              <a:t>změnit, </a:t>
            </a:r>
            <a:r>
              <a:rPr lang="cs-CZ" dirty="0"/>
              <a:t>skloňovat či časovat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844824"/>
            <a:ext cx="4038600" cy="4208504"/>
          </a:xfrm>
        </p:spPr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produktem lidové </a:t>
            </a:r>
            <a:r>
              <a:rPr lang="cs-CZ" dirty="0" smtClean="0"/>
              <a:t>fantazie</a:t>
            </a:r>
          </a:p>
          <a:p>
            <a:r>
              <a:rPr lang="cs-CZ" dirty="0" smtClean="0"/>
              <a:t>Smyslem </a:t>
            </a:r>
            <a:r>
              <a:rPr lang="cs-CZ" dirty="0"/>
              <a:t>je pobavení, oživení jazykového </a:t>
            </a:r>
            <a:r>
              <a:rPr lang="cs-CZ" dirty="0" smtClean="0"/>
              <a:t>projevu</a:t>
            </a:r>
          </a:p>
          <a:p>
            <a:r>
              <a:rPr lang="cs-CZ" dirty="0"/>
              <a:t>S</a:t>
            </a:r>
            <a:r>
              <a:rPr lang="cs-CZ" dirty="0" smtClean="0"/>
              <a:t>távají se částmi </a:t>
            </a:r>
            <a:r>
              <a:rPr lang="cs-CZ" dirty="0"/>
              <a:t>vět, </a:t>
            </a:r>
            <a:r>
              <a:rPr lang="cs-CZ" dirty="0" smtClean="0"/>
              <a:t>rčení lze </a:t>
            </a:r>
            <a:r>
              <a:rPr lang="cs-CZ" dirty="0"/>
              <a:t>skloňovat i </a:t>
            </a:r>
            <a:r>
              <a:rPr lang="cs-CZ" dirty="0" smtClean="0"/>
              <a:t>časovat</a:t>
            </a:r>
          </a:p>
        </p:txBody>
      </p:sp>
    </p:spTree>
    <p:extLst>
      <p:ext uri="{BB962C8B-B14F-4D97-AF65-F5344CB8AC3E}">
        <p14:creationId xmlns:p14="http://schemas.microsoft.com/office/powerpoint/2010/main" val="395961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19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316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Motiv systému Office</vt:lpstr>
      <vt:lpstr>Prezentace aplikace PowerPoint</vt:lpstr>
      <vt:lpstr>Anotace</vt:lpstr>
      <vt:lpstr>ČESKÁ PŘÍSLOVÍ</vt:lpstr>
      <vt:lpstr>PŘÍSLOVÍ</vt:lpstr>
      <vt:lpstr>POPLETENÁ PŘÍSLOVÍ</vt:lpstr>
      <vt:lpstr>JAK MAJÍ SPRÁVNĚ ZNÍT?</vt:lpstr>
      <vt:lpstr>PŘÍSLOVÍ         X                RČENÍ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 Dana</dc:creator>
  <cp:lastModifiedBy>Dufková Dana</cp:lastModifiedBy>
  <cp:revision>12</cp:revision>
  <dcterms:created xsi:type="dcterms:W3CDTF">2012-09-15T15:59:34Z</dcterms:created>
  <dcterms:modified xsi:type="dcterms:W3CDTF">2012-09-15T18:56:02Z</dcterms:modified>
</cp:coreProperties>
</file>