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90" r:id="rId3"/>
    <p:sldId id="291" r:id="rId4"/>
    <p:sldId id="292" r:id="rId5"/>
    <p:sldId id="293" r:id="rId6"/>
    <p:sldId id="294" r:id="rId7"/>
    <p:sldId id="295" r:id="rId8"/>
    <p:sldId id="28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3</a:t>
            </a:r>
            <a:r>
              <a:rPr lang="cs-CZ" sz="2000" dirty="0" smtClean="0"/>
              <a:t>.1.2013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VY_32_INOVACE_M.4.B.16_nasobeni_a_deleni_do_tisice_zpameti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Násobení a dělení do tisíce zpaměti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násobení </a:t>
            </a:r>
            <a:r>
              <a:rPr lang="cs-CZ" sz="1800" dirty="0"/>
              <a:t>a dělení do tisíce zpaměti.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Zvětšíme-li jednoho z činitelů desetkrát,           zvětší se i součin </a:t>
            </a:r>
            <a:r>
              <a:rPr lang="cs-CZ" sz="2400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</a:t>
            </a: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  4    ·    7    =    28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             4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·    7    =    28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/>
              <a:t>               4    ·    7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=    28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Násobení do tisíce zpaměti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93096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1830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3245387"/>
              </p:ext>
            </p:extLst>
          </p:nvPr>
        </p:nvGraphicFramePr>
        <p:xfrm>
          <a:off x="1331640" y="1844824"/>
          <a:ext cx="6552729" cy="381642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84243"/>
                <a:gridCol w="2184243"/>
                <a:gridCol w="2184243"/>
              </a:tblGrid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4 · 20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30 · 5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10 </a:t>
                      </a:r>
                      <a:r>
                        <a:rPr lang="cs-CZ" sz="2000" dirty="0" smtClean="0"/>
                        <a:t>· </a:t>
                      </a:r>
                      <a:r>
                        <a:rPr lang="cs-CZ" sz="2000" b="0" dirty="0" smtClean="0"/>
                        <a:t>70 =</a:t>
                      </a:r>
                      <a:endParaRPr lang="cs-CZ" sz="2000" b="0" dirty="0"/>
                    </a:p>
                  </a:txBody>
                  <a:tcPr anchor="ctr"/>
                </a:tc>
              </a:tr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3 </a:t>
                      </a:r>
                      <a:r>
                        <a:rPr lang="cs-CZ" sz="2000" dirty="0" smtClean="0"/>
                        <a:t>· 30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10 </a:t>
                      </a:r>
                      <a:r>
                        <a:rPr lang="cs-CZ" sz="2000" dirty="0" smtClean="0"/>
                        <a:t>· 7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20 </a:t>
                      </a:r>
                      <a:r>
                        <a:rPr lang="cs-CZ" sz="2000" dirty="0" smtClean="0"/>
                        <a:t>· 30 =</a:t>
                      </a:r>
                      <a:endParaRPr lang="cs-CZ" sz="2000" b="0" dirty="0"/>
                    </a:p>
                  </a:txBody>
                  <a:tcPr anchor="ctr"/>
                </a:tc>
              </a:tr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9 </a:t>
                      </a:r>
                      <a:r>
                        <a:rPr lang="cs-CZ" sz="2000" dirty="0" smtClean="0"/>
                        <a:t>· 90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20 </a:t>
                      </a:r>
                      <a:r>
                        <a:rPr lang="cs-CZ" sz="2000" dirty="0" smtClean="0"/>
                        <a:t>· 7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20 </a:t>
                      </a:r>
                      <a:r>
                        <a:rPr lang="cs-CZ" sz="2000" dirty="0" smtClean="0"/>
                        <a:t>· 50 =</a:t>
                      </a:r>
                      <a:endParaRPr lang="cs-CZ" sz="2000" b="0" dirty="0"/>
                    </a:p>
                  </a:txBody>
                  <a:tcPr anchor="ctr"/>
                </a:tc>
              </a:tr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7 </a:t>
                      </a:r>
                      <a:r>
                        <a:rPr lang="cs-CZ" sz="2000" dirty="0" smtClean="0"/>
                        <a:t>· 80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40 </a:t>
                      </a:r>
                      <a:r>
                        <a:rPr lang="cs-CZ" sz="2000" dirty="0" smtClean="0"/>
                        <a:t>· 6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60 </a:t>
                      </a:r>
                      <a:r>
                        <a:rPr lang="cs-CZ" sz="2000" dirty="0" smtClean="0"/>
                        <a:t>· 10 =</a:t>
                      </a:r>
                      <a:endParaRPr lang="cs-CZ" sz="2000" b="0" dirty="0"/>
                    </a:p>
                  </a:txBody>
                  <a:tcPr anchor="ctr"/>
                </a:tc>
              </a:tr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5 </a:t>
                      </a:r>
                      <a:r>
                        <a:rPr lang="cs-CZ" sz="2000" dirty="0" smtClean="0"/>
                        <a:t>· 20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80 </a:t>
                      </a:r>
                      <a:r>
                        <a:rPr lang="cs-CZ" sz="2000" dirty="0" smtClean="0"/>
                        <a:t>· 5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10 </a:t>
                      </a:r>
                      <a:r>
                        <a:rPr lang="cs-CZ" sz="2000" dirty="0" smtClean="0"/>
                        <a:t>· 80 =</a:t>
                      </a:r>
                      <a:endParaRPr lang="cs-CZ" sz="2000" b="0" dirty="0"/>
                    </a:p>
                  </a:txBody>
                  <a:tcPr anchor="ctr"/>
                </a:tc>
              </a:tr>
              <a:tr h="636071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8 </a:t>
                      </a:r>
                      <a:r>
                        <a:rPr lang="cs-CZ" sz="2000" dirty="0" smtClean="0"/>
                        <a:t>· 60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90 </a:t>
                      </a:r>
                      <a:r>
                        <a:rPr lang="cs-CZ" sz="2000" dirty="0" smtClean="0"/>
                        <a:t>· 3 =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/>
                        <a:t>40 </a:t>
                      </a:r>
                      <a:r>
                        <a:rPr lang="cs-CZ" sz="2000" dirty="0" smtClean="0"/>
                        <a:t>· 20 =</a:t>
                      </a:r>
                      <a:endParaRPr lang="cs-CZ" sz="2000" b="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2997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28 · 10        9 · 30              2 · 300        100 · 6  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80 · 7        7 · 80              880 · 0        4 · 150 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100 · 5        20 · 2              350 · 2        110 · 6 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40 · 10        100 · 4            4 · 200        5 · 120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znaménka </a:t>
            </a:r>
            <a:r>
              <a:rPr lang="cs-CZ" sz="3600" dirty="0" smtClean="0">
                <a:solidFill>
                  <a:srgbClr val="C00000"/>
                </a:solidFill>
              </a:rPr>
              <a:t>&gt;, &lt;, =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051720" y="2353848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051720" y="3140968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51720" y="4005064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51720" y="4849790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300192" y="4849790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0192" y="4005064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300192" y="3140968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300192" y="2353848"/>
            <a:ext cx="360040" cy="36004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524328" y="5517232"/>
            <a:ext cx="1080120" cy="1008112"/>
          </a:xfrm>
          <a:prstGeom prst="su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811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Zvětší-li se dělenec desetkrát,                            zvětší se i podíl desetkrát 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18    :    6    =    3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   18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:    6    =    3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Dělení do tisíce zpaměti</a:t>
            </a:r>
            <a:endParaRPr lang="cs-CZ" sz="3600" dirty="0"/>
          </a:p>
        </p:txBody>
      </p:sp>
      <p:pic>
        <p:nvPicPr>
          <p:cNvPr id="2053" name="Picture 5" descr="C:\Users\Martin\AppData\Local\Microsoft\Windows\Temporary Internet Files\Content.IE5\UTIWVDA0\MC90029070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74620"/>
            <a:ext cx="1872208" cy="1815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828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8803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Zvětší-li se desetkrát dělitel,                               podíl se naopak desetkrát zmenší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240   :    6    =    40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dirty="0" smtClean="0"/>
              <a:t>          240   :    6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=     4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Zmenší-li se dělenec i dělitel desetkrát,               podíl se nezmění</a:t>
            </a:r>
          </a:p>
          <a:p>
            <a:pPr marL="109728" indent="0">
              <a:buNone/>
            </a:pPr>
            <a:r>
              <a:rPr lang="cs-CZ" sz="2400" dirty="0" smtClean="0"/>
              <a:t>                                     27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 :    9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r>
              <a:rPr lang="cs-CZ" sz="2400" dirty="0" smtClean="0"/>
              <a:t>   =  </a:t>
            </a:r>
          </a:p>
          <a:p>
            <a:pPr marL="109728" indent="0">
              <a:buNone/>
            </a:pPr>
            <a:r>
              <a:rPr lang="cs-CZ" sz="2400" dirty="0" smtClean="0"/>
              <a:t>                      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=    27   :     9     =    3</a:t>
            </a: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Dělení do tisíce zpaměti</a:t>
            </a:r>
          </a:p>
        </p:txBody>
      </p:sp>
      <p:pic>
        <p:nvPicPr>
          <p:cNvPr id="3074" name="Picture 2" descr="C:\Users\Martin\AppData\Local\Microsoft\Windows\Temporary Internet Files\Content.IE5\K1VXI7MY\MC9004338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65104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689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správný výsledek</a:t>
            </a:r>
            <a:endParaRPr lang="cs-CZ" sz="3600" dirty="0"/>
          </a:p>
        </p:txBody>
      </p:sp>
      <p:sp>
        <p:nvSpPr>
          <p:cNvPr id="5" name="Výbuch 2 4"/>
          <p:cNvSpPr/>
          <p:nvPr/>
        </p:nvSpPr>
        <p:spPr>
          <a:xfrm>
            <a:off x="395536" y="1474524"/>
            <a:ext cx="3960440" cy="1944216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350 : 5</a:t>
            </a:r>
            <a:endParaRPr lang="cs-CZ" dirty="0"/>
          </a:p>
        </p:txBody>
      </p:sp>
      <p:sp>
        <p:nvSpPr>
          <p:cNvPr id="6" name="Výbuch 2 5"/>
          <p:cNvSpPr/>
          <p:nvPr/>
        </p:nvSpPr>
        <p:spPr>
          <a:xfrm>
            <a:off x="44987" y="3667917"/>
            <a:ext cx="3960440" cy="1944216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320 : 80</a:t>
            </a: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3851920" y="4005064"/>
            <a:ext cx="3960440" cy="1944216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150 : 30</a:t>
            </a:r>
            <a:endParaRPr lang="cs-CZ" dirty="0"/>
          </a:p>
        </p:txBody>
      </p:sp>
      <p:sp>
        <p:nvSpPr>
          <p:cNvPr id="8" name="Výbuch 2 7"/>
          <p:cNvSpPr/>
          <p:nvPr/>
        </p:nvSpPr>
        <p:spPr>
          <a:xfrm>
            <a:off x="4716016" y="1335107"/>
            <a:ext cx="3960440" cy="1944216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270 : 9</a:t>
            </a:r>
            <a:endParaRPr lang="cs-CZ" dirty="0"/>
          </a:p>
        </p:txBody>
      </p:sp>
      <p:sp>
        <p:nvSpPr>
          <p:cNvPr id="11" name="7cípá hvězda 10"/>
          <p:cNvSpPr/>
          <p:nvPr/>
        </p:nvSpPr>
        <p:spPr>
          <a:xfrm>
            <a:off x="7516515" y="5373216"/>
            <a:ext cx="1008112" cy="864096"/>
          </a:xfrm>
          <a:prstGeom prst="star7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7cípá hvězda 11"/>
          <p:cNvSpPr/>
          <p:nvPr/>
        </p:nvSpPr>
        <p:spPr>
          <a:xfrm>
            <a:off x="3980389" y="2986692"/>
            <a:ext cx="1008112" cy="864096"/>
          </a:xfrm>
          <a:prstGeom prst="star7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2773632" y="5373216"/>
            <a:ext cx="1008112" cy="864096"/>
          </a:xfrm>
          <a:prstGeom prst="star7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7467917" y="3279323"/>
            <a:ext cx="1008112" cy="864096"/>
          </a:xfrm>
          <a:prstGeom prst="star7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95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Který je správný?</a:t>
            </a:r>
            <a:endParaRPr lang="cs-CZ" sz="3600" dirty="0"/>
          </a:p>
        </p:txBody>
      </p:sp>
      <p:sp>
        <p:nvSpPr>
          <p:cNvPr id="6" name="Dvojitá vlna 5"/>
          <p:cNvSpPr/>
          <p:nvPr/>
        </p:nvSpPr>
        <p:spPr>
          <a:xfrm>
            <a:off x="683568" y="1775889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280 : 7 = 40</a:t>
            </a:r>
            <a:endParaRPr lang="cs-CZ" dirty="0"/>
          </a:p>
        </p:txBody>
      </p:sp>
      <p:sp>
        <p:nvSpPr>
          <p:cNvPr id="7" name="Dvojitá vlna 6"/>
          <p:cNvSpPr/>
          <p:nvPr/>
        </p:nvSpPr>
        <p:spPr>
          <a:xfrm>
            <a:off x="5220072" y="1772816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450 : 90 = 50</a:t>
            </a:r>
            <a:endParaRPr lang="cs-CZ" dirty="0"/>
          </a:p>
        </p:txBody>
      </p:sp>
      <p:sp>
        <p:nvSpPr>
          <p:cNvPr id="8" name="Dvojitá vlna 7"/>
          <p:cNvSpPr/>
          <p:nvPr/>
        </p:nvSpPr>
        <p:spPr>
          <a:xfrm>
            <a:off x="3275856" y="3284984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 : 8 = 80</a:t>
            </a:r>
            <a:endParaRPr lang="cs-CZ" dirty="0"/>
          </a:p>
        </p:txBody>
      </p:sp>
      <p:sp>
        <p:nvSpPr>
          <p:cNvPr id="9" name="Dvojitá vlna 8"/>
          <p:cNvSpPr/>
          <p:nvPr/>
        </p:nvSpPr>
        <p:spPr>
          <a:xfrm>
            <a:off x="842902" y="4725144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 : 70 = 10</a:t>
            </a:r>
            <a:endParaRPr lang="cs-CZ" dirty="0"/>
          </a:p>
        </p:txBody>
      </p:sp>
      <p:sp>
        <p:nvSpPr>
          <p:cNvPr id="10" name="Dvojitá vlna 9"/>
          <p:cNvSpPr/>
          <p:nvPr/>
        </p:nvSpPr>
        <p:spPr>
          <a:xfrm>
            <a:off x="5652120" y="4869160"/>
            <a:ext cx="2736304" cy="1224136"/>
          </a:xfrm>
          <a:prstGeom prst="doubleWav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160 : 80 =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0975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38-44.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smtClean="0"/>
              <a:t>2013-01-03]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jak se násobí do tisíce zpaměti.</a:t>
            </a:r>
          </a:p>
          <a:p>
            <a:r>
              <a:rPr lang="cs-CZ" sz="2400" dirty="0" smtClean="0"/>
              <a:t>Na druhé straně vypočítají příklady.</a:t>
            </a:r>
          </a:p>
          <a:p>
            <a:r>
              <a:rPr lang="cs-CZ" sz="2400" dirty="0" smtClean="0"/>
              <a:t>Na třetí straně doplňují znaménka &gt;, &lt;, =.</a:t>
            </a:r>
          </a:p>
          <a:p>
            <a:r>
              <a:rPr lang="cs-CZ" sz="2400" dirty="0" smtClean="0"/>
              <a:t>Dále se žáci seznámí s tím, jak se dělí do tisíce zpaměti.</a:t>
            </a:r>
          </a:p>
          <a:p>
            <a:r>
              <a:rPr lang="cs-CZ" sz="2400" dirty="0" smtClean="0"/>
              <a:t>Na další straně hledají správný výsledek.</a:t>
            </a:r>
          </a:p>
          <a:p>
            <a:r>
              <a:rPr lang="cs-CZ" sz="2400" dirty="0" smtClean="0"/>
              <a:t>A </a:t>
            </a:r>
            <a:r>
              <a:rPr lang="cs-CZ" sz="2400" smtClean="0"/>
              <a:t>na poslední straně </a:t>
            </a:r>
            <a:r>
              <a:rPr lang="cs-CZ" sz="2400" dirty="0" smtClean="0"/>
              <a:t>žáci určují který příklad je správný.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1012</TotalTime>
  <Words>414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Název školy: ZŠ Štětí, Ostrovní 300 Autor: Mgr. Štěpánka Beranová Datum: 3.1.2013 Matematika a její aplikace, Číslo a početní operace. Název materiálu: VY_32_INOVACE_M.4.B.16_nasobeni_a_deleni_do_tisice_zpameti Název: Násobení a dělení do tisíce zpaměti Číslo operačního programu: CZ.1.07/1.4.00/21.1693 Název projektu: PRIMA ŠKOLA</vt:lpstr>
      <vt:lpstr>Násobení do tisíce zpaměti</vt:lpstr>
      <vt:lpstr>Vypočítej</vt:lpstr>
      <vt:lpstr>Doplň znaménka &gt;, &lt;, =</vt:lpstr>
      <vt:lpstr>Dělení do tisíce zpaměti</vt:lpstr>
      <vt:lpstr>Dělení do tisíce zpaměti</vt:lpstr>
      <vt:lpstr>Najdi správný výsledek</vt:lpstr>
      <vt:lpstr>Který je správný?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126</cp:revision>
  <dcterms:created xsi:type="dcterms:W3CDTF">2011-11-21T09:27:56Z</dcterms:created>
  <dcterms:modified xsi:type="dcterms:W3CDTF">2013-01-03T08:26:26Z</dcterms:modified>
</cp:coreProperties>
</file>