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96" r:id="rId3"/>
    <p:sldId id="297" r:id="rId4"/>
    <p:sldId id="298" r:id="rId5"/>
    <p:sldId id="299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922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2"/>
            <a:ext cx="7772400" cy="3357586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8</a:t>
            </a:r>
            <a:r>
              <a:rPr lang="cs-CZ" sz="2000" dirty="0" smtClean="0"/>
              <a:t>.1.2013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VY_32_INOVACE_M.4.B.17_jednotky_casu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Jednotky času</a:t>
            </a:r>
            <a:br>
              <a:rPr lang="cs-CZ" sz="2000" dirty="0" smtClean="0"/>
            </a:br>
            <a:r>
              <a:rPr lang="cs-CZ" sz="2000" dirty="0" smtClean="0"/>
              <a:t>Číslo </a:t>
            </a:r>
            <a:r>
              <a:rPr lang="cs-CZ" sz="2000" dirty="0"/>
              <a:t>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5143512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1800" dirty="0"/>
              <a:t>Anotace: </a:t>
            </a:r>
            <a:r>
              <a:rPr lang="cs-CZ" sz="1800" dirty="0" smtClean="0"/>
              <a:t>Materiál </a:t>
            </a:r>
            <a:r>
              <a:rPr lang="cs-CZ" sz="1800" dirty="0"/>
              <a:t>je určen pro žáky </a:t>
            </a:r>
            <a:r>
              <a:rPr lang="cs-CZ" sz="1800" dirty="0" smtClean="0"/>
              <a:t>4. </a:t>
            </a:r>
            <a:r>
              <a:rPr lang="cs-CZ" sz="1800" dirty="0"/>
              <a:t>ročníku, slouží k </a:t>
            </a:r>
            <a:r>
              <a:rPr lang="cs-CZ" sz="1800" dirty="0" smtClean="0"/>
              <a:t>výkladu a procvičení učiva o jednotkách času.</a:t>
            </a:r>
            <a:endParaRPr lang="cs-CZ" sz="1800" dirty="0"/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44016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dirty="0" smtClean="0"/>
              <a:t>       60 s =    1 min</a:t>
            </a:r>
          </a:p>
          <a:p>
            <a:pPr marL="109728" indent="0">
              <a:buNone/>
            </a:pPr>
            <a:r>
              <a:rPr lang="cs-CZ" sz="2400" dirty="0" smtClean="0"/>
              <a:t>                   60 min =    1 h </a:t>
            </a: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</a:p>
          <a:p>
            <a:pPr marL="109728" indent="0">
              <a:buNone/>
            </a:pPr>
            <a:r>
              <a:rPr lang="cs-CZ" sz="2400" dirty="0" smtClean="0"/>
              <a:t>    </a:t>
            </a:r>
            <a:r>
              <a:rPr lang="cs-CZ" sz="2000" dirty="0" smtClean="0"/>
              <a:t>sekunda        minuta        hodina</a:t>
            </a:r>
            <a:endParaRPr lang="cs-CZ" sz="20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        týden        měsíc        rok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2400" dirty="0" smtClean="0"/>
              <a:t>    24 h          7 dní          28 (29),         365</a:t>
            </a:r>
          </a:p>
          <a:p>
            <a:pPr marL="109728" indent="0">
              <a:buNone/>
            </a:pPr>
            <a:r>
              <a:rPr lang="cs-CZ" sz="2400" dirty="0" smtClean="0"/>
              <a:t>                                      30 nebo      (nebo 366)</a:t>
            </a: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                             31 dní           </a:t>
            </a:r>
            <a:r>
              <a:rPr lang="cs-CZ" sz="2400" dirty="0" err="1" smtClean="0"/>
              <a:t>dní</a:t>
            </a: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Jednotky času</a:t>
            </a:r>
            <a:endParaRPr lang="cs-CZ" sz="3600" dirty="0"/>
          </a:p>
        </p:txBody>
      </p:sp>
      <p:pic>
        <p:nvPicPr>
          <p:cNvPr id="1026" name="Picture 2" descr="C:\Users\Martin\AppData\Local\Microsoft\Windows\Temporary Internet Files\Content.IE5\TXYM550C\MC900250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14555"/>
            <a:ext cx="1612760" cy="160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tin\AppData\Local\Microsoft\Windows\Temporary Internet Files\Content.IE5\K1VXI7MY\MC9002906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229200"/>
            <a:ext cx="105950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70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Správně převeď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297335"/>
              </p:ext>
            </p:extLst>
          </p:nvPr>
        </p:nvGraphicFramePr>
        <p:xfrm>
          <a:off x="827584" y="1556792"/>
          <a:ext cx="3336032" cy="4048224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668016"/>
                <a:gridCol w="1668016"/>
              </a:tblGrid>
              <a:tr h="674704"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2 min =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6 min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120 s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540 s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8 h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540 min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8495289"/>
              </p:ext>
            </p:extLst>
          </p:nvPr>
        </p:nvGraphicFramePr>
        <p:xfrm>
          <a:off x="4860032" y="1556792"/>
          <a:ext cx="3336032" cy="404822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668016"/>
                <a:gridCol w="1668016"/>
              </a:tblGrid>
              <a:tr h="674704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128 s =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0" dirty="0" smtClean="0"/>
                        <a:t>min      s</a:t>
                      </a:r>
                      <a:endParaRPr lang="cs-CZ" b="0" dirty="0"/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r>
                        <a:rPr lang="cs-CZ" dirty="0" smtClean="0"/>
                        <a:t>556 s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min      s</a:t>
                      </a:r>
                      <a:endParaRPr lang="cs-CZ" dirty="0"/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r>
                        <a:rPr lang="cs-CZ" dirty="0" smtClean="0"/>
                        <a:t>183 min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      min</a:t>
                      </a:r>
                      <a:endParaRPr lang="cs-CZ" dirty="0"/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r>
                        <a:rPr lang="cs-CZ" dirty="0" smtClean="0"/>
                        <a:t>541 min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      min</a:t>
                      </a:r>
                      <a:endParaRPr lang="cs-CZ" dirty="0"/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r>
                        <a:rPr lang="cs-CZ" dirty="0" smtClean="0"/>
                        <a:t>422 min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      min</a:t>
                      </a:r>
                      <a:endParaRPr lang="cs-CZ" dirty="0"/>
                    </a:p>
                  </a:txBody>
                  <a:tcPr anchor="ctr"/>
                </a:tc>
              </a:tr>
              <a:tr h="674704">
                <a:tc>
                  <a:txBody>
                    <a:bodyPr/>
                    <a:lstStyle/>
                    <a:p>
                      <a:r>
                        <a:rPr lang="cs-CZ" dirty="0" smtClean="0"/>
                        <a:t>116 min =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      min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6834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Správně vyřeš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331640" y="1518320"/>
            <a:ext cx="1512168" cy="72008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dny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331640" y="2346622"/>
            <a:ext cx="1512168" cy="72008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31840" y="1590328"/>
            <a:ext cx="93610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332224" y="1590328"/>
            <a:ext cx="93610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32224" y="2418630"/>
            <a:ext cx="93610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80112" y="1590328"/>
            <a:ext cx="93610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580112" y="2418630"/>
            <a:ext cx="93610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04248" y="1590328"/>
            <a:ext cx="93610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804248" y="2418369"/>
            <a:ext cx="93610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131840" y="2418630"/>
            <a:ext cx="93610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3203848" y="3501008"/>
            <a:ext cx="1512168" cy="648072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týdny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5105419" y="3501008"/>
            <a:ext cx="1512168" cy="648072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3341738" y="4332885"/>
            <a:ext cx="1236388" cy="57606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3341738" y="5085184"/>
            <a:ext cx="1236388" cy="57606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3341738" y="5805264"/>
            <a:ext cx="1236388" cy="57606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5263232" y="5085184"/>
            <a:ext cx="1236388" cy="57606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243309" y="4332885"/>
            <a:ext cx="1236388" cy="57606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263232" y="5805264"/>
            <a:ext cx="1236388" cy="57606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7668344" y="5409220"/>
            <a:ext cx="792088" cy="792088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83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0000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hodin má jeden den?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hodin má jeden týden?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hodin má měsíc, který trvá 4 týdny?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hodin má měsíc, který trvá 30 dní?</a:t>
            </a:r>
            <a:endParaRPr lang="cs-CZ" sz="2400" b="1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Správně vyřeš</a:t>
            </a:r>
            <a:endParaRPr lang="cs-CZ" sz="3600" dirty="0"/>
          </a:p>
        </p:txBody>
      </p:sp>
      <p:pic>
        <p:nvPicPr>
          <p:cNvPr id="1026" name="Picture 2" descr="C:\Users\Martin\AppData\Local\Microsoft\Windows\Temporary Internet Files\Content.IE5\UTIWVDA0\MC900407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270" y="1552672"/>
            <a:ext cx="1134457" cy="1134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tin\AppData\Local\Microsoft\Windows\Temporary Internet Files\Content.IE5\VD1OWEUL\MC9004347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881" y="1435825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349304" y="3027072"/>
            <a:ext cx="1152128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349304" y="3933056"/>
            <a:ext cx="1152128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7164288" y="4725144"/>
            <a:ext cx="1152128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164288" y="5589240"/>
            <a:ext cx="1152128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C:\Users\Martin\AppData\Local\Microsoft\Windows\Temporary Internet Files\Content.IE5\VD1OWEUL\MC90043382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35825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151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4 ročník, 1.díl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</a:t>
            </a:r>
            <a:r>
              <a:rPr lang="cs-CZ" sz="2400" dirty="0" smtClean="0"/>
              <a:t>2012, </a:t>
            </a:r>
            <a:r>
              <a:rPr lang="cs-CZ" sz="2400" dirty="0"/>
              <a:t>s. </a:t>
            </a:r>
            <a:r>
              <a:rPr lang="cs-CZ" sz="2400" dirty="0" smtClean="0"/>
              <a:t>47-49. </a:t>
            </a:r>
            <a:r>
              <a:rPr lang="cs-CZ" sz="2400" dirty="0"/>
              <a:t>ISBN </a:t>
            </a:r>
            <a:r>
              <a:rPr lang="cs-CZ" sz="2400" dirty="0" smtClean="0"/>
              <a:t>978-80-7230-203-1.</a:t>
            </a:r>
            <a:endParaRPr lang="cs-CZ" sz="2400" dirty="0"/>
          </a:p>
          <a:p>
            <a:r>
              <a:rPr lang="cs-CZ" sz="2400" dirty="0"/>
              <a:t>Ilustrace </a:t>
            </a:r>
            <a:r>
              <a:rPr lang="cs-CZ" sz="2400" dirty="0">
                <a:hlinkClick r:id="rId2"/>
              </a:rPr>
              <a:t>www.office.microsoft.com</a:t>
            </a:r>
            <a:r>
              <a:rPr lang="cs-CZ" sz="2400" dirty="0"/>
              <a:t>  </a:t>
            </a:r>
          </a:p>
          <a:p>
            <a:pPr marL="82296" indent="0">
              <a:buNone/>
            </a:pPr>
            <a:r>
              <a:rPr lang="cs-CZ" sz="2400" dirty="0"/>
              <a:t>    [cit. </a:t>
            </a:r>
            <a:r>
              <a:rPr lang="cs-CZ" sz="2400" dirty="0" smtClean="0"/>
              <a:t>2013-01-08]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seznámí </a:t>
            </a:r>
            <a:r>
              <a:rPr lang="cs-CZ" sz="2400" dirty="0" smtClean="0"/>
              <a:t>s jednotkami času.</a:t>
            </a:r>
            <a:endParaRPr lang="cs-CZ" sz="2400" dirty="0" smtClean="0"/>
          </a:p>
          <a:p>
            <a:r>
              <a:rPr lang="cs-CZ" sz="2400" dirty="0" smtClean="0"/>
              <a:t>Na druhé </a:t>
            </a:r>
            <a:r>
              <a:rPr lang="cs-CZ" sz="2400" dirty="0" smtClean="0"/>
              <a:t>straně jednotky převádí.</a:t>
            </a:r>
            <a:endParaRPr lang="cs-CZ" sz="2400" dirty="0" smtClean="0"/>
          </a:p>
          <a:p>
            <a:r>
              <a:rPr lang="cs-CZ" sz="2400" dirty="0" smtClean="0"/>
              <a:t>Na </a:t>
            </a:r>
            <a:r>
              <a:rPr lang="cs-CZ" sz="2400" dirty="0" smtClean="0"/>
              <a:t>další </a:t>
            </a:r>
            <a:r>
              <a:rPr lang="cs-CZ" sz="2400" dirty="0" smtClean="0"/>
              <a:t>straně </a:t>
            </a:r>
            <a:r>
              <a:rPr lang="cs-CZ" sz="2400" dirty="0" smtClean="0"/>
              <a:t>převádí dny na hodiny                      a týdny na hodiny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 smtClean="0"/>
              <a:t>na poslední straně žáci </a:t>
            </a:r>
            <a:r>
              <a:rPr lang="cs-CZ" sz="2400" smtClean="0"/>
              <a:t>řeší dané </a:t>
            </a:r>
            <a:r>
              <a:rPr lang="cs-CZ" sz="2400" dirty="0" smtClean="0"/>
              <a:t>úkoly.</a:t>
            </a: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1179</TotalTime>
  <Words>256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Název školy: ZŠ Štětí, Ostrovní 300 Autor: Mgr. Štěpánka Beranová Datum: 8.1.2013 Matematika a její aplikace, Číslo a početní operace. Název materiálu: VY_32_INOVACE_M.4.B.17_jednotky_casu Název: Jednotky času Číslo operačního programu: CZ.1.07/1.4.00/21.1693 Název projektu: PRIMA ŠKOLA</vt:lpstr>
      <vt:lpstr>Jednotky času</vt:lpstr>
      <vt:lpstr>Správně převeď</vt:lpstr>
      <vt:lpstr>Správně vyřeš</vt:lpstr>
      <vt:lpstr>Správně vyřeš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Martin</cp:lastModifiedBy>
  <cp:revision>140</cp:revision>
  <dcterms:created xsi:type="dcterms:W3CDTF">2011-11-21T09:27:56Z</dcterms:created>
  <dcterms:modified xsi:type="dcterms:W3CDTF">2012-12-30T18:23:07Z</dcterms:modified>
</cp:coreProperties>
</file>