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6" r:id="rId1"/>
  </p:sldMasterIdLst>
  <p:sldIdLst>
    <p:sldId id="256" r:id="rId2"/>
    <p:sldId id="296" r:id="rId3"/>
    <p:sldId id="297" r:id="rId4"/>
    <p:sldId id="300" r:id="rId5"/>
    <p:sldId id="299" r:id="rId6"/>
    <p:sldId id="302" r:id="rId7"/>
    <p:sldId id="304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7750EC34-C25E-4AC9-A251-4DD280A975C2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7750EC34-C25E-4AC9-A251-4DD280A975C2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7750EC34-C25E-4AC9-A251-4DD280A975C2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77" r:id="rId1"/>
    <p:sldLayoutId id="2147483878" r:id="rId2"/>
    <p:sldLayoutId id="2147483879" r:id="rId3"/>
    <p:sldLayoutId id="2147483880" r:id="rId4"/>
    <p:sldLayoutId id="2147483881" r:id="rId5"/>
    <p:sldLayoutId id="2147483882" r:id="rId6"/>
    <p:sldLayoutId id="2147483883" r:id="rId7"/>
    <p:sldLayoutId id="2147483884" r:id="rId8"/>
    <p:sldLayoutId id="2147483885" r:id="rId9"/>
    <p:sldLayoutId id="2147483886" r:id="rId10"/>
    <p:sldLayoutId id="2147483887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71612"/>
            <a:ext cx="7772400" cy="3357586"/>
          </a:xfrm>
        </p:spPr>
        <p:txBody>
          <a:bodyPr>
            <a:normAutofit/>
          </a:bodyPr>
          <a:lstStyle/>
          <a:p>
            <a:pPr algn="l"/>
            <a:r>
              <a:rPr lang="cs-CZ" sz="2000" dirty="0"/>
              <a:t>Název školy: ZŠ Štětí, Ostrovní 300</a:t>
            </a:r>
            <a:br>
              <a:rPr lang="cs-CZ" sz="2000" dirty="0"/>
            </a:br>
            <a:r>
              <a:rPr lang="cs-CZ" sz="2000" dirty="0"/>
              <a:t>Autor: Mgr. Štěpánka Beranová</a:t>
            </a:r>
            <a:br>
              <a:rPr lang="cs-CZ" sz="2000" dirty="0"/>
            </a:br>
            <a:r>
              <a:rPr lang="cs-CZ" sz="2000" dirty="0"/>
              <a:t>Datum: </a:t>
            </a:r>
            <a:r>
              <a:rPr lang="cs-CZ" sz="2000" dirty="0" smtClean="0"/>
              <a:t>10.1.2013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>Matematika a její aplikace, Číslo a početní operace.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Název materiálu: </a:t>
            </a:r>
            <a:r>
              <a:rPr lang="cs-CZ" sz="2000" dirty="0" smtClean="0"/>
              <a:t>VY_32_INOVACE_M.4.B.18_pisemne_scitani_a_odcitani_do_tisice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Název: </a:t>
            </a:r>
            <a:r>
              <a:rPr lang="cs-CZ" sz="2000" dirty="0" smtClean="0"/>
              <a:t>Písemné sčítání a odčítání do tisíce</a:t>
            </a:r>
            <a:br>
              <a:rPr lang="cs-CZ" sz="2000" dirty="0" smtClean="0"/>
            </a:br>
            <a:r>
              <a:rPr lang="cs-CZ" sz="2000" dirty="0" smtClean="0"/>
              <a:t>Číslo </a:t>
            </a:r>
            <a:r>
              <a:rPr lang="cs-CZ" sz="2000" dirty="0"/>
              <a:t>operačního programu: CZ.1.07/1.4.00/21.1693</a:t>
            </a:r>
            <a:br>
              <a:rPr lang="cs-CZ" sz="2000" dirty="0"/>
            </a:br>
            <a:r>
              <a:rPr lang="cs-CZ" sz="2000" dirty="0"/>
              <a:t>Název projektu: PRIMA ŠKOLA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14348" y="5143512"/>
            <a:ext cx="7772400" cy="1080120"/>
          </a:xfrm>
        </p:spPr>
        <p:txBody>
          <a:bodyPr>
            <a:normAutofit/>
          </a:bodyPr>
          <a:lstStyle/>
          <a:p>
            <a:pPr algn="l"/>
            <a:r>
              <a:rPr lang="cs-CZ" sz="1800" dirty="0"/>
              <a:t>Anotace: </a:t>
            </a:r>
            <a:r>
              <a:rPr lang="cs-CZ" sz="1800" dirty="0" smtClean="0"/>
              <a:t>Materiál </a:t>
            </a:r>
            <a:r>
              <a:rPr lang="cs-CZ" sz="1800" dirty="0"/>
              <a:t>je určen pro žáky </a:t>
            </a:r>
            <a:r>
              <a:rPr lang="cs-CZ" sz="1800" dirty="0" smtClean="0"/>
              <a:t>4. </a:t>
            </a:r>
            <a:r>
              <a:rPr lang="cs-CZ" sz="1800" dirty="0"/>
              <a:t>ročníku, slouží k </a:t>
            </a:r>
            <a:r>
              <a:rPr lang="cs-CZ" sz="1800" dirty="0" smtClean="0"/>
              <a:t>výkladu a procvičení učiva o písemném sčítání a odčítání do tisíce.</a:t>
            </a:r>
            <a:endParaRPr lang="cs-CZ" sz="1800" dirty="0"/>
          </a:p>
          <a:p>
            <a:pPr algn="l"/>
            <a:endParaRPr lang="cs-CZ" dirty="0"/>
          </a:p>
        </p:txBody>
      </p:sp>
      <p:pic>
        <p:nvPicPr>
          <p:cNvPr id="4" name="obrázek 3" descr="Hlavička"/>
          <p:cNvPicPr/>
          <p:nvPr/>
        </p:nvPicPr>
        <p:blipFill>
          <a:blip r:embed="rId2" cstate="print"/>
          <a:srcRect t="15385" r="79313"/>
          <a:stretch>
            <a:fillRect/>
          </a:stretch>
        </p:blipFill>
        <p:spPr bwMode="auto">
          <a:xfrm>
            <a:off x="1835696" y="620688"/>
            <a:ext cx="1466850" cy="1171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2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31873" y="918442"/>
            <a:ext cx="3398520" cy="6572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3281691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09728" indent="0">
              <a:buNone/>
            </a:pPr>
            <a:endParaRPr lang="cs-CZ" sz="24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109728" indent="0">
              <a:buNone/>
            </a:pP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Sečti písemně !</a:t>
            </a:r>
          </a:p>
          <a:p>
            <a:pPr marL="109728" indent="0">
              <a:buNone/>
            </a:pPr>
            <a:endParaRPr lang="cs-CZ" sz="2400" dirty="0"/>
          </a:p>
          <a:p>
            <a:pPr marL="109728" indent="0">
              <a:buNone/>
            </a:pPr>
            <a:endParaRPr lang="cs-CZ" sz="2400" dirty="0" smtClean="0"/>
          </a:p>
          <a:p>
            <a:pPr marL="109728" indent="0">
              <a:buNone/>
            </a:pPr>
            <a:endParaRPr lang="cs-CZ" sz="2400" dirty="0"/>
          </a:p>
          <a:p>
            <a:pPr marL="109728" indent="0">
              <a:buNone/>
            </a:pPr>
            <a:endParaRPr lang="cs-CZ" sz="2400" dirty="0" smtClean="0"/>
          </a:p>
          <a:p>
            <a:pPr marL="109728" indent="0">
              <a:buNone/>
            </a:pPr>
            <a:endParaRPr lang="cs-CZ" sz="2400" dirty="0"/>
          </a:p>
          <a:p>
            <a:pPr marL="109728" indent="0">
              <a:buNone/>
            </a:pPr>
            <a:endParaRPr lang="cs-CZ" sz="2400" dirty="0" smtClean="0"/>
          </a:p>
          <a:p>
            <a:pPr marL="109728" indent="0">
              <a:buNone/>
            </a:pPr>
            <a:endParaRPr lang="cs-CZ" sz="2400" dirty="0"/>
          </a:p>
          <a:p>
            <a:pPr marL="109728" indent="0">
              <a:buNone/>
            </a:pPr>
            <a:endParaRPr lang="cs-CZ" sz="2400" dirty="0" smtClean="0"/>
          </a:p>
          <a:p>
            <a:pPr marL="109728" indent="0">
              <a:buNone/>
            </a:pPr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Písemné sčítání do tisíce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622522" y="3089448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371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618960" y="3549638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/>
              <a:t>123</a:t>
            </a:r>
            <a:endParaRPr lang="cs-CZ" sz="2400" u="sng" dirty="0"/>
          </a:p>
        </p:txBody>
      </p:sp>
      <p:sp>
        <p:nvSpPr>
          <p:cNvPr id="7" name="TextovéPole 6"/>
          <p:cNvSpPr txBox="1"/>
          <p:nvPr/>
        </p:nvSpPr>
        <p:spPr>
          <a:xfrm>
            <a:off x="1979712" y="3958856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799692" y="3961387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9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588071" y="3961387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485100" y="3073159"/>
            <a:ext cx="7665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373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472334" y="3533594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/>
              <a:t>219</a:t>
            </a:r>
            <a:endParaRPr lang="cs-CZ" sz="2400" u="sng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868378" y="3951466"/>
            <a:ext cx="2752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640133" y="3945241"/>
            <a:ext cx="28316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9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443417" y="3951466"/>
            <a:ext cx="2880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5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803880" y="4112494"/>
            <a:ext cx="21602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b="1" dirty="0" smtClean="0">
                <a:solidFill>
                  <a:srgbClr val="FF0000"/>
                </a:solidFill>
              </a:rPr>
              <a:t>1</a:t>
            </a:r>
            <a:endParaRPr lang="cs-CZ" sz="1000" b="1" dirty="0">
              <a:solidFill>
                <a:srgbClr val="FF0000"/>
              </a:solidFill>
            </a:endParaRPr>
          </a:p>
        </p:txBody>
      </p:sp>
      <p:cxnSp>
        <p:nvCxnSpPr>
          <p:cNvPr id="25" name="Přímá spojnice se šipkou 24"/>
          <p:cNvCxnSpPr>
            <a:endCxn id="10" idx="0"/>
          </p:cNvCxnSpPr>
          <p:nvPr/>
        </p:nvCxnSpPr>
        <p:spPr>
          <a:xfrm flipH="1" flipV="1">
            <a:off x="3868379" y="3073159"/>
            <a:ext cx="70798" cy="100391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3728516" y="2871874"/>
            <a:ext cx="22257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b="1" dirty="0" smtClean="0">
                <a:solidFill>
                  <a:srgbClr val="FF0000"/>
                </a:solidFill>
              </a:rPr>
              <a:t>1</a:t>
            </a:r>
            <a:endParaRPr lang="cs-CZ" sz="10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184068" y="3067186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373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184068" y="3512496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/>
              <a:t>129</a:t>
            </a:r>
            <a:endParaRPr lang="cs-CZ" sz="2400" u="sng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593798" y="3945241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372358" y="3939677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0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159463" y="3940702"/>
            <a:ext cx="3476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5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757302" y="3067186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sčítanec</a:t>
            </a:r>
            <a:endParaRPr lang="cs-CZ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757302" y="3506897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sčítanec</a:t>
            </a:r>
            <a:endParaRPr lang="cs-CZ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757302" y="3951466"/>
            <a:ext cx="9561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součet</a:t>
            </a:r>
            <a:endParaRPr lang="cs-CZ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5538511" y="4148591"/>
            <a:ext cx="21602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b="1" dirty="0" smtClean="0">
                <a:solidFill>
                  <a:srgbClr val="FF0000"/>
                </a:solidFill>
              </a:rPr>
              <a:t>1</a:t>
            </a:r>
            <a:endParaRPr lang="cs-CZ" sz="1000" b="1" dirty="0">
              <a:solidFill>
                <a:srgbClr val="FF0000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5244569" y="2871874"/>
            <a:ext cx="21602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b="1" dirty="0" smtClean="0">
                <a:solidFill>
                  <a:srgbClr val="FF0000"/>
                </a:solidFill>
              </a:rPr>
              <a:t>1</a:t>
            </a:r>
            <a:endParaRPr lang="cs-CZ" sz="1000" b="1" dirty="0">
              <a:solidFill>
                <a:srgbClr val="FF000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5349602" y="4155121"/>
            <a:ext cx="16621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b="1" dirty="0" smtClean="0">
                <a:solidFill>
                  <a:srgbClr val="FF0000"/>
                </a:solidFill>
              </a:rPr>
              <a:t>1</a:t>
            </a:r>
            <a:endParaRPr lang="cs-CZ" sz="1000" b="1" dirty="0">
              <a:solidFill>
                <a:srgbClr val="FF000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5442247" y="2867636"/>
            <a:ext cx="22026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b="1" dirty="0" smtClean="0">
                <a:solidFill>
                  <a:srgbClr val="FF0000"/>
                </a:solidFill>
              </a:rPr>
              <a:t>1</a:t>
            </a:r>
            <a:endParaRPr lang="cs-CZ" sz="1000" b="1" dirty="0">
              <a:solidFill>
                <a:srgbClr val="FF0000"/>
              </a:solidFill>
            </a:endParaRPr>
          </a:p>
        </p:txBody>
      </p:sp>
      <p:cxnSp>
        <p:nvCxnSpPr>
          <p:cNvPr id="42" name="Přímá spojnice se šipkou 41"/>
          <p:cNvCxnSpPr>
            <a:stCxn id="37" idx="0"/>
            <a:endCxn id="4" idx="0"/>
          </p:cNvCxnSpPr>
          <p:nvPr/>
        </p:nvCxnSpPr>
        <p:spPr>
          <a:xfrm flipH="1" flipV="1">
            <a:off x="5580112" y="3067186"/>
            <a:ext cx="66411" cy="108140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se šipkou 43"/>
          <p:cNvCxnSpPr>
            <a:stCxn id="39" idx="0"/>
            <a:endCxn id="38" idx="2"/>
          </p:cNvCxnSpPr>
          <p:nvPr/>
        </p:nvCxnSpPr>
        <p:spPr>
          <a:xfrm flipH="1" flipV="1">
            <a:off x="5352581" y="3118095"/>
            <a:ext cx="80126" cy="103702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8" name="Picture 4" descr="C:\Users\Martin\AppData\Local\Microsoft\Windows\Temporary Internet Files\Content.IE5\VT4V01DY\MC90037086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53838" y="4869160"/>
            <a:ext cx="1807769" cy="1672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7493971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9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9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2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2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26" grpId="0"/>
      <p:bldP spid="4" grpId="0"/>
      <p:bldP spid="16" grpId="0"/>
      <p:bldP spid="17" grpId="0"/>
      <p:bldP spid="18" grpId="0"/>
      <p:bldP spid="19" grpId="0"/>
      <p:bldP spid="20" grpId="0"/>
      <p:bldP spid="23" grpId="0"/>
      <p:bldP spid="21" grpId="0"/>
      <p:bldP spid="37" grpId="0"/>
      <p:bldP spid="38" grpId="0"/>
      <p:bldP spid="39" grpId="0"/>
      <p:bldP spid="4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Vypočítej a proveď kontrolu</a:t>
            </a:r>
            <a:br>
              <a:rPr lang="cs-CZ" sz="3600" dirty="0" smtClean="0"/>
            </a:br>
            <a:r>
              <a:rPr lang="cs-CZ" sz="3600" dirty="0" smtClean="0"/>
              <a:t>                       záměnou sčítanců</a:t>
            </a:r>
            <a:endParaRPr lang="cs-CZ" sz="36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355461323"/>
              </p:ext>
            </p:extLst>
          </p:nvPr>
        </p:nvGraphicFramePr>
        <p:xfrm>
          <a:off x="1115616" y="1988840"/>
          <a:ext cx="1512168" cy="1656183"/>
        </p:xfrm>
        <a:graphic>
          <a:graphicData uri="http://schemas.openxmlformats.org/drawingml/2006/table">
            <a:tbl>
              <a:tblPr firstRow="1" bandRow="1">
                <a:tableStyleId>{5DA37D80-6434-44D0-A028-1B22A696006F}</a:tableStyleId>
              </a:tblPr>
              <a:tblGrid>
                <a:gridCol w="756084"/>
                <a:gridCol w="756084"/>
              </a:tblGrid>
              <a:tr h="552061"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320</a:t>
                      </a:r>
                      <a:endParaRPr lang="cs-CZ" sz="20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000" b="0" dirty="0"/>
                    </a:p>
                  </a:txBody>
                  <a:tcPr anchor="ctr"/>
                </a:tc>
              </a:tr>
              <a:tr h="552061">
                <a:tc>
                  <a:txBody>
                    <a:bodyPr/>
                    <a:lstStyle/>
                    <a:p>
                      <a:pPr algn="ctr"/>
                      <a:r>
                        <a:rPr lang="cs-CZ" sz="2000" u="sng" dirty="0" smtClean="0"/>
                        <a:t>121</a:t>
                      </a:r>
                      <a:endParaRPr lang="cs-CZ" sz="2000" u="sng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 anchor="ctr"/>
                </a:tc>
              </a:tr>
              <a:tr h="552061">
                <a:tc>
                  <a:txBody>
                    <a:bodyPr/>
                    <a:lstStyle/>
                    <a:p>
                      <a:pPr algn="ctr"/>
                      <a:endParaRPr lang="cs-CZ" sz="20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743718512"/>
              </p:ext>
            </p:extLst>
          </p:nvPr>
        </p:nvGraphicFramePr>
        <p:xfrm>
          <a:off x="611560" y="4293096"/>
          <a:ext cx="1512168" cy="1656183"/>
        </p:xfrm>
        <a:graphic>
          <a:graphicData uri="http://schemas.openxmlformats.org/drawingml/2006/table">
            <a:tbl>
              <a:tblPr firstRow="1" bandRow="1">
                <a:tableStyleId>{5DA37D80-6434-44D0-A028-1B22A696006F}</a:tableStyleId>
              </a:tblPr>
              <a:tblGrid>
                <a:gridCol w="756084"/>
                <a:gridCol w="756084"/>
              </a:tblGrid>
              <a:tr h="552061"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552</a:t>
                      </a:r>
                      <a:endParaRPr lang="cs-CZ" sz="20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000" b="0" dirty="0"/>
                    </a:p>
                  </a:txBody>
                  <a:tcPr anchor="ctr"/>
                </a:tc>
              </a:tr>
              <a:tr h="552061">
                <a:tc>
                  <a:txBody>
                    <a:bodyPr/>
                    <a:lstStyle/>
                    <a:p>
                      <a:pPr algn="ctr"/>
                      <a:r>
                        <a:rPr lang="cs-CZ" sz="2000" u="sng" dirty="0" smtClean="0"/>
                        <a:t>188</a:t>
                      </a:r>
                      <a:endParaRPr lang="cs-CZ" sz="2000" u="sng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 anchor="ctr"/>
                </a:tc>
              </a:tr>
              <a:tr h="552061">
                <a:tc>
                  <a:txBody>
                    <a:bodyPr/>
                    <a:lstStyle/>
                    <a:p>
                      <a:pPr algn="ctr"/>
                      <a:endParaRPr lang="cs-CZ" sz="20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667312174"/>
              </p:ext>
            </p:extLst>
          </p:nvPr>
        </p:nvGraphicFramePr>
        <p:xfrm>
          <a:off x="6948264" y="4293096"/>
          <a:ext cx="1512168" cy="1656183"/>
        </p:xfrm>
        <a:graphic>
          <a:graphicData uri="http://schemas.openxmlformats.org/drawingml/2006/table">
            <a:tbl>
              <a:tblPr firstRow="1" bandRow="1">
                <a:tableStyleId>{5DA37D80-6434-44D0-A028-1B22A696006F}</a:tableStyleId>
              </a:tblPr>
              <a:tblGrid>
                <a:gridCol w="756084"/>
                <a:gridCol w="756084"/>
              </a:tblGrid>
              <a:tr h="552061"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649</a:t>
                      </a:r>
                      <a:endParaRPr lang="cs-CZ" sz="20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000" b="0" dirty="0"/>
                    </a:p>
                  </a:txBody>
                  <a:tcPr anchor="ctr"/>
                </a:tc>
              </a:tr>
              <a:tr h="552061">
                <a:tc>
                  <a:txBody>
                    <a:bodyPr/>
                    <a:lstStyle/>
                    <a:p>
                      <a:pPr algn="ctr"/>
                      <a:r>
                        <a:rPr lang="cs-CZ" sz="2000" u="sng" dirty="0" smtClean="0"/>
                        <a:t>187</a:t>
                      </a:r>
                      <a:endParaRPr lang="cs-CZ" sz="2000" u="sng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 anchor="ctr"/>
                </a:tc>
              </a:tr>
              <a:tr h="552061"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854926462"/>
              </p:ext>
            </p:extLst>
          </p:nvPr>
        </p:nvGraphicFramePr>
        <p:xfrm>
          <a:off x="2771800" y="4293096"/>
          <a:ext cx="1512168" cy="1656183"/>
        </p:xfrm>
        <a:graphic>
          <a:graphicData uri="http://schemas.openxmlformats.org/drawingml/2006/table">
            <a:tbl>
              <a:tblPr firstRow="1" bandRow="1">
                <a:tableStyleId>{5DA37D80-6434-44D0-A028-1B22A696006F}</a:tableStyleId>
              </a:tblPr>
              <a:tblGrid>
                <a:gridCol w="756084"/>
                <a:gridCol w="756084"/>
              </a:tblGrid>
              <a:tr h="552061"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248</a:t>
                      </a:r>
                      <a:endParaRPr lang="cs-CZ" sz="20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000" b="0" dirty="0"/>
                    </a:p>
                  </a:txBody>
                  <a:tcPr anchor="ctr"/>
                </a:tc>
              </a:tr>
              <a:tr h="552061">
                <a:tc>
                  <a:txBody>
                    <a:bodyPr/>
                    <a:lstStyle/>
                    <a:p>
                      <a:pPr algn="ctr"/>
                      <a:r>
                        <a:rPr lang="cs-CZ" sz="2000" u="sng" dirty="0" smtClean="0"/>
                        <a:t>422</a:t>
                      </a:r>
                      <a:endParaRPr lang="cs-CZ" sz="2000" u="sng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 anchor="ctr"/>
                </a:tc>
              </a:tr>
              <a:tr h="552061">
                <a:tc>
                  <a:txBody>
                    <a:bodyPr/>
                    <a:lstStyle/>
                    <a:p>
                      <a:pPr algn="ctr"/>
                      <a:endParaRPr lang="cs-CZ" sz="20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313036434"/>
              </p:ext>
            </p:extLst>
          </p:nvPr>
        </p:nvGraphicFramePr>
        <p:xfrm>
          <a:off x="4860032" y="4293096"/>
          <a:ext cx="1512168" cy="1656183"/>
        </p:xfrm>
        <a:graphic>
          <a:graphicData uri="http://schemas.openxmlformats.org/drawingml/2006/table">
            <a:tbl>
              <a:tblPr firstRow="1" bandRow="1">
                <a:tableStyleId>{5DA37D80-6434-44D0-A028-1B22A696006F}</a:tableStyleId>
              </a:tblPr>
              <a:tblGrid>
                <a:gridCol w="756084"/>
                <a:gridCol w="756084"/>
              </a:tblGrid>
              <a:tr h="552061"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596</a:t>
                      </a:r>
                      <a:endParaRPr lang="cs-CZ" sz="20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000" b="0" dirty="0"/>
                    </a:p>
                  </a:txBody>
                  <a:tcPr anchor="ctr"/>
                </a:tc>
              </a:tr>
              <a:tr h="552061">
                <a:tc>
                  <a:txBody>
                    <a:bodyPr/>
                    <a:lstStyle/>
                    <a:p>
                      <a:pPr algn="ctr"/>
                      <a:r>
                        <a:rPr lang="cs-CZ" sz="2000" u="sng" dirty="0" smtClean="0"/>
                        <a:t>223</a:t>
                      </a:r>
                      <a:endParaRPr lang="cs-CZ" sz="2000" u="sng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 anchor="ctr"/>
                </a:tc>
              </a:tr>
              <a:tr h="552061">
                <a:tc>
                  <a:txBody>
                    <a:bodyPr/>
                    <a:lstStyle/>
                    <a:p>
                      <a:pPr algn="ctr"/>
                      <a:endParaRPr lang="cs-CZ" sz="20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836748519"/>
              </p:ext>
            </p:extLst>
          </p:nvPr>
        </p:nvGraphicFramePr>
        <p:xfrm>
          <a:off x="3707904" y="1988840"/>
          <a:ext cx="1512168" cy="1656183"/>
        </p:xfrm>
        <a:graphic>
          <a:graphicData uri="http://schemas.openxmlformats.org/drawingml/2006/table">
            <a:tbl>
              <a:tblPr firstRow="1" bandRow="1">
                <a:tableStyleId>{5DA37D80-6434-44D0-A028-1B22A696006F}</a:tableStyleId>
              </a:tblPr>
              <a:tblGrid>
                <a:gridCol w="756084"/>
                <a:gridCol w="756084"/>
              </a:tblGrid>
              <a:tr h="552061"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165</a:t>
                      </a:r>
                      <a:endParaRPr lang="cs-CZ" sz="20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000" b="0" dirty="0"/>
                    </a:p>
                  </a:txBody>
                  <a:tcPr anchor="ctr"/>
                </a:tc>
              </a:tr>
              <a:tr h="552061">
                <a:tc>
                  <a:txBody>
                    <a:bodyPr/>
                    <a:lstStyle/>
                    <a:p>
                      <a:pPr algn="ctr"/>
                      <a:r>
                        <a:rPr lang="cs-CZ" sz="2000" u="sng" dirty="0" smtClean="0"/>
                        <a:t>720</a:t>
                      </a:r>
                      <a:endParaRPr lang="cs-CZ" sz="2000" u="sng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 anchor="ctr"/>
                </a:tc>
              </a:tr>
              <a:tr h="552061">
                <a:tc>
                  <a:txBody>
                    <a:bodyPr/>
                    <a:lstStyle/>
                    <a:p>
                      <a:pPr algn="ctr"/>
                      <a:endParaRPr lang="cs-CZ" sz="20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836739576"/>
              </p:ext>
            </p:extLst>
          </p:nvPr>
        </p:nvGraphicFramePr>
        <p:xfrm>
          <a:off x="6228184" y="1988840"/>
          <a:ext cx="1512168" cy="1656183"/>
        </p:xfrm>
        <a:graphic>
          <a:graphicData uri="http://schemas.openxmlformats.org/drawingml/2006/table">
            <a:tbl>
              <a:tblPr firstRow="1" bandRow="1">
                <a:tableStyleId>{5DA37D80-6434-44D0-A028-1B22A696006F}</a:tableStyleId>
              </a:tblPr>
              <a:tblGrid>
                <a:gridCol w="756084"/>
                <a:gridCol w="756084"/>
              </a:tblGrid>
              <a:tr h="552061"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181</a:t>
                      </a:r>
                      <a:endParaRPr lang="cs-CZ" sz="20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000" b="0" dirty="0"/>
                    </a:p>
                  </a:txBody>
                  <a:tcPr anchor="ctr"/>
                </a:tc>
              </a:tr>
              <a:tr h="552061">
                <a:tc>
                  <a:txBody>
                    <a:bodyPr/>
                    <a:lstStyle/>
                    <a:p>
                      <a:pPr algn="ctr"/>
                      <a:r>
                        <a:rPr lang="cs-CZ" sz="2000" u="sng" dirty="0" smtClean="0"/>
                        <a:t>709</a:t>
                      </a:r>
                      <a:endParaRPr lang="cs-CZ" sz="2000" u="sng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 anchor="ctr"/>
                </a:tc>
              </a:tr>
              <a:tr h="552061">
                <a:tc>
                  <a:txBody>
                    <a:bodyPr/>
                    <a:lstStyle/>
                    <a:p>
                      <a:pPr algn="ctr"/>
                      <a:endParaRPr lang="cs-CZ" sz="20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4878618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Zapiš sčítance správně pod sebe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 rot="19532968">
            <a:off x="511612" y="2301963"/>
            <a:ext cx="15812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B050"/>
                </a:solidFill>
              </a:rPr>
              <a:t>238 + 421</a:t>
            </a:r>
            <a:endParaRPr lang="cs-CZ" sz="2000" b="1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 rot="19532968">
            <a:off x="3080344" y="2301961"/>
            <a:ext cx="15812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B050"/>
                </a:solidFill>
              </a:rPr>
              <a:t>238 + 421</a:t>
            </a:r>
            <a:endParaRPr lang="cs-CZ" sz="2000" b="1" dirty="0">
              <a:solidFill>
                <a:srgbClr val="00B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 rot="19532968">
            <a:off x="5770640" y="2301958"/>
            <a:ext cx="15812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B050"/>
                </a:solidFill>
              </a:rPr>
              <a:t>238 + 421</a:t>
            </a:r>
            <a:endParaRPr lang="cs-CZ" sz="2000" b="1" dirty="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 rot="19532968">
            <a:off x="5770640" y="4633260"/>
            <a:ext cx="15812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B050"/>
                </a:solidFill>
              </a:rPr>
              <a:t>238 + 421</a:t>
            </a:r>
            <a:endParaRPr lang="cs-CZ" sz="2000" b="1" dirty="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 rot="19532968">
            <a:off x="3079911" y="4633260"/>
            <a:ext cx="15812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B050"/>
                </a:solidFill>
              </a:rPr>
              <a:t>238 + 421</a:t>
            </a:r>
            <a:endParaRPr lang="cs-CZ" sz="2000" b="1" dirty="0">
              <a:solidFill>
                <a:srgbClr val="00B05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 rot="19532968">
            <a:off x="511612" y="4633260"/>
            <a:ext cx="15812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B050"/>
                </a:solidFill>
              </a:rPr>
              <a:t>238 + 421</a:t>
            </a:r>
            <a:endParaRPr lang="cs-CZ" sz="2000" b="1" dirty="0">
              <a:solidFill>
                <a:srgbClr val="00B050"/>
              </a:solidFill>
            </a:endParaRPr>
          </a:p>
        </p:txBody>
      </p:sp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017784208"/>
              </p:ext>
            </p:extLst>
          </p:nvPr>
        </p:nvGraphicFramePr>
        <p:xfrm>
          <a:off x="1979712" y="2132856"/>
          <a:ext cx="887760" cy="1455936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887760"/>
              </a:tblGrid>
              <a:tr h="485312">
                <a:tc>
                  <a:txBody>
                    <a:bodyPr/>
                    <a:lstStyle/>
                    <a:p>
                      <a:pPr algn="ctr"/>
                      <a:endParaRPr lang="cs-CZ" b="0" dirty="0"/>
                    </a:p>
                  </a:txBody>
                  <a:tcPr anchor="ctr"/>
                </a:tc>
              </a:tr>
              <a:tr h="485312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  <a:tr h="485312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640413936"/>
              </p:ext>
            </p:extLst>
          </p:nvPr>
        </p:nvGraphicFramePr>
        <p:xfrm>
          <a:off x="4572000" y="4437112"/>
          <a:ext cx="887760" cy="1455936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887760"/>
              </a:tblGrid>
              <a:tr h="485312">
                <a:tc>
                  <a:txBody>
                    <a:bodyPr/>
                    <a:lstStyle/>
                    <a:p>
                      <a:pPr algn="ctr"/>
                      <a:endParaRPr lang="cs-CZ" b="0" dirty="0"/>
                    </a:p>
                  </a:txBody>
                  <a:tcPr anchor="ctr"/>
                </a:tc>
              </a:tr>
              <a:tr h="485312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  <a:tr h="485312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605954968"/>
              </p:ext>
            </p:extLst>
          </p:nvPr>
        </p:nvGraphicFramePr>
        <p:xfrm>
          <a:off x="1979712" y="4437112"/>
          <a:ext cx="887760" cy="1455936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887760"/>
              </a:tblGrid>
              <a:tr h="485312">
                <a:tc>
                  <a:txBody>
                    <a:bodyPr/>
                    <a:lstStyle/>
                    <a:p>
                      <a:pPr algn="ctr"/>
                      <a:endParaRPr lang="cs-CZ" b="0" dirty="0"/>
                    </a:p>
                  </a:txBody>
                  <a:tcPr anchor="ctr"/>
                </a:tc>
              </a:tr>
              <a:tr h="485312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  <a:tr h="485312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13" name="Tabulka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455303467"/>
              </p:ext>
            </p:extLst>
          </p:nvPr>
        </p:nvGraphicFramePr>
        <p:xfrm>
          <a:off x="4572000" y="2132856"/>
          <a:ext cx="887760" cy="1455936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887760"/>
              </a:tblGrid>
              <a:tr h="485312">
                <a:tc>
                  <a:txBody>
                    <a:bodyPr/>
                    <a:lstStyle/>
                    <a:p>
                      <a:pPr algn="ctr"/>
                      <a:endParaRPr lang="cs-CZ" b="0" dirty="0"/>
                    </a:p>
                  </a:txBody>
                  <a:tcPr anchor="ctr"/>
                </a:tc>
              </a:tr>
              <a:tr h="485312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  <a:tr h="485312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42029174"/>
              </p:ext>
            </p:extLst>
          </p:nvPr>
        </p:nvGraphicFramePr>
        <p:xfrm>
          <a:off x="7236296" y="2132856"/>
          <a:ext cx="887760" cy="1455936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887760"/>
              </a:tblGrid>
              <a:tr h="485312">
                <a:tc>
                  <a:txBody>
                    <a:bodyPr/>
                    <a:lstStyle/>
                    <a:p>
                      <a:pPr algn="ctr"/>
                      <a:endParaRPr lang="cs-CZ" b="0" dirty="0"/>
                    </a:p>
                  </a:txBody>
                  <a:tcPr anchor="ctr"/>
                </a:tc>
              </a:tr>
              <a:tr h="485312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  <a:tr h="485312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15" name="Tabulka 1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842169826"/>
              </p:ext>
            </p:extLst>
          </p:nvPr>
        </p:nvGraphicFramePr>
        <p:xfrm>
          <a:off x="7236296" y="4437112"/>
          <a:ext cx="887760" cy="1455936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887760"/>
              </a:tblGrid>
              <a:tr h="485312">
                <a:tc>
                  <a:txBody>
                    <a:bodyPr/>
                    <a:lstStyle/>
                    <a:p>
                      <a:pPr algn="ctr"/>
                      <a:endParaRPr lang="cs-CZ" b="0" dirty="0"/>
                    </a:p>
                  </a:txBody>
                  <a:tcPr anchor="ctr"/>
                </a:tc>
              </a:tr>
              <a:tr h="485312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  <a:tr h="485312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1510586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09728" indent="0">
              <a:buNone/>
            </a:pPr>
            <a:endParaRPr lang="cs-CZ" sz="24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109728" indent="0">
              <a:buNone/>
            </a:pP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Odečti písemně !</a:t>
            </a:r>
          </a:p>
          <a:p>
            <a:pPr marL="109728" indent="0">
              <a:buNone/>
            </a:pPr>
            <a:endParaRPr lang="cs-CZ" sz="2400" dirty="0"/>
          </a:p>
          <a:p>
            <a:pPr marL="109728" indent="0">
              <a:buNone/>
            </a:pPr>
            <a:endParaRPr lang="cs-CZ" sz="2400" dirty="0" smtClean="0"/>
          </a:p>
          <a:p>
            <a:pPr marL="109728" indent="0">
              <a:buNone/>
            </a:pPr>
            <a:endParaRPr lang="cs-CZ" sz="2400" dirty="0"/>
          </a:p>
          <a:p>
            <a:pPr marL="109728" indent="0">
              <a:buNone/>
            </a:pPr>
            <a:endParaRPr lang="cs-CZ" sz="2400" dirty="0" smtClean="0"/>
          </a:p>
          <a:p>
            <a:pPr marL="109728" indent="0">
              <a:buNone/>
            </a:pPr>
            <a:endParaRPr lang="cs-CZ" sz="2400" dirty="0"/>
          </a:p>
          <a:p>
            <a:pPr marL="109728" indent="0">
              <a:buNone/>
            </a:pPr>
            <a:endParaRPr lang="cs-CZ" sz="2400" dirty="0" smtClean="0"/>
          </a:p>
          <a:p>
            <a:pPr marL="109728" indent="0">
              <a:buNone/>
            </a:pPr>
            <a:endParaRPr lang="cs-CZ" sz="2400" dirty="0"/>
          </a:p>
          <a:p>
            <a:pPr marL="109728" indent="0">
              <a:buNone/>
            </a:pPr>
            <a:endParaRPr lang="cs-CZ" sz="2400" dirty="0" smtClean="0"/>
          </a:p>
          <a:p>
            <a:pPr marL="109728" indent="0">
              <a:buNone/>
            </a:pPr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Písemné odčítání do tisíce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622522" y="3089448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654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444055" y="3544060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/>
              <a:t>-423</a:t>
            </a:r>
            <a:endParaRPr lang="cs-CZ" sz="2400" u="sng" dirty="0"/>
          </a:p>
        </p:txBody>
      </p:sp>
      <p:sp>
        <p:nvSpPr>
          <p:cNvPr id="7" name="TextovéPole 6"/>
          <p:cNvSpPr txBox="1"/>
          <p:nvPr/>
        </p:nvSpPr>
        <p:spPr>
          <a:xfrm>
            <a:off x="1979712" y="3958856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1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1799692" y="3961387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588071" y="3961387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485100" y="3073159"/>
            <a:ext cx="7665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654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309597" y="3528666"/>
            <a:ext cx="9885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/>
              <a:t>-528</a:t>
            </a:r>
            <a:endParaRPr lang="cs-CZ" sz="2400" u="sng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868378" y="3951466"/>
            <a:ext cx="2752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6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640133" y="3945241"/>
            <a:ext cx="28316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443417" y="3951466"/>
            <a:ext cx="2880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</a:t>
            </a:r>
            <a:endParaRPr lang="cs-CZ" sz="24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794183" y="2950048"/>
            <a:ext cx="22257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b="1" dirty="0" smtClean="0">
                <a:solidFill>
                  <a:srgbClr val="FF0000"/>
                </a:solidFill>
              </a:rPr>
              <a:t>1</a:t>
            </a:r>
            <a:endParaRPr lang="cs-CZ" sz="10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184068" y="3067186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654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004048" y="3512496"/>
            <a:ext cx="9497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/>
              <a:t>-379</a:t>
            </a:r>
            <a:endParaRPr lang="cs-CZ" sz="2400" u="sng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593798" y="3945241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5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372358" y="3939677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7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159463" y="3940702"/>
            <a:ext cx="3476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757302" y="3067186"/>
            <a:ext cx="14150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menšenec</a:t>
            </a:r>
            <a:endParaRPr lang="cs-CZ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757302" y="3506897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menšitel</a:t>
            </a:r>
            <a:endParaRPr lang="cs-CZ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757302" y="3951466"/>
            <a:ext cx="9561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rozdíl</a:t>
            </a:r>
            <a:endParaRPr lang="cs-CZ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5294177" y="2996928"/>
            <a:ext cx="21602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b="1" dirty="0" smtClean="0">
                <a:solidFill>
                  <a:srgbClr val="FF0000"/>
                </a:solidFill>
              </a:rPr>
              <a:t>1</a:t>
            </a:r>
            <a:endParaRPr lang="cs-CZ" sz="1000" b="1" dirty="0">
              <a:solidFill>
                <a:srgbClr val="FF000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5510201" y="2990746"/>
            <a:ext cx="22026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b="1" dirty="0" smtClean="0">
                <a:solidFill>
                  <a:srgbClr val="FF0000"/>
                </a:solidFill>
              </a:rPr>
              <a:t>1</a:t>
            </a:r>
            <a:endParaRPr lang="cs-CZ" sz="1000" b="1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Users\Martin\AppData\Local\Microsoft\Windows\Temporary Internet Files\Content.IE5\43V668RA\MC90043612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18425" y="4941168"/>
            <a:ext cx="1470141" cy="1326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2831131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9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9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2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26" grpId="0"/>
      <p:bldP spid="4" grpId="0"/>
      <p:bldP spid="16" grpId="0"/>
      <p:bldP spid="17" grpId="0"/>
      <p:bldP spid="18" grpId="0"/>
      <p:bldP spid="19" grpId="0"/>
      <p:bldP spid="20" grpId="0"/>
      <p:bldP spid="23" grpId="0"/>
      <p:bldP spid="21" grpId="0"/>
      <p:bldP spid="38" grpId="0"/>
      <p:bldP spid="4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/>
              <a:t>Vypočítej </a:t>
            </a: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          a </a:t>
            </a:r>
            <a:r>
              <a:rPr lang="cs-CZ" sz="3600" dirty="0"/>
              <a:t>proveď </a:t>
            </a:r>
            <a:r>
              <a:rPr lang="cs-CZ" sz="3600" dirty="0" smtClean="0"/>
              <a:t>kontrolu sčítáním</a:t>
            </a:r>
            <a:endParaRPr lang="cs-CZ" sz="36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129937888"/>
              </p:ext>
            </p:extLst>
          </p:nvPr>
        </p:nvGraphicFramePr>
        <p:xfrm>
          <a:off x="1115616" y="1988840"/>
          <a:ext cx="1512168" cy="1656183"/>
        </p:xfrm>
        <a:graphic>
          <a:graphicData uri="http://schemas.openxmlformats.org/drawingml/2006/table">
            <a:tbl>
              <a:tblPr firstRow="1" bandRow="1">
                <a:tableStyleId>{5DA37D80-6434-44D0-A028-1B22A696006F}</a:tableStyleId>
              </a:tblPr>
              <a:tblGrid>
                <a:gridCol w="756084"/>
                <a:gridCol w="756084"/>
              </a:tblGrid>
              <a:tr h="552061">
                <a:tc>
                  <a:txBody>
                    <a:bodyPr/>
                    <a:lstStyle/>
                    <a:p>
                      <a:pPr algn="ctr"/>
                      <a:r>
                        <a:rPr lang="cs-CZ" sz="1800" b="0" dirty="0" smtClean="0"/>
                        <a:t>546</a:t>
                      </a:r>
                      <a:endParaRPr lang="cs-CZ" sz="18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000" b="0" dirty="0"/>
                    </a:p>
                  </a:txBody>
                  <a:tcPr anchor="ctr"/>
                </a:tc>
              </a:tr>
              <a:tr h="552061">
                <a:tc>
                  <a:txBody>
                    <a:bodyPr/>
                    <a:lstStyle/>
                    <a:p>
                      <a:pPr algn="l"/>
                      <a:r>
                        <a:rPr lang="cs-CZ" sz="1600" u="sng" dirty="0" smtClean="0"/>
                        <a:t>-122 </a:t>
                      </a:r>
                      <a:endParaRPr lang="cs-CZ" sz="1600" u="sng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 anchor="ctr"/>
                </a:tc>
              </a:tr>
              <a:tr h="552061">
                <a:tc>
                  <a:txBody>
                    <a:bodyPr/>
                    <a:lstStyle/>
                    <a:p>
                      <a:pPr algn="ctr"/>
                      <a:endParaRPr lang="cs-CZ" sz="20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994958103"/>
              </p:ext>
            </p:extLst>
          </p:nvPr>
        </p:nvGraphicFramePr>
        <p:xfrm>
          <a:off x="611560" y="4293096"/>
          <a:ext cx="1512168" cy="1656183"/>
        </p:xfrm>
        <a:graphic>
          <a:graphicData uri="http://schemas.openxmlformats.org/drawingml/2006/table">
            <a:tbl>
              <a:tblPr firstRow="1" bandRow="1">
                <a:tableStyleId>{5DA37D80-6434-44D0-A028-1B22A696006F}</a:tableStyleId>
              </a:tblPr>
              <a:tblGrid>
                <a:gridCol w="756084"/>
                <a:gridCol w="756084"/>
              </a:tblGrid>
              <a:tr h="552061"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836</a:t>
                      </a:r>
                      <a:endParaRPr lang="cs-CZ" sz="20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000" b="0" dirty="0"/>
                    </a:p>
                  </a:txBody>
                  <a:tcPr anchor="ctr"/>
                </a:tc>
              </a:tr>
              <a:tr h="552061">
                <a:tc>
                  <a:txBody>
                    <a:bodyPr/>
                    <a:lstStyle/>
                    <a:p>
                      <a:pPr algn="l"/>
                      <a:r>
                        <a:rPr lang="cs-CZ" sz="1600" u="sng" dirty="0" smtClean="0"/>
                        <a:t>-458</a:t>
                      </a:r>
                      <a:endParaRPr lang="cs-CZ" sz="1600" u="sng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 anchor="ctr"/>
                </a:tc>
              </a:tr>
              <a:tr h="552061">
                <a:tc>
                  <a:txBody>
                    <a:bodyPr/>
                    <a:lstStyle/>
                    <a:p>
                      <a:pPr algn="ctr"/>
                      <a:endParaRPr lang="cs-CZ" sz="20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933338152"/>
              </p:ext>
            </p:extLst>
          </p:nvPr>
        </p:nvGraphicFramePr>
        <p:xfrm>
          <a:off x="6948264" y="4293096"/>
          <a:ext cx="1512168" cy="1656183"/>
        </p:xfrm>
        <a:graphic>
          <a:graphicData uri="http://schemas.openxmlformats.org/drawingml/2006/table">
            <a:tbl>
              <a:tblPr firstRow="1" bandRow="1">
                <a:tableStyleId>{5DA37D80-6434-44D0-A028-1B22A696006F}</a:tableStyleId>
              </a:tblPr>
              <a:tblGrid>
                <a:gridCol w="756084"/>
                <a:gridCol w="756084"/>
              </a:tblGrid>
              <a:tr h="552061"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700</a:t>
                      </a:r>
                      <a:endParaRPr lang="cs-CZ" sz="20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000" b="0" dirty="0"/>
                    </a:p>
                  </a:txBody>
                  <a:tcPr anchor="ctr"/>
                </a:tc>
              </a:tr>
              <a:tr h="552061">
                <a:tc>
                  <a:txBody>
                    <a:bodyPr/>
                    <a:lstStyle/>
                    <a:p>
                      <a:pPr algn="l"/>
                      <a:r>
                        <a:rPr lang="cs-CZ" sz="1600" u="sng" dirty="0" smtClean="0"/>
                        <a:t>-400</a:t>
                      </a:r>
                      <a:endParaRPr lang="cs-CZ" sz="1600" u="sng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 anchor="ctr"/>
                </a:tc>
              </a:tr>
              <a:tr h="552061"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498583064"/>
              </p:ext>
            </p:extLst>
          </p:nvPr>
        </p:nvGraphicFramePr>
        <p:xfrm>
          <a:off x="2771800" y="4293096"/>
          <a:ext cx="1512168" cy="1656183"/>
        </p:xfrm>
        <a:graphic>
          <a:graphicData uri="http://schemas.openxmlformats.org/drawingml/2006/table">
            <a:tbl>
              <a:tblPr firstRow="1" bandRow="1">
                <a:tableStyleId>{5DA37D80-6434-44D0-A028-1B22A696006F}</a:tableStyleId>
              </a:tblPr>
              <a:tblGrid>
                <a:gridCol w="756084"/>
                <a:gridCol w="756084"/>
              </a:tblGrid>
              <a:tr h="552061"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233</a:t>
                      </a:r>
                      <a:endParaRPr lang="cs-CZ" sz="20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000" b="0" dirty="0"/>
                    </a:p>
                  </a:txBody>
                  <a:tcPr anchor="ctr"/>
                </a:tc>
              </a:tr>
              <a:tr h="552061">
                <a:tc>
                  <a:txBody>
                    <a:bodyPr/>
                    <a:lstStyle/>
                    <a:p>
                      <a:pPr algn="l"/>
                      <a:r>
                        <a:rPr lang="cs-CZ" sz="1600" u="sng" dirty="0" smtClean="0"/>
                        <a:t>-210</a:t>
                      </a:r>
                      <a:endParaRPr lang="cs-CZ" sz="1600" u="sng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 anchor="ctr"/>
                </a:tc>
              </a:tr>
              <a:tr h="552061">
                <a:tc>
                  <a:txBody>
                    <a:bodyPr/>
                    <a:lstStyle/>
                    <a:p>
                      <a:pPr algn="ctr"/>
                      <a:endParaRPr lang="cs-CZ" sz="20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927246542"/>
              </p:ext>
            </p:extLst>
          </p:nvPr>
        </p:nvGraphicFramePr>
        <p:xfrm>
          <a:off x="4860032" y="4293096"/>
          <a:ext cx="1512168" cy="1656183"/>
        </p:xfrm>
        <a:graphic>
          <a:graphicData uri="http://schemas.openxmlformats.org/drawingml/2006/table">
            <a:tbl>
              <a:tblPr firstRow="1" bandRow="1">
                <a:tableStyleId>{5DA37D80-6434-44D0-A028-1B22A696006F}</a:tableStyleId>
              </a:tblPr>
              <a:tblGrid>
                <a:gridCol w="756084"/>
                <a:gridCol w="756084"/>
              </a:tblGrid>
              <a:tr h="552061"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769</a:t>
                      </a:r>
                      <a:endParaRPr lang="cs-CZ" sz="20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000" b="0" dirty="0"/>
                    </a:p>
                  </a:txBody>
                  <a:tcPr anchor="ctr"/>
                </a:tc>
              </a:tr>
              <a:tr h="552061">
                <a:tc>
                  <a:txBody>
                    <a:bodyPr/>
                    <a:lstStyle/>
                    <a:p>
                      <a:pPr algn="l"/>
                      <a:r>
                        <a:rPr lang="cs-CZ" sz="1600" u="sng" dirty="0" smtClean="0"/>
                        <a:t>-716</a:t>
                      </a:r>
                      <a:endParaRPr lang="cs-CZ" sz="1600" u="sng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 anchor="ctr"/>
                </a:tc>
              </a:tr>
              <a:tr h="552061">
                <a:tc>
                  <a:txBody>
                    <a:bodyPr/>
                    <a:lstStyle/>
                    <a:p>
                      <a:pPr algn="ctr"/>
                      <a:endParaRPr lang="cs-CZ" sz="20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003814781"/>
              </p:ext>
            </p:extLst>
          </p:nvPr>
        </p:nvGraphicFramePr>
        <p:xfrm>
          <a:off x="3707904" y="1988840"/>
          <a:ext cx="1512168" cy="1656183"/>
        </p:xfrm>
        <a:graphic>
          <a:graphicData uri="http://schemas.openxmlformats.org/drawingml/2006/table">
            <a:tbl>
              <a:tblPr firstRow="1" bandRow="1">
                <a:tableStyleId>{5DA37D80-6434-44D0-A028-1B22A696006F}</a:tableStyleId>
              </a:tblPr>
              <a:tblGrid>
                <a:gridCol w="756084"/>
                <a:gridCol w="756084"/>
              </a:tblGrid>
              <a:tr h="552061"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725</a:t>
                      </a:r>
                      <a:endParaRPr lang="cs-CZ" sz="20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000" b="0" dirty="0"/>
                    </a:p>
                  </a:txBody>
                  <a:tcPr anchor="ctr"/>
                </a:tc>
              </a:tr>
              <a:tr h="552061">
                <a:tc>
                  <a:txBody>
                    <a:bodyPr/>
                    <a:lstStyle/>
                    <a:p>
                      <a:pPr algn="l"/>
                      <a:r>
                        <a:rPr lang="cs-CZ" sz="1600" u="sng" dirty="0" smtClean="0"/>
                        <a:t>-128</a:t>
                      </a:r>
                      <a:endParaRPr lang="cs-CZ" sz="1600" u="sng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 anchor="ctr"/>
                </a:tc>
              </a:tr>
              <a:tr h="552061">
                <a:tc>
                  <a:txBody>
                    <a:bodyPr/>
                    <a:lstStyle/>
                    <a:p>
                      <a:pPr algn="ctr"/>
                      <a:endParaRPr lang="cs-CZ" sz="20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803984012"/>
              </p:ext>
            </p:extLst>
          </p:nvPr>
        </p:nvGraphicFramePr>
        <p:xfrm>
          <a:off x="6228184" y="1988840"/>
          <a:ext cx="1512168" cy="1656183"/>
        </p:xfrm>
        <a:graphic>
          <a:graphicData uri="http://schemas.openxmlformats.org/drawingml/2006/table">
            <a:tbl>
              <a:tblPr firstRow="1" bandRow="1">
                <a:tableStyleId>{5DA37D80-6434-44D0-A028-1B22A696006F}</a:tableStyleId>
              </a:tblPr>
              <a:tblGrid>
                <a:gridCol w="756084"/>
                <a:gridCol w="756084"/>
              </a:tblGrid>
              <a:tr h="552061"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/>
                        <a:t>965</a:t>
                      </a:r>
                      <a:endParaRPr lang="cs-CZ" sz="20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000" b="0" dirty="0"/>
                    </a:p>
                  </a:txBody>
                  <a:tcPr anchor="ctr"/>
                </a:tc>
              </a:tr>
              <a:tr h="552061">
                <a:tc>
                  <a:txBody>
                    <a:bodyPr/>
                    <a:lstStyle/>
                    <a:p>
                      <a:pPr algn="l"/>
                      <a:r>
                        <a:rPr lang="cs-CZ" sz="1600" u="sng" dirty="0" smtClean="0"/>
                        <a:t>-222</a:t>
                      </a:r>
                      <a:endParaRPr lang="cs-CZ" sz="1600" u="sng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 anchor="ctr"/>
                </a:tc>
              </a:tr>
              <a:tr h="552061">
                <a:tc>
                  <a:txBody>
                    <a:bodyPr/>
                    <a:lstStyle/>
                    <a:p>
                      <a:pPr algn="ctr"/>
                      <a:endParaRPr lang="cs-CZ" sz="20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1387760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Zapiš menšence a menšitele</a:t>
            </a:r>
            <a:br>
              <a:rPr lang="cs-CZ" sz="3600" dirty="0" smtClean="0"/>
            </a:br>
            <a:r>
              <a:rPr lang="cs-CZ" sz="3600" dirty="0" smtClean="0"/>
              <a:t>                  správně pod sebe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 rot="19532968">
            <a:off x="511612" y="2301963"/>
            <a:ext cx="15812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B050"/>
                </a:solidFill>
              </a:rPr>
              <a:t>567, 424</a:t>
            </a:r>
            <a:endParaRPr lang="cs-CZ" sz="2000" b="1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 rot="19532968">
            <a:off x="3080344" y="2301961"/>
            <a:ext cx="15812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B050"/>
                </a:solidFill>
              </a:rPr>
              <a:t>351, 692</a:t>
            </a:r>
            <a:endParaRPr lang="cs-CZ" sz="2000" b="1" dirty="0">
              <a:solidFill>
                <a:srgbClr val="00B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 rot="19532968">
            <a:off x="5770640" y="2301958"/>
            <a:ext cx="15812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B050"/>
                </a:solidFill>
              </a:rPr>
              <a:t>957, 736</a:t>
            </a:r>
            <a:endParaRPr lang="cs-CZ" sz="2000" b="1" dirty="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 rot="19532968">
            <a:off x="5770640" y="4633260"/>
            <a:ext cx="15812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B050"/>
                </a:solidFill>
              </a:rPr>
              <a:t>661, 882</a:t>
            </a:r>
            <a:endParaRPr lang="cs-CZ" sz="2000" b="1" dirty="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 rot="19532968">
            <a:off x="3079911" y="4633260"/>
            <a:ext cx="15812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B050"/>
                </a:solidFill>
              </a:rPr>
              <a:t>396, 274</a:t>
            </a:r>
            <a:endParaRPr lang="cs-CZ" sz="2000" b="1" dirty="0">
              <a:solidFill>
                <a:srgbClr val="00B05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 rot="19532968">
            <a:off x="511612" y="4633260"/>
            <a:ext cx="15812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B050"/>
                </a:solidFill>
              </a:rPr>
              <a:t>313, 939</a:t>
            </a:r>
            <a:endParaRPr lang="cs-CZ" sz="2000" b="1" dirty="0">
              <a:solidFill>
                <a:srgbClr val="00B050"/>
              </a:solidFill>
            </a:endParaRPr>
          </a:p>
        </p:txBody>
      </p:sp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422508090"/>
              </p:ext>
            </p:extLst>
          </p:nvPr>
        </p:nvGraphicFramePr>
        <p:xfrm>
          <a:off x="1979712" y="2132856"/>
          <a:ext cx="887760" cy="1455936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887760"/>
              </a:tblGrid>
              <a:tr h="485312">
                <a:tc>
                  <a:txBody>
                    <a:bodyPr/>
                    <a:lstStyle/>
                    <a:p>
                      <a:pPr algn="ctr"/>
                      <a:endParaRPr lang="cs-CZ" b="0" dirty="0"/>
                    </a:p>
                  </a:txBody>
                  <a:tcPr anchor="ctr"/>
                </a:tc>
              </a:tr>
              <a:tr h="485312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  <a:tr h="485312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338598920"/>
              </p:ext>
            </p:extLst>
          </p:nvPr>
        </p:nvGraphicFramePr>
        <p:xfrm>
          <a:off x="4572000" y="4437112"/>
          <a:ext cx="887760" cy="1455936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887760"/>
              </a:tblGrid>
              <a:tr h="485312">
                <a:tc>
                  <a:txBody>
                    <a:bodyPr/>
                    <a:lstStyle/>
                    <a:p>
                      <a:pPr algn="ctr"/>
                      <a:endParaRPr lang="cs-CZ" b="0" dirty="0"/>
                    </a:p>
                  </a:txBody>
                  <a:tcPr anchor="ctr"/>
                </a:tc>
              </a:tr>
              <a:tr h="485312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  <a:tr h="485312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473513794"/>
              </p:ext>
            </p:extLst>
          </p:nvPr>
        </p:nvGraphicFramePr>
        <p:xfrm>
          <a:off x="1979712" y="4437112"/>
          <a:ext cx="887760" cy="1455936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887760"/>
              </a:tblGrid>
              <a:tr h="485312">
                <a:tc>
                  <a:txBody>
                    <a:bodyPr/>
                    <a:lstStyle/>
                    <a:p>
                      <a:pPr algn="ctr"/>
                      <a:endParaRPr lang="cs-CZ" b="0" dirty="0"/>
                    </a:p>
                  </a:txBody>
                  <a:tcPr anchor="ctr"/>
                </a:tc>
              </a:tr>
              <a:tr h="485312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  <a:tr h="485312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13" name="Tabulka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256063237"/>
              </p:ext>
            </p:extLst>
          </p:nvPr>
        </p:nvGraphicFramePr>
        <p:xfrm>
          <a:off x="4572000" y="2132856"/>
          <a:ext cx="887760" cy="1455936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887760"/>
              </a:tblGrid>
              <a:tr h="485312">
                <a:tc>
                  <a:txBody>
                    <a:bodyPr/>
                    <a:lstStyle/>
                    <a:p>
                      <a:pPr algn="ctr"/>
                      <a:endParaRPr lang="cs-CZ" b="0" dirty="0"/>
                    </a:p>
                  </a:txBody>
                  <a:tcPr anchor="ctr"/>
                </a:tc>
              </a:tr>
              <a:tr h="485312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  <a:tr h="485312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594830945"/>
              </p:ext>
            </p:extLst>
          </p:nvPr>
        </p:nvGraphicFramePr>
        <p:xfrm>
          <a:off x="7236296" y="2132856"/>
          <a:ext cx="887760" cy="1455936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887760"/>
              </a:tblGrid>
              <a:tr h="485312">
                <a:tc>
                  <a:txBody>
                    <a:bodyPr/>
                    <a:lstStyle/>
                    <a:p>
                      <a:pPr algn="ctr"/>
                      <a:endParaRPr lang="cs-CZ" b="0" dirty="0"/>
                    </a:p>
                  </a:txBody>
                  <a:tcPr anchor="ctr"/>
                </a:tc>
              </a:tr>
              <a:tr h="485312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  <a:tr h="485312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15" name="Tabulka 1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63592800"/>
              </p:ext>
            </p:extLst>
          </p:nvPr>
        </p:nvGraphicFramePr>
        <p:xfrm>
          <a:off x="7236296" y="4437112"/>
          <a:ext cx="887760" cy="1455936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887760"/>
              </a:tblGrid>
              <a:tr h="485312">
                <a:tc>
                  <a:txBody>
                    <a:bodyPr/>
                    <a:lstStyle/>
                    <a:p>
                      <a:pPr algn="ctr"/>
                      <a:endParaRPr lang="cs-CZ" b="0" dirty="0"/>
                    </a:p>
                  </a:txBody>
                  <a:tcPr anchor="ctr"/>
                </a:tc>
              </a:tr>
              <a:tr h="485312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  <a:tr h="485312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437913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/>
              <a:t>MOLNÁR J., MIKULENKOVÁ </a:t>
            </a:r>
            <a:r>
              <a:rPr lang="cs-CZ" sz="2400" dirty="0"/>
              <a:t>H. </a:t>
            </a:r>
            <a:r>
              <a:rPr lang="cs-CZ" sz="2400" i="1" dirty="0" smtClean="0"/>
              <a:t>Matematika a její aplikace, 4 ročník, 2.díl</a:t>
            </a:r>
            <a:r>
              <a:rPr lang="cs-CZ" sz="2400" dirty="0" smtClean="0"/>
              <a:t>. </a:t>
            </a:r>
            <a:r>
              <a:rPr lang="cs-CZ" sz="2400" dirty="0" err="1"/>
              <a:t>Prodos</a:t>
            </a:r>
            <a:r>
              <a:rPr lang="cs-CZ" sz="2400" dirty="0"/>
              <a:t>, Olomouc</a:t>
            </a:r>
            <a:r>
              <a:rPr lang="cs-CZ" sz="2400"/>
              <a:t>, </a:t>
            </a:r>
            <a:r>
              <a:rPr lang="cs-CZ" sz="2400" smtClean="0"/>
              <a:t>2011, </a:t>
            </a:r>
            <a:r>
              <a:rPr lang="cs-CZ" sz="2400" dirty="0"/>
              <a:t>s. </a:t>
            </a:r>
            <a:r>
              <a:rPr lang="cs-CZ" sz="2400" dirty="0" smtClean="0"/>
              <a:t>3-11. </a:t>
            </a:r>
            <a:r>
              <a:rPr lang="cs-CZ" sz="2400" dirty="0"/>
              <a:t>ISBN </a:t>
            </a:r>
            <a:r>
              <a:rPr lang="cs-CZ" sz="2400" dirty="0" smtClean="0"/>
              <a:t>978-80-7230-204-8.</a:t>
            </a:r>
            <a:endParaRPr lang="cs-CZ" sz="2400" dirty="0"/>
          </a:p>
          <a:p>
            <a:r>
              <a:rPr lang="cs-CZ" sz="2400" dirty="0"/>
              <a:t>Ilustrace </a:t>
            </a:r>
            <a:r>
              <a:rPr lang="cs-CZ" sz="2400" dirty="0">
                <a:hlinkClick r:id="rId2"/>
              </a:rPr>
              <a:t>www.office.microsoft.com</a:t>
            </a:r>
            <a:r>
              <a:rPr lang="cs-CZ" sz="2400" dirty="0"/>
              <a:t>  </a:t>
            </a:r>
          </a:p>
          <a:p>
            <a:pPr marL="82296" indent="0">
              <a:buNone/>
            </a:pPr>
            <a:r>
              <a:rPr lang="cs-CZ" sz="2400" dirty="0"/>
              <a:t>    [cit. </a:t>
            </a:r>
            <a:r>
              <a:rPr lang="cs-CZ" sz="2400" dirty="0" smtClean="0"/>
              <a:t>2013-01-10]</a:t>
            </a:r>
            <a:endParaRPr lang="cs-CZ" sz="2400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Použité zdroje: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13687217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Žáci se seznámí jak se písemně sčítá do tisíce.</a:t>
            </a:r>
          </a:p>
          <a:p>
            <a:r>
              <a:rPr lang="cs-CZ" sz="2400" dirty="0" smtClean="0"/>
              <a:t>Na druhé straně počítají příklady s kontrolou.</a:t>
            </a:r>
          </a:p>
          <a:p>
            <a:r>
              <a:rPr lang="cs-CZ" sz="2400" dirty="0" smtClean="0"/>
              <a:t>Na třetí straně píší příklady správně pod sebe a počítají.</a:t>
            </a:r>
          </a:p>
          <a:p>
            <a:r>
              <a:rPr lang="cs-CZ" sz="2400" dirty="0" smtClean="0"/>
              <a:t>Dále se žáci seznámí s písemným odčítáním do tisíce.</a:t>
            </a:r>
          </a:p>
          <a:p>
            <a:r>
              <a:rPr lang="cs-CZ" sz="2400" dirty="0" smtClean="0"/>
              <a:t>Na další straně počítají příklady s kontrolou sčítáním.</a:t>
            </a:r>
          </a:p>
          <a:p>
            <a:r>
              <a:rPr lang="cs-CZ" sz="2400" dirty="0" smtClean="0"/>
              <a:t>Na poslední straně žáci správně zapisují příklady pod sebe </a:t>
            </a:r>
            <a:r>
              <a:rPr lang="cs-CZ" sz="2400" smtClean="0"/>
              <a:t>a počítají.</a:t>
            </a:r>
            <a:endParaRPr lang="cs-CZ" sz="2400" dirty="0" smtClean="0"/>
          </a:p>
          <a:p>
            <a:pPr marL="109728" indent="0">
              <a:buNone/>
            </a:pPr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Metodický návod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1718123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1115</TotalTime>
  <Words>282</Words>
  <Application>Microsoft Office PowerPoint</Application>
  <PresentationFormat>Předvádění na obrazovce (4:3)</PresentationFormat>
  <Paragraphs>122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Shluk</vt:lpstr>
      <vt:lpstr>Název školy: ZŠ Štětí, Ostrovní 300 Autor: Mgr. Štěpánka Beranová Datum: 10.1.2013 Matematika a její aplikace, Číslo a početní operace. Název materiálu: VY_32_INOVACE_M.4.B.18_pisemne_scitani_a_odcitani_do_tisice Název: Písemné sčítání a odčítání do tisíce Číslo operačního programu: CZ.1.07/1.4.00/21.1693 Název projektu: PRIMA ŠKOLA</vt:lpstr>
      <vt:lpstr>Písemné sčítání do tisíce</vt:lpstr>
      <vt:lpstr>Vypočítej a proveď kontrolu                        záměnou sčítanců</vt:lpstr>
      <vt:lpstr>Zapiš sčítance správně pod sebe</vt:lpstr>
      <vt:lpstr>Písemné odčítání do tisíce</vt:lpstr>
      <vt:lpstr>Vypočítej            a proveď kontrolu sčítáním</vt:lpstr>
      <vt:lpstr>Zapiš menšence a menšitele                   správně pod sebe</vt:lpstr>
      <vt:lpstr>Použité zdroje:</vt:lpstr>
      <vt:lpstr>Metodický návod</vt:lpstr>
    </vt:vector>
  </TitlesOfParts>
  <Company>Hewlett-Packard Company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Štětí, Ostrovní 300 Autor: Mgr. Štěpánka Beranová Název materiálu: VY_32_INOVACE_M.5.B.01_KOSTERNÍ SOUSTAVA Název: KOSTERNÍ SOUSTAVA Číslo operačního programu: CZ.1.07/1.4.00/21.1693 Název projektu: PRIMA ŠKOLA</dc:title>
  <dc:creator>PC-29T3</dc:creator>
  <cp:lastModifiedBy>Základní škola Ostrovní</cp:lastModifiedBy>
  <cp:revision>148</cp:revision>
  <dcterms:created xsi:type="dcterms:W3CDTF">2011-11-21T09:27:56Z</dcterms:created>
  <dcterms:modified xsi:type="dcterms:W3CDTF">2013-01-03T08:40:47Z</dcterms:modified>
</cp:coreProperties>
</file>