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304" r:id="rId3"/>
    <p:sldId id="305" r:id="rId4"/>
    <p:sldId id="302" r:id="rId5"/>
    <p:sldId id="306" r:id="rId6"/>
    <p:sldId id="307" r:id="rId7"/>
    <p:sldId id="308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71612"/>
            <a:ext cx="7772400" cy="3357586"/>
          </a:xfrm>
        </p:spPr>
        <p:txBody>
          <a:bodyPr>
            <a:normAutofit/>
          </a:bodyPr>
          <a:lstStyle/>
          <a:p>
            <a:pPr algn="l"/>
            <a:r>
              <a:rPr lang="cs-CZ" sz="2000" dirty="0"/>
              <a:t>Název školy: ZŠ Štětí, Ostrovní 300</a:t>
            </a:r>
            <a:br>
              <a:rPr lang="cs-CZ" sz="2000" dirty="0"/>
            </a:br>
            <a:r>
              <a:rPr lang="cs-CZ" sz="2000" dirty="0"/>
              <a:t>Autor: Mgr. Štěpánka Beranová</a:t>
            </a:r>
            <a:br>
              <a:rPr lang="cs-CZ" sz="2000" dirty="0"/>
            </a:br>
            <a:r>
              <a:rPr lang="cs-CZ" sz="2000" dirty="0"/>
              <a:t>Datum: </a:t>
            </a:r>
            <a:r>
              <a:rPr lang="cs-CZ" sz="2000" dirty="0" smtClean="0"/>
              <a:t>14.1.2013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Matematika a její aplikace, Číslo a početní operace.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 materiálu: </a:t>
            </a:r>
            <a:r>
              <a:rPr lang="cs-CZ" sz="2000" dirty="0" smtClean="0"/>
              <a:t>VY_32_INOVACE_M.</a:t>
            </a:r>
            <a:r>
              <a:rPr lang="cs-CZ" sz="2000" dirty="0" err="1" smtClean="0"/>
              <a:t>4.B.20</a:t>
            </a:r>
            <a:r>
              <a:rPr lang="cs-CZ" sz="2000" dirty="0" smtClean="0"/>
              <a:t>_rozvinuty_</a:t>
            </a:r>
            <a:r>
              <a:rPr lang="cs-CZ" sz="2000" dirty="0" err="1" smtClean="0"/>
              <a:t>zapis</a:t>
            </a:r>
            <a:r>
              <a:rPr lang="cs-CZ" sz="2000" dirty="0" smtClean="0"/>
              <a:t>_</a:t>
            </a:r>
            <a:r>
              <a:rPr lang="cs-CZ" sz="2000" dirty="0" err="1" smtClean="0"/>
              <a:t>cisel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Rozvinutý zápis čísel</a:t>
            </a:r>
            <a:br>
              <a:rPr lang="cs-CZ" sz="2000" dirty="0" smtClean="0"/>
            </a:br>
            <a:r>
              <a:rPr lang="cs-CZ" sz="2000" dirty="0" smtClean="0"/>
              <a:t>Číslo </a:t>
            </a:r>
            <a:r>
              <a:rPr lang="cs-CZ" sz="2000" dirty="0"/>
              <a:t>operačního programu: CZ.1.07/1.4.00/21.1693</a:t>
            </a:r>
            <a:br>
              <a:rPr lang="cs-CZ" sz="2000" dirty="0"/>
            </a:br>
            <a:r>
              <a:rPr lang="cs-CZ" sz="20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5143512"/>
            <a:ext cx="7772400" cy="1080120"/>
          </a:xfrm>
        </p:spPr>
        <p:txBody>
          <a:bodyPr>
            <a:normAutofit/>
          </a:bodyPr>
          <a:lstStyle/>
          <a:p>
            <a:pPr algn="l"/>
            <a:r>
              <a:rPr lang="cs-CZ" sz="1800" dirty="0"/>
              <a:t>Anotace: </a:t>
            </a:r>
            <a:r>
              <a:rPr lang="cs-CZ" sz="1800" dirty="0" smtClean="0"/>
              <a:t>Materiál </a:t>
            </a:r>
            <a:r>
              <a:rPr lang="cs-CZ" sz="1800" dirty="0"/>
              <a:t>je určen pro žáky </a:t>
            </a:r>
            <a:r>
              <a:rPr lang="cs-CZ" sz="1800" dirty="0" smtClean="0"/>
              <a:t>4. </a:t>
            </a:r>
            <a:r>
              <a:rPr lang="cs-CZ" sz="1800" dirty="0"/>
              <a:t>ročníku, slouží k </a:t>
            </a:r>
            <a:r>
              <a:rPr lang="cs-CZ" sz="1800" dirty="0" smtClean="0"/>
              <a:t>výkladu a procvičení učiva o rozvinutém zápisu čísel.</a:t>
            </a:r>
            <a:endParaRPr lang="cs-CZ" sz="1800" dirty="0"/>
          </a:p>
          <a:p>
            <a:pPr algn="l"/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835696" y="620688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1873" y="918442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8169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428736"/>
            <a:ext cx="8229600" cy="501950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číslo 5 684 rozvinutým zápisem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               </a:t>
            </a:r>
          </a:p>
          <a:p>
            <a:pPr>
              <a:buNone/>
            </a:pPr>
            <a:r>
              <a:rPr lang="cs-CZ" sz="2400" dirty="0" smtClean="0"/>
              <a:t>                             </a:t>
            </a:r>
            <a:r>
              <a:rPr lang="cs-CZ" sz="2000" dirty="0" smtClean="0"/>
              <a:t>  5 684 = 5 · 1 000     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+ 6 · 100    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+ 8 · 10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+ 4 · 1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 </a:t>
            </a:r>
          </a:p>
          <a:p>
            <a:pPr>
              <a:buNone/>
            </a:pPr>
            <a:r>
              <a:rPr lang="cs-CZ" sz="2000" dirty="0" smtClean="0"/>
              <a:t>                                              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Rozvinutý zápis čísla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512181" y="5311646"/>
            <a:ext cx="28083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  ST  DT  T   S   D   J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33220" y="2575341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009484" y="2575343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661404" y="2575342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217396" y="2571745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857356" y="2571744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497316" y="2571743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065268" y="2571742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8"/>
          <p:cNvSpPr/>
          <p:nvPr/>
        </p:nvSpPr>
        <p:spPr>
          <a:xfrm>
            <a:off x="3000364" y="483550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9"/>
          <p:cNvSpPr/>
          <p:nvPr/>
        </p:nvSpPr>
        <p:spPr>
          <a:xfrm>
            <a:off x="3000364" y="5063446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0"/>
          <p:cNvSpPr/>
          <p:nvPr/>
        </p:nvSpPr>
        <p:spPr>
          <a:xfrm>
            <a:off x="3000364" y="2786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1"/>
          <p:cNvSpPr/>
          <p:nvPr/>
        </p:nvSpPr>
        <p:spPr>
          <a:xfrm>
            <a:off x="3000364" y="303462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2"/>
          <p:cNvSpPr/>
          <p:nvPr/>
        </p:nvSpPr>
        <p:spPr>
          <a:xfrm>
            <a:off x="3000364" y="328121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3"/>
          <p:cNvSpPr/>
          <p:nvPr/>
        </p:nvSpPr>
        <p:spPr>
          <a:xfrm>
            <a:off x="3000364" y="3523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4"/>
          <p:cNvSpPr/>
          <p:nvPr/>
        </p:nvSpPr>
        <p:spPr>
          <a:xfrm>
            <a:off x="3012324" y="37796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5"/>
          <p:cNvSpPr/>
          <p:nvPr/>
        </p:nvSpPr>
        <p:spPr>
          <a:xfrm>
            <a:off x="3012324" y="40504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16"/>
          <p:cNvSpPr/>
          <p:nvPr/>
        </p:nvSpPr>
        <p:spPr>
          <a:xfrm>
            <a:off x="3000364" y="4300877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17"/>
          <p:cNvSpPr/>
          <p:nvPr/>
        </p:nvSpPr>
        <p:spPr>
          <a:xfrm>
            <a:off x="3012324" y="4570679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8"/>
          <p:cNvSpPr/>
          <p:nvPr/>
        </p:nvSpPr>
        <p:spPr>
          <a:xfrm>
            <a:off x="2643174" y="483550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9"/>
          <p:cNvSpPr/>
          <p:nvPr/>
        </p:nvSpPr>
        <p:spPr>
          <a:xfrm>
            <a:off x="2643174" y="5063446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10"/>
          <p:cNvSpPr/>
          <p:nvPr/>
        </p:nvSpPr>
        <p:spPr>
          <a:xfrm>
            <a:off x="2643174" y="2786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11"/>
          <p:cNvSpPr/>
          <p:nvPr/>
        </p:nvSpPr>
        <p:spPr>
          <a:xfrm>
            <a:off x="2643174" y="303462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12"/>
          <p:cNvSpPr/>
          <p:nvPr/>
        </p:nvSpPr>
        <p:spPr>
          <a:xfrm>
            <a:off x="2643174" y="3281216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13"/>
          <p:cNvSpPr/>
          <p:nvPr/>
        </p:nvSpPr>
        <p:spPr>
          <a:xfrm>
            <a:off x="2643174" y="3523058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14"/>
          <p:cNvSpPr/>
          <p:nvPr/>
        </p:nvSpPr>
        <p:spPr>
          <a:xfrm>
            <a:off x="2655134" y="377969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15"/>
          <p:cNvSpPr/>
          <p:nvPr/>
        </p:nvSpPr>
        <p:spPr>
          <a:xfrm>
            <a:off x="2655134" y="405049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16"/>
          <p:cNvSpPr/>
          <p:nvPr/>
        </p:nvSpPr>
        <p:spPr>
          <a:xfrm>
            <a:off x="2643174" y="4300877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17"/>
          <p:cNvSpPr/>
          <p:nvPr/>
        </p:nvSpPr>
        <p:spPr>
          <a:xfrm>
            <a:off x="2655134" y="4570679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8"/>
          <p:cNvSpPr/>
          <p:nvPr/>
        </p:nvSpPr>
        <p:spPr>
          <a:xfrm>
            <a:off x="2214546" y="483550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9"/>
          <p:cNvSpPr/>
          <p:nvPr/>
        </p:nvSpPr>
        <p:spPr>
          <a:xfrm>
            <a:off x="2214546" y="5063446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10"/>
          <p:cNvSpPr/>
          <p:nvPr/>
        </p:nvSpPr>
        <p:spPr>
          <a:xfrm>
            <a:off x="2214546" y="2786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11"/>
          <p:cNvSpPr/>
          <p:nvPr/>
        </p:nvSpPr>
        <p:spPr>
          <a:xfrm>
            <a:off x="2214546" y="303462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12"/>
          <p:cNvSpPr/>
          <p:nvPr/>
        </p:nvSpPr>
        <p:spPr>
          <a:xfrm>
            <a:off x="2214546" y="328121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13"/>
          <p:cNvSpPr/>
          <p:nvPr/>
        </p:nvSpPr>
        <p:spPr>
          <a:xfrm>
            <a:off x="2214546" y="3523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14"/>
          <p:cNvSpPr/>
          <p:nvPr/>
        </p:nvSpPr>
        <p:spPr>
          <a:xfrm>
            <a:off x="2226506" y="377969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15"/>
          <p:cNvSpPr/>
          <p:nvPr/>
        </p:nvSpPr>
        <p:spPr>
          <a:xfrm>
            <a:off x="2226506" y="405049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16"/>
          <p:cNvSpPr/>
          <p:nvPr/>
        </p:nvSpPr>
        <p:spPr>
          <a:xfrm>
            <a:off x="2214546" y="4300877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17"/>
          <p:cNvSpPr/>
          <p:nvPr/>
        </p:nvSpPr>
        <p:spPr>
          <a:xfrm>
            <a:off x="2226506" y="4570679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8"/>
          <p:cNvSpPr/>
          <p:nvPr/>
        </p:nvSpPr>
        <p:spPr>
          <a:xfrm>
            <a:off x="1857356" y="483550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9"/>
          <p:cNvSpPr/>
          <p:nvPr/>
        </p:nvSpPr>
        <p:spPr>
          <a:xfrm>
            <a:off x="1857356" y="5063446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10"/>
          <p:cNvSpPr/>
          <p:nvPr/>
        </p:nvSpPr>
        <p:spPr>
          <a:xfrm>
            <a:off x="1857356" y="2786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11"/>
          <p:cNvSpPr/>
          <p:nvPr/>
        </p:nvSpPr>
        <p:spPr>
          <a:xfrm>
            <a:off x="1857356" y="303462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12"/>
          <p:cNvSpPr/>
          <p:nvPr/>
        </p:nvSpPr>
        <p:spPr>
          <a:xfrm>
            <a:off x="1857356" y="328121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13"/>
          <p:cNvSpPr/>
          <p:nvPr/>
        </p:nvSpPr>
        <p:spPr>
          <a:xfrm>
            <a:off x="1857356" y="3523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14"/>
          <p:cNvSpPr/>
          <p:nvPr/>
        </p:nvSpPr>
        <p:spPr>
          <a:xfrm>
            <a:off x="1869316" y="37796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15"/>
          <p:cNvSpPr/>
          <p:nvPr/>
        </p:nvSpPr>
        <p:spPr>
          <a:xfrm>
            <a:off x="1869316" y="405049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16"/>
          <p:cNvSpPr/>
          <p:nvPr/>
        </p:nvSpPr>
        <p:spPr>
          <a:xfrm>
            <a:off x="1857356" y="4300877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17"/>
          <p:cNvSpPr/>
          <p:nvPr/>
        </p:nvSpPr>
        <p:spPr>
          <a:xfrm>
            <a:off x="1869316" y="4570679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8"/>
          <p:cNvSpPr/>
          <p:nvPr/>
        </p:nvSpPr>
        <p:spPr>
          <a:xfrm>
            <a:off x="1500166" y="483550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9"/>
          <p:cNvSpPr/>
          <p:nvPr/>
        </p:nvSpPr>
        <p:spPr>
          <a:xfrm>
            <a:off x="1500166" y="506344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10"/>
          <p:cNvSpPr/>
          <p:nvPr/>
        </p:nvSpPr>
        <p:spPr>
          <a:xfrm>
            <a:off x="1500166" y="2786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11"/>
          <p:cNvSpPr/>
          <p:nvPr/>
        </p:nvSpPr>
        <p:spPr>
          <a:xfrm>
            <a:off x="1500166" y="303462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12"/>
          <p:cNvSpPr/>
          <p:nvPr/>
        </p:nvSpPr>
        <p:spPr>
          <a:xfrm>
            <a:off x="1500166" y="328121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13"/>
          <p:cNvSpPr/>
          <p:nvPr/>
        </p:nvSpPr>
        <p:spPr>
          <a:xfrm>
            <a:off x="1500166" y="3523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14"/>
          <p:cNvSpPr/>
          <p:nvPr/>
        </p:nvSpPr>
        <p:spPr>
          <a:xfrm>
            <a:off x="1512126" y="37796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15"/>
          <p:cNvSpPr/>
          <p:nvPr/>
        </p:nvSpPr>
        <p:spPr>
          <a:xfrm>
            <a:off x="1512126" y="40504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16"/>
          <p:cNvSpPr/>
          <p:nvPr/>
        </p:nvSpPr>
        <p:spPr>
          <a:xfrm>
            <a:off x="1500166" y="4300877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17"/>
          <p:cNvSpPr/>
          <p:nvPr/>
        </p:nvSpPr>
        <p:spPr>
          <a:xfrm>
            <a:off x="1512126" y="457067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8"/>
          <p:cNvSpPr/>
          <p:nvPr/>
        </p:nvSpPr>
        <p:spPr>
          <a:xfrm>
            <a:off x="1071538" y="483550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9"/>
          <p:cNvSpPr/>
          <p:nvPr/>
        </p:nvSpPr>
        <p:spPr>
          <a:xfrm>
            <a:off x="1071538" y="506344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10"/>
          <p:cNvSpPr/>
          <p:nvPr/>
        </p:nvSpPr>
        <p:spPr>
          <a:xfrm>
            <a:off x="1071538" y="2786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11"/>
          <p:cNvSpPr/>
          <p:nvPr/>
        </p:nvSpPr>
        <p:spPr>
          <a:xfrm>
            <a:off x="1071538" y="303462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12"/>
          <p:cNvSpPr/>
          <p:nvPr/>
        </p:nvSpPr>
        <p:spPr>
          <a:xfrm>
            <a:off x="1071538" y="328121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13"/>
          <p:cNvSpPr/>
          <p:nvPr/>
        </p:nvSpPr>
        <p:spPr>
          <a:xfrm>
            <a:off x="1071538" y="3523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14"/>
          <p:cNvSpPr/>
          <p:nvPr/>
        </p:nvSpPr>
        <p:spPr>
          <a:xfrm>
            <a:off x="1083498" y="37796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15"/>
          <p:cNvSpPr/>
          <p:nvPr/>
        </p:nvSpPr>
        <p:spPr>
          <a:xfrm>
            <a:off x="1083498" y="40504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16"/>
          <p:cNvSpPr/>
          <p:nvPr/>
        </p:nvSpPr>
        <p:spPr>
          <a:xfrm>
            <a:off x="1071538" y="4300877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17"/>
          <p:cNvSpPr/>
          <p:nvPr/>
        </p:nvSpPr>
        <p:spPr>
          <a:xfrm>
            <a:off x="1083498" y="457067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8"/>
          <p:cNvSpPr/>
          <p:nvPr/>
        </p:nvSpPr>
        <p:spPr>
          <a:xfrm>
            <a:off x="642910" y="483550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9"/>
          <p:cNvSpPr/>
          <p:nvPr/>
        </p:nvSpPr>
        <p:spPr>
          <a:xfrm>
            <a:off x="642910" y="506344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10"/>
          <p:cNvSpPr/>
          <p:nvPr/>
        </p:nvSpPr>
        <p:spPr>
          <a:xfrm>
            <a:off x="642910" y="2786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11"/>
          <p:cNvSpPr/>
          <p:nvPr/>
        </p:nvSpPr>
        <p:spPr>
          <a:xfrm>
            <a:off x="642910" y="303462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12"/>
          <p:cNvSpPr/>
          <p:nvPr/>
        </p:nvSpPr>
        <p:spPr>
          <a:xfrm>
            <a:off x="642910" y="328121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13"/>
          <p:cNvSpPr/>
          <p:nvPr/>
        </p:nvSpPr>
        <p:spPr>
          <a:xfrm>
            <a:off x="642910" y="3523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14"/>
          <p:cNvSpPr/>
          <p:nvPr/>
        </p:nvSpPr>
        <p:spPr>
          <a:xfrm>
            <a:off x="654870" y="37796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15"/>
          <p:cNvSpPr/>
          <p:nvPr/>
        </p:nvSpPr>
        <p:spPr>
          <a:xfrm>
            <a:off x="654870" y="40504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16"/>
          <p:cNvSpPr/>
          <p:nvPr/>
        </p:nvSpPr>
        <p:spPr>
          <a:xfrm>
            <a:off x="642910" y="4300877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17"/>
          <p:cNvSpPr/>
          <p:nvPr/>
        </p:nvSpPr>
        <p:spPr>
          <a:xfrm>
            <a:off x="654870" y="457067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3" name="Tabulka 82"/>
          <p:cNvGraphicFramePr>
            <a:graphicFrameLocks noGrp="1"/>
          </p:cNvGraphicFramePr>
          <p:nvPr/>
        </p:nvGraphicFramePr>
        <p:xfrm>
          <a:off x="6643702" y="2214554"/>
          <a:ext cx="2214578" cy="3714774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450930"/>
                <a:gridCol w="763648"/>
              </a:tblGrid>
              <a:tr h="59068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řád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počet</a:t>
                      </a:r>
                      <a:endParaRPr lang="cs-CZ" sz="1600" dirty="0"/>
                    </a:p>
                  </a:txBody>
                  <a:tcPr anchor="ctr"/>
                </a:tc>
              </a:tr>
              <a:tr h="44629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miliony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0</a:t>
                      </a:r>
                      <a:endParaRPr lang="cs-CZ" sz="1600" dirty="0"/>
                    </a:p>
                  </a:txBody>
                  <a:tcPr anchor="ctr"/>
                </a:tc>
              </a:tr>
              <a:tr h="44629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statisíce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0</a:t>
                      </a:r>
                      <a:endParaRPr lang="cs-CZ" sz="1600" dirty="0"/>
                    </a:p>
                  </a:txBody>
                  <a:tcPr anchor="ctr"/>
                </a:tc>
              </a:tr>
              <a:tr h="44629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desetitisíce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0</a:t>
                      </a:r>
                      <a:endParaRPr lang="cs-CZ" sz="1600" dirty="0"/>
                    </a:p>
                  </a:txBody>
                  <a:tcPr anchor="ctr"/>
                </a:tc>
              </a:tr>
              <a:tr h="44629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tisíce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5</a:t>
                      </a:r>
                      <a:endParaRPr lang="cs-CZ" sz="1600" dirty="0"/>
                    </a:p>
                  </a:txBody>
                  <a:tcPr anchor="ctr"/>
                </a:tc>
              </a:tr>
              <a:tr h="44629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stovky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6</a:t>
                      </a:r>
                      <a:endParaRPr lang="cs-CZ" sz="1600" dirty="0"/>
                    </a:p>
                  </a:txBody>
                  <a:tcPr anchor="ctr"/>
                </a:tc>
              </a:tr>
              <a:tr h="44629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desítky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8</a:t>
                      </a:r>
                      <a:endParaRPr lang="cs-CZ" sz="1600" dirty="0"/>
                    </a:p>
                  </a:txBody>
                  <a:tcPr anchor="ctr"/>
                </a:tc>
              </a:tr>
              <a:tr h="44629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jednotky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4</a:t>
                      </a:r>
                      <a:endParaRPr lang="cs-CZ" sz="1600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5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5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8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1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4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0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3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9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2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3" fill="hold">
                      <p:stCondLst>
                        <p:cond delay="indefinite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97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428736"/>
            <a:ext cx="8229600" cy="501950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číslo 79 418 rozvinutým zápisem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               </a:t>
            </a:r>
          </a:p>
          <a:p>
            <a:pPr>
              <a:buNone/>
            </a:pPr>
            <a:r>
              <a:rPr lang="cs-CZ" sz="2400" dirty="0" smtClean="0"/>
              <a:t>                              </a:t>
            </a:r>
            <a:r>
              <a:rPr lang="cs-CZ" sz="2000" dirty="0" smtClean="0"/>
              <a:t>79 418 = 7 · 10 000     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+ 9 · 1 000    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+ 4 · 100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+ 1 · 10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+ 8 · 1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</a:t>
            </a:r>
          </a:p>
          <a:p>
            <a:pPr>
              <a:buNone/>
            </a:pPr>
            <a:r>
              <a:rPr lang="cs-CZ" sz="2000" dirty="0" smtClean="0"/>
              <a:t>                                              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Rozvinutý zápis čísla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512181" y="5311646"/>
            <a:ext cx="28083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  ST  DT  T   S   D   J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33220" y="2575341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009484" y="2575343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661404" y="2575342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217396" y="2571745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857356" y="2571744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497316" y="2571743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065268" y="2571742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8"/>
          <p:cNvSpPr/>
          <p:nvPr/>
        </p:nvSpPr>
        <p:spPr>
          <a:xfrm>
            <a:off x="3000364" y="483550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9"/>
          <p:cNvSpPr/>
          <p:nvPr/>
        </p:nvSpPr>
        <p:spPr>
          <a:xfrm>
            <a:off x="3000364" y="5063446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0"/>
          <p:cNvSpPr/>
          <p:nvPr/>
        </p:nvSpPr>
        <p:spPr>
          <a:xfrm>
            <a:off x="3000364" y="2786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1"/>
          <p:cNvSpPr/>
          <p:nvPr/>
        </p:nvSpPr>
        <p:spPr>
          <a:xfrm>
            <a:off x="3000364" y="303462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2"/>
          <p:cNvSpPr/>
          <p:nvPr/>
        </p:nvSpPr>
        <p:spPr>
          <a:xfrm>
            <a:off x="3000364" y="3281216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3"/>
          <p:cNvSpPr/>
          <p:nvPr/>
        </p:nvSpPr>
        <p:spPr>
          <a:xfrm>
            <a:off x="3000364" y="3523058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4"/>
          <p:cNvSpPr/>
          <p:nvPr/>
        </p:nvSpPr>
        <p:spPr>
          <a:xfrm>
            <a:off x="3012324" y="377969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5"/>
          <p:cNvSpPr/>
          <p:nvPr/>
        </p:nvSpPr>
        <p:spPr>
          <a:xfrm>
            <a:off x="3012324" y="405049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16"/>
          <p:cNvSpPr/>
          <p:nvPr/>
        </p:nvSpPr>
        <p:spPr>
          <a:xfrm>
            <a:off x="3000364" y="4300877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17"/>
          <p:cNvSpPr/>
          <p:nvPr/>
        </p:nvSpPr>
        <p:spPr>
          <a:xfrm>
            <a:off x="3012324" y="4570679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8"/>
          <p:cNvSpPr/>
          <p:nvPr/>
        </p:nvSpPr>
        <p:spPr>
          <a:xfrm>
            <a:off x="2643174" y="483550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9"/>
          <p:cNvSpPr/>
          <p:nvPr/>
        </p:nvSpPr>
        <p:spPr>
          <a:xfrm>
            <a:off x="2643174" y="5063446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10"/>
          <p:cNvSpPr/>
          <p:nvPr/>
        </p:nvSpPr>
        <p:spPr>
          <a:xfrm>
            <a:off x="2643174" y="2786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11"/>
          <p:cNvSpPr/>
          <p:nvPr/>
        </p:nvSpPr>
        <p:spPr>
          <a:xfrm>
            <a:off x="2643174" y="303462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12"/>
          <p:cNvSpPr/>
          <p:nvPr/>
        </p:nvSpPr>
        <p:spPr>
          <a:xfrm>
            <a:off x="2643174" y="328121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13"/>
          <p:cNvSpPr/>
          <p:nvPr/>
        </p:nvSpPr>
        <p:spPr>
          <a:xfrm>
            <a:off x="2643174" y="3523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14"/>
          <p:cNvSpPr/>
          <p:nvPr/>
        </p:nvSpPr>
        <p:spPr>
          <a:xfrm>
            <a:off x="2655134" y="37796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15"/>
          <p:cNvSpPr/>
          <p:nvPr/>
        </p:nvSpPr>
        <p:spPr>
          <a:xfrm>
            <a:off x="2655134" y="40504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16"/>
          <p:cNvSpPr/>
          <p:nvPr/>
        </p:nvSpPr>
        <p:spPr>
          <a:xfrm>
            <a:off x="2643174" y="4300877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17"/>
          <p:cNvSpPr/>
          <p:nvPr/>
        </p:nvSpPr>
        <p:spPr>
          <a:xfrm>
            <a:off x="2655134" y="457067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8"/>
          <p:cNvSpPr/>
          <p:nvPr/>
        </p:nvSpPr>
        <p:spPr>
          <a:xfrm>
            <a:off x="2214546" y="483550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9"/>
          <p:cNvSpPr/>
          <p:nvPr/>
        </p:nvSpPr>
        <p:spPr>
          <a:xfrm>
            <a:off x="2214546" y="5063446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10"/>
          <p:cNvSpPr/>
          <p:nvPr/>
        </p:nvSpPr>
        <p:spPr>
          <a:xfrm>
            <a:off x="2214546" y="2786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11"/>
          <p:cNvSpPr/>
          <p:nvPr/>
        </p:nvSpPr>
        <p:spPr>
          <a:xfrm>
            <a:off x="2214546" y="303462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12"/>
          <p:cNvSpPr/>
          <p:nvPr/>
        </p:nvSpPr>
        <p:spPr>
          <a:xfrm>
            <a:off x="2214546" y="328121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13"/>
          <p:cNvSpPr/>
          <p:nvPr/>
        </p:nvSpPr>
        <p:spPr>
          <a:xfrm>
            <a:off x="2214546" y="3523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14"/>
          <p:cNvSpPr/>
          <p:nvPr/>
        </p:nvSpPr>
        <p:spPr>
          <a:xfrm>
            <a:off x="2226506" y="37796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15"/>
          <p:cNvSpPr/>
          <p:nvPr/>
        </p:nvSpPr>
        <p:spPr>
          <a:xfrm>
            <a:off x="2226506" y="40504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16"/>
          <p:cNvSpPr/>
          <p:nvPr/>
        </p:nvSpPr>
        <p:spPr>
          <a:xfrm>
            <a:off x="2214546" y="4300877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17"/>
          <p:cNvSpPr/>
          <p:nvPr/>
        </p:nvSpPr>
        <p:spPr>
          <a:xfrm>
            <a:off x="2226506" y="4570679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8"/>
          <p:cNvSpPr/>
          <p:nvPr/>
        </p:nvSpPr>
        <p:spPr>
          <a:xfrm>
            <a:off x="1857356" y="483550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9"/>
          <p:cNvSpPr/>
          <p:nvPr/>
        </p:nvSpPr>
        <p:spPr>
          <a:xfrm>
            <a:off x="1857356" y="5063446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10"/>
          <p:cNvSpPr/>
          <p:nvPr/>
        </p:nvSpPr>
        <p:spPr>
          <a:xfrm>
            <a:off x="1857356" y="2786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11"/>
          <p:cNvSpPr/>
          <p:nvPr/>
        </p:nvSpPr>
        <p:spPr>
          <a:xfrm>
            <a:off x="1857356" y="3034623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12"/>
          <p:cNvSpPr/>
          <p:nvPr/>
        </p:nvSpPr>
        <p:spPr>
          <a:xfrm>
            <a:off x="1857356" y="3281216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13"/>
          <p:cNvSpPr/>
          <p:nvPr/>
        </p:nvSpPr>
        <p:spPr>
          <a:xfrm>
            <a:off x="1857356" y="3523058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14"/>
          <p:cNvSpPr/>
          <p:nvPr/>
        </p:nvSpPr>
        <p:spPr>
          <a:xfrm>
            <a:off x="1869316" y="377969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15"/>
          <p:cNvSpPr/>
          <p:nvPr/>
        </p:nvSpPr>
        <p:spPr>
          <a:xfrm>
            <a:off x="1869316" y="405049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16"/>
          <p:cNvSpPr/>
          <p:nvPr/>
        </p:nvSpPr>
        <p:spPr>
          <a:xfrm>
            <a:off x="1857356" y="4300877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17"/>
          <p:cNvSpPr/>
          <p:nvPr/>
        </p:nvSpPr>
        <p:spPr>
          <a:xfrm>
            <a:off x="1869316" y="4570679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8"/>
          <p:cNvSpPr/>
          <p:nvPr/>
        </p:nvSpPr>
        <p:spPr>
          <a:xfrm>
            <a:off x="1500166" y="483550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9"/>
          <p:cNvSpPr/>
          <p:nvPr/>
        </p:nvSpPr>
        <p:spPr>
          <a:xfrm>
            <a:off x="1500166" y="5063446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10"/>
          <p:cNvSpPr/>
          <p:nvPr/>
        </p:nvSpPr>
        <p:spPr>
          <a:xfrm>
            <a:off x="1500166" y="2786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11"/>
          <p:cNvSpPr/>
          <p:nvPr/>
        </p:nvSpPr>
        <p:spPr>
          <a:xfrm>
            <a:off x="1500166" y="303462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12"/>
          <p:cNvSpPr/>
          <p:nvPr/>
        </p:nvSpPr>
        <p:spPr>
          <a:xfrm>
            <a:off x="1500166" y="328121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13"/>
          <p:cNvSpPr/>
          <p:nvPr/>
        </p:nvSpPr>
        <p:spPr>
          <a:xfrm>
            <a:off x="1500166" y="3523058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14"/>
          <p:cNvSpPr/>
          <p:nvPr/>
        </p:nvSpPr>
        <p:spPr>
          <a:xfrm>
            <a:off x="1512126" y="377969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15"/>
          <p:cNvSpPr/>
          <p:nvPr/>
        </p:nvSpPr>
        <p:spPr>
          <a:xfrm>
            <a:off x="1512126" y="405049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16"/>
          <p:cNvSpPr/>
          <p:nvPr/>
        </p:nvSpPr>
        <p:spPr>
          <a:xfrm>
            <a:off x="1500166" y="4300877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17"/>
          <p:cNvSpPr/>
          <p:nvPr/>
        </p:nvSpPr>
        <p:spPr>
          <a:xfrm>
            <a:off x="1512126" y="4570679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8"/>
          <p:cNvSpPr/>
          <p:nvPr/>
        </p:nvSpPr>
        <p:spPr>
          <a:xfrm>
            <a:off x="1071538" y="483550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9"/>
          <p:cNvSpPr/>
          <p:nvPr/>
        </p:nvSpPr>
        <p:spPr>
          <a:xfrm>
            <a:off x="1071538" y="506344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10"/>
          <p:cNvSpPr/>
          <p:nvPr/>
        </p:nvSpPr>
        <p:spPr>
          <a:xfrm>
            <a:off x="1071538" y="2786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11"/>
          <p:cNvSpPr/>
          <p:nvPr/>
        </p:nvSpPr>
        <p:spPr>
          <a:xfrm>
            <a:off x="1071538" y="303462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12"/>
          <p:cNvSpPr/>
          <p:nvPr/>
        </p:nvSpPr>
        <p:spPr>
          <a:xfrm>
            <a:off x="1071538" y="328121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13"/>
          <p:cNvSpPr/>
          <p:nvPr/>
        </p:nvSpPr>
        <p:spPr>
          <a:xfrm>
            <a:off x="1071538" y="3523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14"/>
          <p:cNvSpPr/>
          <p:nvPr/>
        </p:nvSpPr>
        <p:spPr>
          <a:xfrm>
            <a:off x="1083498" y="37796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15"/>
          <p:cNvSpPr/>
          <p:nvPr/>
        </p:nvSpPr>
        <p:spPr>
          <a:xfrm>
            <a:off x="1083498" y="40504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16"/>
          <p:cNvSpPr/>
          <p:nvPr/>
        </p:nvSpPr>
        <p:spPr>
          <a:xfrm>
            <a:off x="1071538" y="4300877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17"/>
          <p:cNvSpPr/>
          <p:nvPr/>
        </p:nvSpPr>
        <p:spPr>
          <a:xfrm>
            <a:off x="1083498" y="457067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8"/>
          <p:cNvSpPr/>
          <p:nvPr/>
        </p:nvSpPr>
        <p:spPr>
          <a:xfrm>
            <a:off x="642910" y="483550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9"/>
          <p:cNvSpPr/>
          <p:nvPr/>
        </p:nvSpPr>
        <p:spPr>
          <a:xfrm>
            <a:off x="642910" y="506344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10"/>
          <p:cNvSpPr/>
          <p:nvPr/>
        </p:nvSpPr>
        <p:spPr>
          <a:xfrm>
            <a:off x="642910" y="2786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11"/>
          <p:cNvSpPr/>
          <p:nvPr/>
        </p:nvSpPr>
        <p:spPr>
          <a:xfrm>
            <a:off x="642910" y="303462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12"/>
          <p:cNvSpPr/>
          <p:nvPr/>
        </p:nvSpPr>
        <p:spPr>
          <a:xfrm>
            <a:off x="642910" y="328121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13"/>
          <p:cNvSpPr/>
          <p:nvPr/>
        </p:nvSpPr>
        <p:spPr>
          <a:xfrm>
            <a:off x="642910" y="3523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14"/>
          <p:cNvSpPr/>
          <p:nvPr/>
        </p:nvSpPr>
        <p:spPr>
          <a:xfrm>
            <a:off x="654870" y="37796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15"/>
          <p:cNvSpPr/>
          <p:nvPr/>
        </p:nvSpPr>
        <p:spPr>
          <a:xfrm>
            <a:off x="654870" y="40504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16"/>
          <p:cNvSpPr/>
          <p:nvPr/>
        </p:nvSpPr>
        <p:spPr>
          <a:xfrm>
            <a:off x="642910" y="4300877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17"/>
          <p:cNvSpPr/>
          <p:nvPr/>
        </p:nvSpPr>
        <p:spPr>
          <a:xfrm>
            <a:off x="654870" y="457067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3" name="Tabulka 82"/>
          <p:cNvGraphicFramePr>
            <a:graphicFrameLocks noGrp="1"/>
          </p:cNvGraphicFramePr>
          <p:nvPr/>
        </p:nvGraphicFramePr>
        <p:xfrm>
          <a:off x="6643702" y="2214554"/>
          <a:ext cx="2214578" cy="3714774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450930"/>
                <a:gridCol w="763648"/>
              </a:tblGrid>
              <a:tr h="59068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řád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počet</a:t>
                      </a:r>
                      <a:endParaRPr lang="cs-CZ" sz="1600" dirty="0"/>
                    </a:p>
                  </a:txBody>
                  <a:tcPr anchor="ctr"/>
                </a:tc>
              </a:tr>
              <a:tr h="44629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miliony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0</a:t>
                      </a:r>
                      <a:endParaRPr lang="cs-CZ" sz="1600" dirty="0"/>
                    </a:p>
                  </a:txBody>
                  <a:tcPr anchor="ctr"/>
                </a:tc>
              </a:tr>
              <a:tr h="44629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statisíce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0</a:t>
                      </a:r>
                      <a:endParaRPr lang="cs-CZ" sz="1600" dirty="0"/>
                    </a:p>
                  </a:txBody>
                  <a:tcPr anchor="ctr"/>
                </a:tc>
              </a:tr>
              <a:tr h="44629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desetitisíce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7</a:t>
                      </a:r>
                      <a:endParaRPr lang="cs-CZ" sz="1600" dirty="0"/>
                    </a:p>
                  </a:txBody>
                  <a:tcPr anchor="ctr"/>
                </a:tc>
              </a:tr>
              <a:tr h="44629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tisíce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9</a:t>
                      </a:r>
                      <a:endParaRPr lang="cs-CZ" sz="1600" dirty="0"/>
                    </a:p>
                  </a:txBody>
                  <a:tcPr anchor="ctr"/>
                </a:tc>
              </a:tr>
              <a:tr h="44629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stovky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4</a:t>
                      </a:r>
                      <a:endParaRPr lang="cs-CZ" sz="1600" dirty="0"/>
                    </a:p>
                  </a:txBody>
                  <a:tcPr anchor="ctr"/>
                </a:tc>
              </a:tr>
              <a:tr h="44629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desítky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</a:t>
                      </a:r>
                      <a:endParaRPr lang="cs-CZ" sz="1600" dirty="0"/>
                    </a:p>
                  </a:txBody>
                  <a:tcPr anchor="ctr"/>
                </a:tc>
              </a:tr>
              <a:tr h="44629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jednotky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8</a:t>
                      </a:r>
                      <a:endParaRPr lang="cs-CZ" sz="1600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6" fill="hold">
                      <p:stCondLst>
                        <p:cond delay="indefinite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6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8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1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4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5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1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4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3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0" fill="hold">
                      <p:stCondLst>
                        <p:cond delay="indefinite"/>
                      </p:stCondLst>
                      <p:childTnLst>
                        <p:par>
                          <p:cTn id="301" fill="hold">
                            <p:stCondLst>
                              <p:cond delay="0"/>
                            </p:stCondLst>
                            <p:childTnLst>
                              <p:par>
                                <p:cTn id="30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04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428736"/>
            <a:ext cx="8229600" cy="501950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číslo 854 327 rozvinutým zápisem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               </a:t>
            </a:r>
          </a:p>
          <a:p>
            <a:pPr>
              <a:buNone/>
            </a:pPr>
            <a:r>
              <a:rPr lang="cs-CZ" sz="2400" dirty="0" smtClean="0"/>
              <a:t>                             </a:t>
            </a:r>
            <a:r>
              <a:rPr lang="cs-CZ" sz="2000" dirty="0" smtClean="0"/>
              <a:t>854 327 = 8 · 100 000     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+ 5 · 10 000    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+ 4 · 1 000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+ 3 · 100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+ 2 · 10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 + 7 · 1</a:t>
            </a:r>
          </a:p>
          <a:p>
            <a:pPr>
              <a:buNone/>
            </a:pPr>
            <a:r>
              <a:rPr lang="cs-CZ" sz="2000" dirty="0" smtClean="0"/>
              <a:t>                                              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Rozvinutý zápis čísla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512181" y="5311646"/>
            <a:ext cx="28083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  ST  DT  T   S   D   J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33220" y="2575341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009484" y="2575343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661404" y="2575342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217396" y="2571745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857356" y="2571744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497316" y="2571743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065268" y="2571742"/>
            <a:ext cx="288032" cy="268758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8"/>
          <p:cNvSpPr/>
          <p:nvPr/>
        </p:nvSpPr>
        <p:spPr>
          <a:xfrm>
            <a:off x="3000364" y="483550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9"/>
          <p:cNvSpPr/>
          <p:nvPr/>
        </p:nvSpPr>
        <p:spPr>
          <a:xfrm>
            <a:off x="3000364" y="5063446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0"/>
          <p:cNvSpPr/>
          <p:nvPr/>
        </p:nvSpPr>
        <p:spPr>
          <a:xfrm>
            <a:off x="3000364" y="2786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1"/>
          <p:cNvSpPr/>
          <p:nvPr/>
        </p:nvSpPr>
        <p:spPr>
          <a:xfrm>
            <a:off x="3000364" y="303462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2"/>
          <p:cNvSpPr/>
          <p:nvPr/>
        </p:nvSpPr>
        <p:spPr>
          <a:xfrm>
            <a:off x="3000364" y="328121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3"/>
          <p:cNvSpPr/>
          <p:nvPr/>
        </p:nvSpPr>
        <p:spPr>
          <a:xfrm>
            <a:off x="3000364" y="3523058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4"/>
          <p:cNvSpPr/>
          <p:nvPr/>
        </p:nvSpPr>
        <p:spPr>
          <a:xfrm>
            <a:off x="3012324" y="377969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5"/>
          <p:cNvSpPr/>
          <p:nvPr/>
        </p:nvSpPr>
        <p:spPr>
          <a:xfrm>
            <a:off x="3012324" y="405049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16"/>
          <p:cNvSpPr/>
          <p:nvPr/>
        </p:nvSpPr>
        <p:spPr>
          <a:xfrm>
            <a:off x="3000364" y="4300877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17"/>
          <p:cNvSpPr/>
          <p:nvPr/>
        </p:nvSpPr>
        <p:spPr>
          <a:xfrm>
            <a:off x="3012324" y="4570679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8"/>
          <p:cNvSpPr/>
          <p:nvPr/>
        </p:nvSpPr>
        <p:spPr>
          <a:xfrm>
            <a:off x="2643174" y="483550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9"/>
          <p:cNvSpPr/>
          <p:nvPr/>
        </p:nvSpPr>
        <p:spPr>
          <a:xfrm>
            <a:off x="2643174" y="5063446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10"/>
          <p:cNvSpPr/>
          <p:nvPr/>
        </p:nvSpPr>
        <p:spPr>
          <a:xfrm>
            <a:off x="2643174" y="2786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11"/>
          <p:cNvSpPr/>
          <p:nvPr/>
        </p:nvSpPr>
        <p:spPr>
          <a:xfrm>
            <a:off x="2643174" y="303462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12"/>
          <p:cNvSpPr/>
          <p:nvPr/>
        </p:nvSpPr>
        <p:spPr>
          <a:xfrm>
            <a:off x="2643174" y="328121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13"/>
          <p:cNvSpPr/>
          <p:nvPr/>
        </p:nvSpPr>
        <p:spPr>
          <a:xfrm>
            <a:off x="2643174" y="3523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14"/>
          <p:cNvSpPr/>
          <p:nvPr/>
        </p:nvSpPr>
        <p:spPr>
          <a:xfrm>
            <a:off x="2655134" y="37796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15"/>
          <p:cNvSpPr/>
          <p:nvPr/>
        </p:nvSpPr>
        <p:spPr>
          <a:xfrm>
            <a:off x="2655134" y="40504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16"/>
          <p:cNvSpPr/>
          <p:nvPr/>
        </p:nvSpPr>
        <p:spPr>
          <a:xfrm>
            <a:off x="2643174" y="4300877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17"/>
          <p:cNvSpPr/>
          <p:nvPr/>
        </p:nvSpPr>
        <p:spPr>
          <a:xfrm>
            <a:off x="2655134" y="457067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8"/>
          <p:cNvSpPr/>
          <p:nvPr/>
        </p:nvSpPr>
        <p:spPr>
          <a:xfrm>
            <a:off x="2214546" y="483550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9"/>
          <p:cNvSpPr/>
          <p:nvPr/>
        </p:nvSpPr>
        <p:spPr>
          <a:xfrm>
            <a:off x="2214546" y="5063446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10"/>
          <p:cNvSpPr/>
          <p:nvPr/>
        </p:nvSpPr>
        <p:spPr>
          <a:xfrm>
            <a:off x="2214546" y="2786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11"/>
          <p:cNvSpPr/>
          <p:nvPr/>
        </p:nvSpPr>
        <p:spPr>
          <a:xfrm>
            <a:off x="2214546" y="303462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12"/>
          <p:cNvSpPr/>
          <p:nvPr/>
        </p:nvSpPr>
        <p:spPr>
          <a:xfrm>
            <a:off x="2214546" y="328121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13"/>
          <p:cNvSpPr/>
          <p:nvPr/>
        </p:nvSpPr>
        <p:spPr>
          <a:xfrm>
            <a:off x="2214546" y="3523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14"/>
          <p:cNvSpPr/>
          <p:nvPr/>
        </p:nvSpPr>
        <p:spPr>
          <a:xfrm>
            <a:off x="2226506" y="37796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15"/>
          <p:cNvSpPr/>
          <p:nvPr/>
        </p:nvSpPr>
        <p:spPr>
          <a:xfrm>
            <a:off x="2226506" y="40504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16"/>
          <p:cNvSpPr/>
          <p:nvPr/>
        </p:nvSpPr>
        <p:spPr>
          <a:xfrm>
            <a:off x="2214546" y="4300877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17"/>
          <p:cNvSpPr/>
          <p:nvPr/>
        </p:nvSpPr>
        <p:spPr>
          <a:xfrm>
            <a:off x="2226506" y="4570679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8"/>
          <p:cNvSpPr/>
          <p:nvPr/>
        </p:nvSpPr>
        <p:spPr>
          <a:xfrm>
            <a:off x="1857356" y="483550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9"/>
          <p:cNvSpPr/>
          <p:nvPr/>
        </p:nvSpPr>
        <p:spPr>
          <a:xfrm>
            <a:off x="1857356" y="5063446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10"/>
          <p:cNvSpPr/>
          <p:nvPr/>
        </p:nvSpPr>
        <p:spPr>
          <a:xfrm>
            <a:off x="1857356" y="2786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11"/>
          <p:cNvSpPr/>
          <p:nvPr/>
        </p:nvSpPr>
        <p:spPr>
          <a:xfrm>
            <a:off x="1857356" y="303462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12"/>
          <p:cNvSpPr/>
          <p:nvPr/>
        </p:nvSpPr>
        <p:spPr>
          <a:xfrm>
            <a:off x="1857356" y="328121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13"/>
          <p:cNvSpPr/>
          <p:nvPr/>
        </p:nvSpPr>
        <p:spPr>
          <a:xfrm>
            <a:off x="1857356" y="3523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14"/>
          <p:cNvSpPr/>
          <p:nvPr/>
        </p:nvSpPr>
        <p:spPr>
          <a:xfrm>
            <a:off x="1869316" y="37796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15"/>
          <p:cNvSpPr/>
          <p:nvPr/>
        </p:nvSpPr>
        <p:spPr>
          <a:xfrm>
            <a:off x="1869316" y="40504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16"/>
          <p:cNvSpPr/>
          <p:nvPr/>
        </p:nvSpPr>
        <p:spPr>
          <a:xfrm>
            <a:off x="1857356" y="4300877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17"/>
          <p:cNvSpPr/>
          <p:nvPr/>
        </p:nvSpPr>
        <p:spPr>
          <a:xfrm>
            <a:off x="1869316" y="4570679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8"/>
          <p:cNvSpPr/>
          <p:nvPr/>
        </p:nvSpPr>
        <p:spPr>
          <a:xfrm>
            <a:off x="1500166" y="483550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9"/>
          <p:cNvSpPr/>
          <p:nvPr/>
        </p:nvSpPr>
        <p:spPr>
          <a:xfrm>
            <a:off x="1500166" y="5063446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10"/>
          <p:cNvSpPr/>
          <p:nvPr/>
        </p:nvSpPr>
        <p:spPr>
          <a:xfrm>
            <a:off x="1500166" y="2786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11"/>
          <p:cNvSpPr/>
          <p:nvPr/>
        </p:nvSpPr>
        <p:spPr>
          <a:xfrm>
            <a:off x="1500166" y="303462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12"/>
          <p:cNvSpPr/>
          <p:nvPr/>
        </p:nvSpPr>
        <p:spPr>
          <a:xfrm>
            <a:off x="1500166" y="328121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13"/>
          <p:cNvSpPr/>
          <p:nvPr/>
        </p:nvSpPr>
        <p:spPr>
          <a:xfrm>
            <a:off x="1500166" y="3523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14"/>
          <p:cNvSpPr/>
          <p:nvPr/>
        </p:nvSpPr>
        <p:spPr>
          <a:xfrm>
            <a:off x="1512126" y="37796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15"/>
          <p:cNvSpPr/>
          <p:nvPr/>
        </p:nvSpPr>
        <p:spPr>
          <a:xfrm>
            <a:off x="1512126" y="405049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16"/>
          <p:cNvSpPr/>
          <p:nvPr/>
        </p:nvSpPr>
        <p:spPr>
          <a:xfrm>
            <a:off x="1500166" y="4300877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17"/>
          <p:cNvSpPr/>
          <p:nvPr/>
        </p:nvSpPr>
        <p:spPr>
          <a:xfrm>
            <a:off x="1512126" y="4570679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8"/>
          <p:cNvSpPr/>
          <p:nvPr/>
        </p:nvSpPr>
        <p:spPr>
          <a:xfrm>
            <a:off x="1071538" y="483550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9"/>
          <p:cNvSpPr/>
          <p:nvPr/>
        </p:nvSpPr>
        <p:spPr>
          <a:xfrm>
            <a:off x="1071538" y="5063446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10"/>
          <p:cNvSpPr/>
          <p:nvPr/>
        </p:nvSpPr>
        <p:spPr>
          <a:xfrm>
            <a:off x="1071538" y="2786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11"/>
          <p:cNvSpPr/>
          <p:nvPr/>
        </p:nvSpPr>
        <p:spPr>
          <a:xfrm>
            <a:off x="1071538" y="303462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12"/>
          <p:cNvSpPr/>
          <p:nvPr/>
        </p:nvSpPr>
        <p:spPr>
          <a:xfrm>
            <a:off x="1071538" y="3281216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13"/>
          <p:cNvSpPr/>
          <p:nvPr/>
        </p:nvSpPr>
        <p:spPr>
          <a:xfrm>
            <a:off x="1071538" y="3523058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14"/>
          <p:cNvSpPr/>
          <p:nvPr/>
        </p:nvSpPr>
        <p:spPr>
          <a:xfrm>
            <a:off x="1083498" y="377969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15"/>
          <p:cNvSpPr/>
          <p:nvPr/>
        </p:nvSpPr>
        <p:spPr>
          <a:xfrm>
            <a:off x="1083498" y="4050490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16"/>
          <p:cNvSpPr/>
          <p:nvPr/>
        </p:nvSpPr>
        <p:spPr>
          <a:xfrm>
            <a:off x="1071538" y="4300877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17"/>
          <p:cNvSpPr/>
          <p:nvPr/>
        </p:nvSpPr>
        <p:spPr>
          <a:xfrm>
            <a:off x="1083498" y="4570679"/>
            <a:ext cx="288032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8"/>
          <p:cNvSpPr/>
          <p:nvPr/>
        </p:nvSpPr>
        <p:spPr>
          <a:xfrm>
            <a:off x="642910" y="483550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9"/>
          <p:cNvSpPr/>
          <p:nvPr/>
        </p:nvSpPr>
        <p:spPr>
          <a:xfrm>
            <a:off x="642910" y="506344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10"/>
          <p:cNvSpPr/>
          <p:nvPr/>
        </p:nvSpPr>
        <p:spPr>
          <a:xfrm>
            <a:off x="642910" y="2786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11"/>
          <p:cNvSpPr/>
          <p:nvPr/>
        </p:nvSpPr>
        <p:spPr>
          <a:xfrm>
            <a:off x="642910" y="3034623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12"/>
          <p:cNvSpPr/>
          <p:nvPr/>
        </p:nvSpPr>
        <p:spPr>
          <a:xfrm>
            <a:off x="642910" y="3281216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13"/>
          <p:cNvSpPr/>
          <p:nvPr/>
        </p:nvSpPr>
        <p:spPr>
          <a:xfrm>
            <a:off x="642910" y="3523058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14"/>
          <p:cNvSpPr/>
          <p:nvPr/>
        </p:nvSpPr>
        <p:spPr>
          <a:xfrm>
            <a:off x="654870" y="37796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15"/>
          <p:cNvSpPr/>
          <p:nvPr/>
        </p:nvSpPr>
        <p:spPr>
          <a:xfrm>
            <a:off x="654870" y="4050490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16"/>
          <p:cNvSpPr/>
          <p:nvPr/>
        </p:nvSpPr>
        <p:spPr>
          <a:xfrm>
            <a:off x="642910" y="4300877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17"/>
          <p:cNvSpPr/>
          <p:nvPr/>
        </p:nvSpPr>
        <p:spPr>
          <a:xfrm>
            <a:off x="654870" y="4570679"/>
            <a:ext cx="288032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3" name="Tabulka 82"/>
          <p:cNvGraphicFramePr>
            <a:graphicFrameLocks noGrp="1"/>
          </p:cNvGraphicFramePr>
          <p:nvPr/>
        </p:nvGraphicFramePr>
        <p:xfrm>
          <a:off x="6643702" y="2214554"/>
          <a:ext cx="2214578" cy="3714774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450930"/>
                <a:gridCol w="763648"/>
              </a:tblGrid>
              <a:tr h="59068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řád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počet</a:t>
                      </a:r>
                      <a:endParaRPr lang="cs-CZ" sz="1600" dirty="0"/>
                    </a:p>
                  </a:txBody>
                  <a:tcPr anchor="ctr"/>
                </a:tc>
              </a:tr>
              <a:tr h="44629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miliony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0</a:t>
                      </a:r>
                      <a:endParaRPr lang="cs-CZ" sz="1600" dirty="0"/>
                    </a:p>
                  </a:txBody>
                  <a:tcPr anchor="ctr"/>
                </a:tc>
              </a:tr>
              <a:tr h="44629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statisíce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8</a:t>
                      </a:r>
                      <a:endParaRPr lang="cs-CZ" sz="1600" dirty="0"/>
                    </a:p>
                  </a:txBody>
                  <a:tcPr anchor="ctr"/>
                </a:tc>
              </a:tr>
              <a:tr h="44629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desetitisíce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5</a:t>
                      </a:r>
                      <a:endParaRPr lang="cs-CZ" sz="1600" dirty="0"/>
                    </a:p>
                  </a:txBody>
                  <a:tcPr anchor="ctr"/>
                </a:tc>
              </a:tr>
              <a:tr h="44629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tisíce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4</a:t>
                      </a:r>
                      <a:endParaRPr lang="cs-CZ" sz="1600" dirty="0"/>
                    </a:p>
                  </a:txBody>
                  <a:tcPr anchor="ctr"/>
                </a:tc>
              </a:tr>
              <a:tr h="44629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stovky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3</a:t>
                      </a:r>
                      <a:endParaRPr lang="cs-CZ" sz="1600" dirty="0"/>
                    </a:p>
                  </a:txBody>
                  <a:tcPr anchor="ctr"/>
                </a:tc>
              </a:tr>
              <a:tr h="44629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desítky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2</a:t>
                      </a:r>
                      <a:endParaRPr lang="cs-CZ" sz="1600" dirty="0"/>
                    </a:p>
                  </a:txBody>
                  <a:tcPr anchor="ctr"/>
                </a:tc>
              </a:tr>
              <a:tr h="446298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jednotky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7</a:t>
                      </a:r>
                      <a:endParaRPr lang="cs-CZ" sz="1600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0" fill="hold">
                      <p:stCondLst>
                        <p:cond delay="indefinite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2" fill="hold">
                      <p:stCondLst>
                        <p:cond delay="indefinite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6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5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8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1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4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4" fill="hold">
                      <p:stCondLst>
                        <p:cond delay="indefinite"/>
                      </p:stCondLst>
                      <p:childTnLst>
                        <p:par>
                          <p:cTn id="315" fill="hold">
                            <p:stCondLst>
                              <p:cond delay="0"/>
                            </p:stCondLst>
                            <p:childTnLst>
                              <p:par>
                                <p:cTn id="31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8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Zapiš zadaná čísla </a:t>
            </a:r>
            <a:br>
              <a:rPr lang="cs-CZ" sz="3600" dirty="0" smtClean="0"/>
            </a:br>
            <a:r>
              <a:rPr lang="cs-CZ" sz="3600" dirty="0" smtClean="0"/>
              <a:t>          pomocí rozvinutého zápisu</a:t>
            </a:r>
            <a:endParaRPr lang="cs-CZ" sz="3600" dirty="0"/>
          </a:p>
        </p:txBody>
      </p:sp>
      <p:sp>
        <p:nvSpPr>
          <p:cNvPr id="6" name="Kosoúhelník 5"/>
          <p:cNvSpPr/>
          <p:nvPr/>
        </p:nvSpPr>
        <p:spPr>
          <a:xfrm>
            <a:off x="2000232" y="2143116"/>
            <a:ext cx="6072230" cy="500066"/>
          </a:xfrm>
          <a:prstGeom prst="parallelogram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/>
              <a:t>9 888</a:t>
            </a:r>
            <a:endParaRPr lang="cs-CZ" sz="2000" dirty="0"/>
          </a:p>
        </p:txBody>
      </p:sp>
      <p:sp>
        <p:nvSpPr>
          <p:cNvPr id="7" name="Kosoúhelník 6"/>
          <p:cNvSpPr/>
          <p:nvPr/>
        </p:nvSpPr>
        <p:spPr>
          <a:xfrm>
            <a:off x="1857356" y="2714620"/>
            <a:ext cx="6072230" cy="500066"/>
          </a:xfrm>
          <a:prstGeom prst="parallelogram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1 384</a:t>
            </a:r>
            <a:endParaRPr lang="cs-CZ" dirty="0"/>
          </a:p>
        </p:txBody>
      </p:sp>
      <p:sp>
        <p:nvSpPr>
          <p:cNvPr id="8" name="Kosoúhelník 7"/>
          <p:cNvSpPr/>
          <p:nvPr/>
        </p:nvSpPr>
        <p:spPr>
          <a:xfrm>
            <a:off x="1714480" y="3286124"/>
            <a:ext cx="6072230" cy="500066"/>
          </a:xfrm>
          <a:prstGeom prst="parallelogram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2 011</a:t>
            </a:r>
            <a:endParaRPr lang="cs-CZ" dirty="0"/>
          </a:p>
        </p:txBody>
      </p:sp>
      <p:sp>
        <p:nvSpPr>
          <p:cNvPr id="9" name="Kosoúhelník 8"/>
          <p:cNvSpPr/>
          <p:nvPr/>
        </p:nvSpPr>
        <p:spPr>
          <a:xfrm>
            <a:off x="1571604" y="3857628"/>
            <a:ext cx="6072230" cy="500066"/>
          </a:xfrm>
          <a:prstGeom prst="parallelogram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19 860</a:t>
            </a:r>
            <a:endParaRPr lang="cs-CZ" dirty="0"/>
          </a:p>
        </p:txBody>
      </p:sp>
      <p:sp>
        <p:nvSpPr>
          <p:cNvPr id="10" name="Kosoúhelník 9"/>
          <p:cNvSpPr/>
          <p:nvPr/>
        </p:nvSpPr>
        <p:spPr>
          <a:xfrm>
            <a:off x="1428728" y="4429132"/>
            <a:ext cx="6072230" cy="500066"/>
          </a:xfrm>
          <a:prstGeom prst="parallelogram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71 258</a:t>
            </a:r>
            <a:endParaRPr lang="cs-CZ" dirty="0"/>
          </a:p>
        </p:txBody>
      </p:sp>
      <p:sp>
        <p:nvSpPr>
          <p:cNvPr id="11" name="Kosoúhelník 10"/>
          <p:cNvSpPr/>
          <p:nvPr/>
        </p:nvSpPr>
        <p:spPr>
          <a:xfrm>
            <a:off x="1285852" y="5000636"/>
            <a:ext cx="6072230" cy="500066"/>
          </a:xfrm>
          <a:prstGeom prst="parallelogram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223 645</a:t>
            </a:r>
            <a:endParaRPr lang="cs-CZ" dirty="0"/>
          </a:p>
        </p:txBody>
      </p:sp>
      <p:sp>
        <p:nvSpPr>
          <p:cNvPr id="12" name="Kosoúhelník 11"/>
          <p:cNvSpPr/>
          <p:nvPr/>
        </p:nvSpPr>
        <p:spPr>
          <a:xfrm>
            <a:off x="1142976" y="5572140"/>
            <a:ext cx="6072230" cy="500066"/>
          </a:xfrm>
          <a:prstGeom prst="parallelogram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840 159</a:t>
            </a:r>
            <a:endParaRPr lang="cs-CZ" dirty="0"/>
          </a:p>
        </p:txBody>
      </p:sp>
      <p:pic>
        <p:nvPicPr>
          <p:cNvPr id="1026" name="Picture 2" descr="C:\Users\CzechPoint\AppData\Local\Microsoft\Windows\Temporary Internet Files\Content.IE5\YGI6K2XW\MC90029099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5500702"/>
            <a:ext cx="1428760" cy="9966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1481328"/>
            <a:ext cx="8643998" cy="516238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· 100 000 + 3 · 10 000 + 5 · 1 000 + 2 · 100 + 5 · 10 + 1 · 1</a:t>
            </a: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5 · 10 000 + 8 · 1 000 + 6 · 100 + 2 · 10 + 5 · 1</a:t>
            </a: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5 · 1 000 + 4 · 100 + 1 · 10 + 0 · 1 </a:t>
            </a: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0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2 · 100 + 8 · 10 + 3 · 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</a:t>
            </a:r>
          </a:p>
          <a:p>
            <a:pPr>
              <a:buNone/>
            </a:pPr>
            <a:r>
              <a:rPr lang="cs-CZ" sz="2000" dirty="0" smtClean="0"/>
              <a:t>                                            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Zapiš </a:t>
            </a:r>
            <a:r>
              <a:rPr lang="cs-CZ" sz="3600" dirty="0"/>
              <a:t>čísla daná </a:t>
            </a:r>
            <a:r>
              <a:rPr lang="cs-CZ" sz="3600" dirty="0" smtClean="0"/>
              <a:t>rozvinutými zápisy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3214678" y="2285992"/>
            <a:ext cx="2357454" cy="42862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14678" y="3357562"/>
            <a:ext cx="2357454" cy="42862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14678" y="5500702"/>
            <a:ext cx="2357454" cy="42862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214678" y="4429132"/>
            <a:ext cx="2357454" cy="42862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CzechPoint\AppData\Local\Microsoft\Windows\Temporary Internet Files\Content.IE5\YPZCYY7G\MC9000299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16" y="4929198"/>
            <a:ext cx="1643074" cy="13724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116024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 set tisíc</a:t>
            </a:r>
          </a:p>
          <a:p>
            <a:pPr marL="109728" indent="0">
              <a:buNone/>
            </a:pPr>
            <a:endParaRPr lang="cs-CZ" sz="2400" b="1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sz="2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 set padesát tisíc</a:t>
            </a:r>
          </a:p>
          <a:p>
            <a:pPr marL="109728" indent="0">
              <a:buNone/>
            </a:pPr>
            <a:endParaRPr lang="cs-CZ" sz="2400" b="1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sz="2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 set padesát pět tisíc</a:t>
            </a:r>
          </a:p>
          <a:p>
            <a:pPr marL="109728" indent="0">
              <a:buNone/>
            </a:pPr>
            <a:endParaRPr lang="cs-CZ" sz="2400" b="1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sz="2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 set padesát pět tisíc pět set</a:t>
            </a:r>
          </a:p>
          <a:p>
            <a:pPr marL="109728" indent="0">
              <a:buNone/>
            </a:pPr>
            <a:endParaRPr lang="cs-CZ" sz="2400" b="1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sz="2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 set padesát pět tisíc pět set padesát</a:t>
            </a:r>
          </a:p>
          <a:p>
            <a:pPr marL="109728" indent="0">
              <a:buNone/>
            </a:pPr>
            <a:endParaRPr lang="cs-CZ" sz="2400" b="1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sz="24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 set padesát pět tisíc pět set </a:t>
            </a:r>
            <a:r>
              <a:rPr lang="cs-CZ" sz="2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padesát pět</a:t>
            </a:r>
            <a:endParaRPr lang="cs-CZ" sz="24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Zapiš čísla pomocí číslic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3034313" y="1470069"/>
            <a:ext cx="2736304" cy="50405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106177" y="2276872"/>
            <a:ext cx="2736304" cy="50405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44008" y="3118714"/>
            <a:ext cx="2736304" cy="50405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496257" y="4053397"/>
            <a:ext cx="2736304" cy="50405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44365" y="5170918"/>
            <a:ext cx="2736304" cy="50405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940152" y="6093296"/>
            <a:ext cx="2736304" cy="50405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099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MOLNÁR J., MIKULENKOVÁ </a:t>
            </a:r>
            <a:r>
              <a:rPr lang="cs-CZ" sz="2400" dirty="0"/>
              <a:t>H. </a:t>
            </a:r>
            <a:r>
              <a:rPr lang="cs-CZ" sz="2400" i="1" dirty="0" smtClean="0"/>
              <a:t>Matematika a její aplikace, 4 ročník, 2.díl</a:t>
            </a:r>
            <a:r>
              <a:rPr lang="cs-CZ" sz="2400" dirty="0" smtClean="0"/>
              <a:t>. </a:t>
            </a:r>
            <a:r>
              <a:rPr lang="cs-CZ" sz="2400" dirty="0" err="1"/>
              <a:t>Prodos</a:t>
            </a:r>
            <a:r>
              <a:rPr lang="cs-CZ" sz="2400" dirty="0"/>
              <a:t>, Olomouc, </a:t>
            </a:r>
            <a:r>
              <a:rPr lang="cs-CZ" sz="2400" dirty="0" smtClean="0"/>
              <a:t>2011,  s</a:t>
            </a:r>
            <a:r>
              <a:rPr lang="cs-CZ" sz="2400" dirty="0"/>
              <a:t>. </a:t>
            </a:r>
            <a:r>
              <a:rPr lang="cs-CZ" sz="2400" dirty="0" smtClean="0"/>
              <a:t>28-33. </a:t>
            </a:r>
            <a:r>
              <a:rPr lang="cs-CZ" sz="2400" dirty="0"/>
              <a:t>ISBN 978-80-7230-204-8.</a:t>
            </a:r>
          </a:p>
          <a:p>
            <a:r>
              <a:rPr lang="cs-CZ" sz="2400" dirty="0"/>
              <a:t>Ilustrace </a:t>
            </a:r>
            <a:r>
              <a:rPr lang="cs-CZ" sz="2400" dirty="0">
                <a:hlinkClick r:id="rId2"/>
              </a:rPr>
              <a:t>www.office.microsoft.com</a:t>
            </a:r>
            <a:r>
              <a:rPr lang="cs-CZ" sz="2400" dirty="0"/>
              <a:t>  </a:t>
            </a:r>
          </a:p>
          <a:p>
            <a:pPr marL="82296" indent="0">
              <a:buNone/>
            </a:pPr>
            <a:r>
              <a:rPr lang="cs-CZ" sz="2400" dirty="0"/>
              <a:t>    [cit. </a:t>
            </a:r>
            <a:r>
              <a:rPr lang="cs-CZ" sz="2400" dirty="0" smtClean="0"/>
              <a:t>2013-01-14]</a:t>
            </a:r>
            <a:endParaRPr lang="cs-CZ" sz="24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6872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Žáci se seznámí </a:t>
            </a:r>
            <a:r>
              <a:rPr lang="cs-CZ" sz="2400" dirty="0" smtClean="0"/>
              <a:t>s rozvinutým zápisem čísel.</a:t>
            </a:r>
            <a:endParaRPr lang="cs-CZ" sz="2400" dirty="0" smtClean="0"/>
          </a:p>
          <a:p>
            <a:r>
              <a:rPr lang="cs-CZ" sz="2400" dirty="0" smtClean="0"/>
              <a:t>Na </a:t>
            </a:r>
            <a:r>
              <a:rPr lang="cs-CZ" sz="2400" dirty="0" smtClean="0"/>
              <a:t>čtvrté </a:t>
            </a:r>
            <a:r>
              <a:rPr lang="cs-CZ" sz="2400" dirty="0" smtClean="0"/>
              <a:t>straně </a:t>
            </a:r>
            <a:r>
              <a:rPr lang="cs-CZ" sz="2400" dirty="0" smtClean="0"/>
              <a:t>zapisují daná čísla pomocí tohoto rozvinutého zápisu.</a:t>
            </a:r>
            <a:endParaRPr lang="cs-CZ" sz="2400" dirty="0" smtClean="0"/>
          </a:p>
          <a:p>
            <a:r>
              <a:rPr lang="cs-CZ" sz="2400" dirty="0" smtClean="0"/>
              <a:t>Na </a:t>
            </a:r>
            <a:r>
              <a:rPr lang="cs-CZ" sz="2400" dirty="0" smtClean="0"/>
              <a:t>páté </a:t>
            </a:r>
            <a:r>
              <a:rPr lang="cs-CZ" sz="2400" dirty="0" smtClean="0"/>
              <a:t>straně žáci </a:t>
            </a:r>
            <a:r>
              <a:rPr lang="cs-CZ" sz="2400" dirty="0" smtClean="0"/>
              <a:t>zapíší čísla daná rozvinutými zápisy</a:t>
            </a:r>
            <a:r>
              <a:rPr lang="cs-CZ" sz="2400" dirty="0" smtClean="0"/>
              <a:t>. </a:t>
            </a:r>
            <a:endParaRPr lang="cs-CZ" sz="2400" dirty="0" smtClean="0"/>
          </a:p>
          <a:p>
            <a:r>
              <a:rPr lang="cs-CZ" sz="2400" dirty="0" smtClean="0"/>
              <a:t>A </a:t>
            </a:r>
            <a:r>
              <a:rPr lang="cs-CZ" sz="2400" dirty="0" smtClean="0"/>
              <a:t>na poslední straně </a:t>
            </a:r>
            <a:r>
              <a:rPr lang="cs-CZ" sz="2400" dirty="0" smtClean="0"/>
              <a:t>zapisují čísla pomocí číslic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718123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1354</TotalTime>
  <Words>443</Words>
  <Application>Microsoft Office PowerPoint</Application>
  <PresentationFormat>Předvádění na obrazovce (4:3)</PresentationFormat>
  <Paragraphs>138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Název školy: ZŠ Štětí, Ostrovní 300 Autor: Mgr. Štěpánka Beranová Datum: 14.1.2013 Matematika a její aplikace, Číslo a početní operace. Název materiálu: VY_32_INOVACE_M.4.B.20_rozvinuty_zapis_cisel Název: Rozvinutý zápis čísel Číslo operačního programu: CZ.1.07/1.4.00/21.1693 Název projektu: PRIMA ŠKOLA</vt:lpstr>
      <vt:lpstr>Rozvinutý zápis čísla</vt:lpstr>
      <vt:lpstr>Rozvinutý zápis čísla</vt:lpstr>
      <vt:lpstr>Rozvinutý zápis čísla</vt:lpstr>
      <vt:lpstr>Zapiš zadaná čísla            pomocí rozvinutého zápisu</vt:lpstr>
      <vt:lpstr>Zapiš čísla daná rozvinutými zápisy</vt:lpstr>
      <vt:lpstr>Zapiš čísla pomocí číslic</vt:lpstr>
      <vt:lpstr>Použité zdroje:</vt:lpstr>
      <vt:lpstr>Metodický návod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Název materiálu: VY_32_INOVACE_M.5.B.01_KOSTERNÍ SOUSTAVA Název: KOSTERNÍ SOUSTAVA Číslo operačního programu: CZ.1.07/1.4.00/21.1693 Název projektu: PRIMA ŠKOLA</dc:title>
  <dc:creator>PC-29T3</dc:creator>
  <cp:lastModifiedBy>PC-29T3</cp:lastModifiedBy>
  <cp:revision>189</cp:revision>
  <dcterms:created xsi:type="dcterms:W3CDTF">2011-11-21T09:27:56Z</dcterms:created>
  <dcterms:modified xsi:type="dcterms:W3CDTF">2013-01-14T11:26:55Z</dcterms:modified>
</cp:coreProperties>
</file>