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9" r:id="rId6"/>
    <p:sldId id="270" r:id="rId7"/>
    <p:sldId id="271" r:id="rId8"/>
    <p:sldId id="272" r:id="rId9"/>
    <p:sldId id="273" r:id="rId10"/>
    <p:sldId id="268" r:id="rId11"/>
    <p:sldId id="274" r:id="rId12"/>
    <p:sldId id="275" r:id="rId13"/>
    <p:sldId id="276" r:id="rId14"/>
    <p:sldId id="277" r:id="rId15"/>
    <p:sldId id="281" r:id="rId16"/>
    <p:sldId id="279" r:id="rId17"/>
    <p:sldId id="282" r:id="rId18"/>
    <p:sldId id="265" r:id="rId19"/>
    <p:sldId id="26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0" autoAdjust="0"/>
    <p:restoredTop sz="94660"/>
  </p:normalViewPr>
  <p:slideViewPr>
    <p:cSldViewPr>
      <p:cViewPr>
        <p:scale>
          <a:sx n="100" d="100"/>
          <a:sy n="100" d="100"/>
        </p:scale>
        <p:origin x="-5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89E6CAB-6764-44DA-91AD-6D1955010B0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1FCF767-9F00-4E88-A5B6-5F1BF8666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hl=cs&amp;client=firefox-a&amp;hs=mG9&amp;sa=X&amp;tbo=d&amp;rls=org.mozilla:cs:official&amp;biw=1366&amp;bih=644&amp;tbm=isch&amp;tbnid=uNLckSRYXTwcJM:&amp;imgrefurl" TargetMode="External"/><Relationship Id="rId3" Type="http://schemas.openxmlformats.org/officeDocument/2006/relationships/hyperlink" Target="https://encrypted-tbn3.gstatic.com/images?q=tbn:ANd9GcR7PNDjy0evmdHLXA1870IwjsIje9lDN_ufOoFGMLwT4ZllB39DAg" TargetMode="External"/><Relationship Id="rId7" Type="http://schemas.openxmlformats.org/officeDocument/2006/relationships/hyperlink" Target="http://www.google.cz/imgres?start=140&amp;hl=cs&amp;client=firefox-a&amp;hs=ftT&amp;sa=X&amp;tbo=d&amp;rls=org.mozilla:cs:official&amp;biw=1366&amp;bih=644&amp;tbm=isch&amp;tbnid=NBInnRJdVMZUFM:&amp;imgrefurl=http://dekoraceprodeti.cz/lampicka-krtek-letadlo" TargetMode="External"/><Relationship Id="rId2" Type="http://schemas.openxmlformats.org/officeDocument/2006/relationships/hyperlink" Target="http://www.google.cz/imgr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start=124&amp;hl=cs&amp;client=firefox-a&amp;hs=WVo&amp;sa=X&amp;tbo=d&amp;rls=org.mozilla:cs:official&amp;biw=1366&amp;bih=644&amp;tbm=isch&amp;tbnid=K0EPeLMAodQ37M:&amp;imgrefurl=http://zirafa-zebra.blog.cz/0906/kytka-tulipanu" TargetMode="External"/><Relationship Id="rId11" Type="http://schemas.openxmlformats.org/officeDocument/2006/relationships/hyperlink" Target="http://www.google.cz/imgres?hl=cs&amp;client=firefox-a&amp;hs=PZ9&amp;sa=X&amp;tbo=d&amp;rls=org.mozilla:cs:official&amp;biw=1366&amp;bih=644&amp;tbm=isch&amp;tbnid=M1-kLvwbjvXknM:&amp;imgrefurl" TargetMode="External"/><Relationship Id="rId5" Type="http://schemas.openxmlformats.org/officeDocument/2006/relationships/hyperlink" Target="http://www.google.cz/imgres?hl=cs&amp;client=firefox-a&amp;hs=9mT&amp;sa=X&amp;tbo=d&amp;rls=org.mozilla:cs:official&amp;biw=1366&amp;bih=644&amp;tbm=isch&amp;tbnid=1vaFq0MGDN4dhM:&amp;imgrefurl=http://www.i-creative.cz/2008/09/01/pohadkove-omalovanky" TargetMode="External"/><Relationship Id="rId10" Type="http://schemas.openxmlformats.org/officeDocument/2006/relationships/hyperlink" Target="http://www.google.cz/imgres?hl=cs&amp;client=firefox-a&amp;hs=pW9&amp;sa=X&amp;tbo=d&amp;rls=org.mozilla:cs:official&amp;biw=1366&amp;bih=644&amp;tbm=isch&amp;tbnid=xOtk6VjooK1ZRM:&amp;imgrefurl" TargetMode="External"/><Relationship Id="rId4" Type="http://schemas.openxmlformats.org/officeDocument/2006/relationships/hyperlink" Target="http://www.google.cz/imgres?hl=cs&amp;client=firefox-a&amp;hs=UOo&amp;sa=X&amp;tbo=d&amp;rls=org.mozilla:cs:official&amp;biw=1366&amp;bih=644&amp;tbm=isch&amp;tbnid=8JNDT1bmXAK4OM:&amp;imgrefurl" TargetMode="External"/><Relationship Id="rId9" Type="http://schemas.openxmlformats.org/officeDocument/2006/relationships/hyperlink" Target="http://www.google.cz/imgres?hl=cs&amp;client=firefox-a&amp;hs=AM9&amp;sa=X&amp;tbo=d&amp;rls=org.mozilla:cs:official&amp;biw=1366&amp;bih=644&amp;tbm=isch&amp;tbnid=4wijBL1E8KEM6M:&amp;imgrefurl=http://www.kavalier.cz/cz/vazy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11560" y="0"/>
            <a:ext cx="8062912" cy="335699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 ZŠ Štětí, Ostrovní 300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 Mgr. Ilona Stieranková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 VY_32_INOVACE_CJ.5.A.16_podstatna_jmena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Podstatná</a:t>
            </a:r>
            <a:r>
              <a:rPr kumimoji="0" lang="cs-CZ" sz="2400" b="1" i="0" u="none" strike="noStrike" kern="1200" cap="none" spc="0" normalizeH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jména</a:t>
            </a: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operačního programu: CZ.1.07/1.4.00/21.1693</a:t>
            </a:r>
            <a:b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projektu: PRIMA ŠKOLA</a:t>
            </a:r>
            <a:r>
              <a:rPr kumimoji="0" lang="cs-CZ" sz="3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3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3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23528" y="3356992"/>
            <a:ext cx="8820472" cy="1584176"/>
          </a:xfrm>
          <a:prstGeom prst="rect">
            <a:avLst/>
          </a:prstGeom>
        </p:spPr>
        <p:txBody>
          <a:bodyPr vert="horz" anchor="t">
            <a:normAutofit fontScale="92500" lnSpcReduction="20000"/>
          </a:bodyPr>
          <a:lstStyle/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Anotace: Materiál je určen pro žáky 5. ročníku, slouží k </a:t>
            </a:r>
            <a:r>
              <a:rPr lang="cs-CZ" sz="2000" b="1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procvičování mluvnických kategorií podstatných jmen rodu mužského, ženského a středního.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Datum: </a:t>
            </a:r>
            <a:r>
              <a:rPr lang="cs-CZ" sz="2000" b="1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07. 01. </a:t>
            </a:r>
            <a:r>
              <a:rPr lang="cs-CZ" sz="2000" b="1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2013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Ročník: </a:t>
            </a:r>
            <a:r>
              <a:rPr lang="cs-CZ" sz="2000" b="1" dirty="0" err="1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pá</a:t>
            </a:r>
            <a:r>
              <a:rPr kumimoji="0" lang="cs-CZ" sz="2000" b="1" i="0" u="none" strike="noStrike" kern="1200" cap="none" spc="0" normalizeH="0" baseline="0" noProof="0" dirty="0" err="1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tý</a:t>
            </a:r>
            <a:endParaRPr kumimoji="0" lang="cs-CZ" sz="2000" b="1" i="0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Vzdělávací oblast: Český jazyk a literární</a:t>
            </a:r>
            <a:r>
              <a:rPr kumimoji="0" lang="cs-CZ" sz="2000" b="1" i="0" u="none" strike="noStrike" kern="1200" cap="none" spc="0" normalizeH="0" noProof="0" dirty="0" smtClean="0">
                <a:ln>
                  <a:solidFill>
                    <a:schemeClr val="bg2"/>
                  </a:solidFill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výchova</a:t>
            </a:r>
            <a:endParaRPr kumimoji="0" lang="cs-CZ" sz="2000" b="0" i="0" u="none" strike="noStrike" kern="1200" cap="none" spc="0" normalizeH="0" baseline="0" noProof="0" dirty="0">
              <a:ln>
                <a:solidFill>
                  <a:schemeClr val="bg2"/>
                </a:solidFill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11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12776"/>
            <a:ext cx="24955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cs-CZ" b="1" u="sng" dirty="0" smtClean="0">
              <a:solidFill>
                <a:schemeClr val="bg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4306"/>
            <a:ext cx="32385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84984"/>
            <a:ext cx="1762894" cy="188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125" y="3413043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03251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43" y="2910612"/>
            <a:ext cx="229552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2" y="4983403"/>
            <a:ext cx="1905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4983403"/>
            <a:ext cx="970755" cy="187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276850"/>
            <a:ext cx="2428875" cy="162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111" y="5445224"/>
            <a:ext cx="1614631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 jednotlivých obrázků určete mluvnické kategorie podstatných jmen.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ROD</a:t>
            </a:r>
          </a:p>
          <a:p>
            <a:r>
              <a:rPr lang="cs-CZ" sz="4000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ČÍSLO</a:t>
            </a:r>
          </a:p>
          <a:p>
            <a:r>
              <a:rPr lang="cs-CZ" sz="40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PÁD</a:t>
            </a:r>
          </a:p>
          <a:p>
            <a:r>
              <a:rPr lang="cs-CZ" sz="4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VZOR</a:t>
            </a:r>
          </a:p>
          <a:p>
            <a:endParaRPr lang="cs-CZ" i="1" dirty="0" smtClean="0"/>
          </a:p>
          <a:p>
            <a:pPr marL="64008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endParaRPr lang="cs-CZ" u="wavyHeavy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kniha</a:t>
            </a:r>
          </a:p>
          <a:p>
            <a:pPr>
              <a:buNone/>
            </a:pP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49" y="1556792"/>
            <a:ext cx="3236913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květiny</a:t>
            </a:r>
          </a:p>
          <a:p>
            <a:pPr>
              <a:buNone/>
            </a:pPr>
            <a:endParaRPr lang="cs-CZ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množné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763" y="1584325"/>
            <a:ext cx="246221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kotě</a:t>
            </a:r>
          </a:p>
          <a:p>
            <a:pPr>
              <a:buNone/>
            </a:pPr>
            <a:endParaRPr lang="cs-CZ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střední</a:t>
            </a:r>
          </a:p>
          <a:p>
            <a:pPr>
              <a:buNone/>
            </a:pPr>
            <a:r>
              <a:rPr lang="cs-CZ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kuře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50" y="1594743"/>
            <a:ext cx="250031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krtek</a:t>
            </a:r>
          </a:p>
          <a:p>
            <a:pPr>
              <a:buNone/>
            </a:pP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mužský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pán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1473186"/>
            <a:ext cx="229870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letadlo</a:t>
            </a:r>
          </a:p>
          <a:p>
            <a:pPr>
              <a:buNone/>
            </a:pPr>
            <a:endParaRPr lang="cs-CZ" b="1" dirty="0">
              <a:solidFill>
                <a:schemeClr val="bg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střední</a:t>
            </a:r>
          </a:p>
          <a:p>
            <a:pPr>
              <a:buNone/>
            </a:pPr>
            <a:r>
              <a:rPr lang="cs-CZ" b="1" dirty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město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193" y="1438275"/>
            <a:ext cx="229870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mraky</a:t>
            </a:r>
          </a:p>
          <a:p>
            <a:pPr>
              <a:buNone/>
            </a:pPr>
            <a:endParaRPr lang="cs-CZ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mužský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množné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hrad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826" y="1458672"/>
            <a:ext cx="229870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hrad</a:t>
            </a:r>
          </a:p>
          <a:p>
            <a:pPr>
              <a:buNone/>
            </a:pPr>
            <a:endParaRPr lang="cs-CZ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mužský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hrad </a:t>
            </a:r>
            <a:r>
              <a:rPr lang="cs-CZ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(sám vzor)</a:t>
            </a:r>
            <a:endParaRPr lang="cs-CZ" b="1" i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207" y="1584325"/>
            <a:ext cx="24685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46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míč</a:t>
            </a:r>
          </a:p>
          <a:p>
            <a:pPr>
              <a:buNone/>
            </a:pPr>
            <a:endParaRPr lang="cs-CZ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rod 	mu</a:t>
            </a:r>
            <a:r>
              <a:rPr lang="cs-CZ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žský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vzor	stroj</a:t>
            </a:r>
            <a:endParaRPr lang="cs-CZ" b="1" i="1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346" y="1412776"/>
            <a:ext cx="1762125" cy="189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385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klíč</a:t>
            </a:r>
          </a:p>
          <a:p>
            <a:pPr>
              <a:buNone/>
            </a:pPr>
            <a:endParaRPr lang="cs-CZ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rod 	mu</a:t>
            </a:r>
            <a:r>
              <a:rPr lang="cs-CZ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žský</a:t>
            </a:r>
          </a:p>
          <a:p>
            <a:pPr>
              <a:buNone/>
            </a:pP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stroj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24000"/>
            <a:ext cx="1901825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385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váza</a:t>
            </a:r>
          </a:p>
          <a:p>
            <a:pPr>
              <a:buNone/>
            </a:pPr>
            <a:endParaRPr lang="cs-CZ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945" y="1554957"/>
            <a:ext cx="969963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385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dárek</a:t>
            </a:r>
          </a:p>
          <a:p>
            <a:pPr>
              <a:buNone/>
            </a:pP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rod 	mu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žský</a:t>
            </a: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hrad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2425700" cy="162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385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stuhy</a:t>
            </a:r>
          </a:p>
          <a:p>
            <a:pPr>
              <a:buNone/>
            </a:pPr>
            <a:endParaRPr lang="cs-CZ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množné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2425700" cy="162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50372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bota</a:t>
            </a:r>
          </a:p>
          <a:p>
            <a:pPr>
              <a:buNone/>
            </a:pPr>
            <a:endParaRPr lang="cs-CZ" b="1" dirty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39190"/>
            <a:ext cx="2304256" cy="178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18281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PODSTATNÁ JMÉNA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b="1" u="sng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tkanička</a:t>
            </a:r>
          </a:p>
          <a:p>
            <a:pPr>
              <a:buNone/>
            </a:pPr>
            <a:endParaRPr lang="cs-CZ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rod 	</a:t>
            </a:r>
            <a:r>
              <a:rPr lang="cs-CZ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ženský</a:t>
            </a:r>
          </a:p>
          <a:p>
            <a:pPr>
              <a:buNone/>
            </a:pPr>
            <a:r>
              <a:rPr lang="cs-CZ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číslo 	</a:t>
            </a:r>
            <a:r>
              <a:rPr lang="cs-CZ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jednotné</a:t>
            </a:r>
          </a:p>
          <a:p>
            <a:pPr>
              <a:buNone/>
            </a:pPr>
            <a:r>
              <a:rPr lang="cs-CZ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pád 	</a:t>
            </a:r>
            <a:r>
              <a:rPr lang="cs-CZ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</a:p>
          <a:p>
            <a:pPr>
              <a:buNone/>
            </a:pPr>
            <a:r>
              <a:rPr lang="cs-CZ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vzor	</a:t>
            </a:r>
            <a:r>
              <a:rPr lang="cs-CZ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žena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39190"/>
            <a:ext cx="2304256" cy="178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90333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000" b="1" dirty="0" smtClean="0">
                <a:latin typeface="Arial" pitchFamily="34" charset="0"/>
                <a:cs typeface="Arial" pitchFamily="34" charset="0"/>
              </a:rPr>
              <a:t>PODSTATNÁ JMÉNA RODU ŽENSKÉHO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Zdroje: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www.google.cz/imgres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cs-CZ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encrypted-tbn3.gstatic.com/images?q=tbn:ANd9GcR7PNDjy0evmdHLXA1870IwjsIje9lDN_ufOoFGMLwT4ZllB39DAg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http</a:t>
            </a:r>
            <a:r>
              <a:rPr lang="cs-CZ" dirty="0">
                <a:latin typeface="Arial" pitchFamily="34" charset="0"/>
                <a:cs typeface="Arial" pitchFamily="34" charset="0"/>
                <a:hlinkClick r:id="rId4"/>
              </a:rPr>
              <a:t>://www.google.cz/imgres?hl=cs&amp;client=firefox-a&amp;hs=UOo&amp;sa=X&amp;tbo=d&amp;rls=org.mozilla:cs:official&amp;biw=1366&amp;bih=644&amp;tbm=isch&amp;tbnid=8JNDT1bmXAK4OM:&amp;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4"/>
              </a:rPr>
              <a:t>imgrefurl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http</a:t>
            </a:r>
            <a:r>
              <a:rPr lang="cs-CZ" dirty="0">
                <a:latin typeface="Arial" pitchFamily="34" charset="0"/>
                <a:cs typeface="Arial" pitchFamily="34" charset="0"/>
                <a:hlinkClick r:id="rId5"/>
              </a:rPr>
              <a:t>://www.google.cz/imgres?hl=cs&amp;client=firefox-a&amp;hs=9mT&amp;sa=X&amp;tbo=d&amp;rls=org.mozilla:cs:official&amp;biw=1366&amp;bih=644&amp;tbm=isch&amp;tbnid=1vaFq0MGDN4dhM:&amp;imgrefurl=http://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5"/>
              </a:rPr>
              <a:t>www.i-creative.cz/2008/09/01/pohadkove-omalovanky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http</a:t>
            </a:r>
            <a:r>
              <a:rPr lang="cs-CZ" dirty="0">
                <a:latin typeface="Arial" pitchFamily="34" charset="0"/>
                <a:cs typeface="Arial" pitchFamily="34" charset="0"/>
                <a:hlinkClick r:id="rId6"/>
              </a:rPr>
              <a:t>://www.google.cz/imgres?start=124&amp;hl=cs&amp;client=firefox-a&amp;hs=WVo&amp;sa=X&amp;tbo=d&amp;rls=org.mozilla:cs:official&amp;biw=1366&amp;bih=644&amp;tbm=isch&amp;tbnid=K0EPeLMAodQ37M:&amp;imgrefurl=http://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6"/>
              </a:rPr>
              <a:t>zirafa-zebra.blog.cz/0906/kytka-tulipanu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    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dirty="0">
                <a:latin typeface="Arial" pitchFamily="34" charset="0"/>
                <a:cs typeface="Arial" pitchFamily="34" charset="0"/>
                <a:hlinkClick r:id="rId7"/>
              </a:rPr>
              <a:t>http://www.google.cz/imgres?start=140&amp;hl=cs&amp;client=firefox-a&amp;hs=ftT&amp;sa=X&amp;tbo=d&amp;rls=org.mozilla:cs:official&amp;biw=1366&amp;bih=644&amp;tbm=isch&amp;tbnid=NBInnRJdVMZUFM:&amp;imgrefurl=http://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7"/>
              </a:rPr>
              <a:t>dekoraceprodeti.cz/lampicka-krtek-letadlo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>
                <a:latin typeface="Arial" pitchFamily="34" charset="0"/>
                <a:cs typeface="Arial" pitchFamily="34" charset="0"/>
                <a:hlinkClick r:id="rId8"/>
              </a:rPr>
              <a:t>http://www.google.cz/imgres?hl=cs&amp;client=firefox-a&amp;hs=mG9&amp;sa=X&amp;tbo=d&amp;rls=org.mozilla:cs:official&amp;biw=1366&amp;bih=644&amp;tbm=isch&amp;tbnid=uNLckSRYXTwcJM:&amp;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8"/>
              </a:rPr>
              <a:t>imgrefurl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     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dirty="0">
                <a:latin typeface="Arial" pitchFamily="34" charset="0"/>
                <a:cs typeface="Arial" pitchFamily="34" charset="0"/>
                <a:hlinkClick r:id="rId9"/>
              </a:rPr>
              <a:t>http://www.google.cz/imgres?hl=cs&amp;client=firefox-a&amp;hs=AM9&amp;sa=X&amp;tbo=d&amp;rls=org.mozilla:cs:official&amp;biw=1366&amp;bih=644&amp;tbm=isch&amp;tbnid=4wijBL1E8KEM6M:&amp;imgrefurl=http://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9"/>
              </a:rPr>
              <a:t>www.kavalier.cz/cz/vazy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          </a:t>
            </a:r>
            <a:r>
              <a:rPr lang="cs-CZ" dirty="0">
                <a:latin typeface="Arial" pitchFamily="34" charset="0"/>
                <a:cs typeface="Arial" pitchFamily="34" charset="0"/>
                <a:hlinkClick r:id="rId10"/>
              </a:rPr>
              <a:t>http://www.google.cz/imgres?hl=cs&amp;client=firefox-a&amp;hs=pW9&amp;sa=X&amp;tbo=d&amp;rls=org.mozilla:cs:official&amp;biw=1366&amp;bih=644&amp;tbm=isch&amp;tbnid=xOtk6VjooK1ZRM:&amp;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0"/>
              </a:rPr>
              <a:t>imgrefurl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          </a:t>
            </a:r>
            <a:r>
              <a:rPr lang="cs-CZ" dirty="0">
                <a:latin typeface="Arial" pitchFamily="34" charset="0"/>
                <a:cs typeface="Arial" pitchFamily="34" charset="0"/>
                <a:hlinkClick r:id="rId11"/>
              </a:rPr>
              <a:t>http://www.google.cz/imgres?hl=cs&amp;client=firefox-a&amp;hs=PZ9&amp;sa=X&amp;tbo=d&amp;rls=org.mozilla:cs:official&amp;biw=1366&amp;bih=644&amp;tbm=isch&amp;tbnid=M1-kLvwbjvXknM:&amp;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11"/>
              </a:rPr>
              <a:t>imgrefurl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pPr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000" b="1" dirty="0" smtClean="0">
                <a:latin typeface="Arial" pitchFamily="34" charset="0"/>
                <a:cs typeface="Arial" pitchFamily="34" charset="0"/>
              </a:rPr>
              <a:t>PODSTATNÁ JMÉNA RODU ŽENSKÉHO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Pomocí tohoto materiálu s dětmi procvičujeme podstatná jména a jejich mluvnické kategorie.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druhém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necháme děti doplnit ukazovací zájmena.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Žáci určují sami do sešitů rod, číslo, pád a vzor podle druhého a </a:t>
            </a: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řetího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Společně kontrolujeme a opravujeme dle dalších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k upevnění učiva o podstatných jménech.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418</TotalTime>
  <Words>185</Words>
  <Application>Microsoft Office PowerPoint</Application>
  <PresentationFormat>Předvádění na obrazovce (4:3)</PresentationFormat>
  <Paragraphs>166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Talent</vt:lpstr>
      <vt:lpstr>Prezentace aplikace PowerPoint</vt:lpstr>
      <vt:lpstr>PODSTATNÁ JMÉNA </vt:lpstr>
      <vt:lpstr>PODSTATNÁ JMÉNA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</vt:lpstr>
      <vt:lpstr>PODSTATNÁ JMÉNA RODU ŽENSKÉHO</vt:lpstr>
      <vt:lpstr>PODSTATNÁ JMÉNA RODU ŽENSKÉHO</vt:lpstr>
    </vt:vector>
  </TitlesOfParts>
  <Company>Název společnosti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Notebook</cp:lastModifiedBy>
  <cp:revision>55</cp:revision>
  <dcterms:created xsi:type="dcterms:W3CDTF">2012-05-25T14:43:39Z</dcterms:created>
  <dcterms:modified xsi:type="dcterms:W3CDTF">2013-01-28T17:58:07Z</dcterms:modified>
</cp:coreProperties>
</file>