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99" r:id="rId5"/>
    <p:sldId id="300" r:id="rId6"/>
    <p:sldId id="301" r:id="rId7"/>
    <p:sldId id="265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>
        <p:scale>
          <a:sx n="100" d="100"/>
          <a:sy n="100" d="100"/>
        </p:scale>
        <p:origin x="-52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dissolve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hl=cs&amp;client=firefox" TargetMode="External"/><Relationship Id="rId2" Type="http://schemas.openxmlformats.org/officeDocument/2006/relationships/hyperlink" Target="http://www.google.cz/imgres/www.priroda.cz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 txBox="1">
            <a:spLocks/>
          </p:cNvSpPr>
          <p:nvPr/>
        </p:nvSpPr>
        <p:spPr>
          <a:xfrm>
            <a:off x="611560" y="0"/>
            <a:ext cx="8062912" cy="3356992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 ZŠ Štětí, Ostrovní 300</a:t>
            </a:r>
            <a:b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 Mgr. Ilona Stieranková</a:t>
            </a:r>
            <a:b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materiálu</a:t>
            </a:r>
            <a:r>
              <a:rPr kumimoji="0" lang="cs-CZ" sz="2400" b="1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:  VY_32_INOVACE_CJ.5.A.18_vyjmenovana_slova</a:t>
            </a:r>
            <a: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Název: </a:t>
            </a:r>
            <a:r>
              <a:rPr lang="cs-CZ" sz="2400" b="1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Vyjmenovaná slova</a:t>
            </a:r>
            <a: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Číslo operačního programu: CZ.1.07/1.4.00/21.1693</a:t>
            </a:r>
            <a:b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projektu: PRIMA ŠKOLA</a:t>
            </a:r>
            <a:r>
              <a:rPr kumimoji="0" lang="cs-CZ" sz="32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32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endParaRPr kumimoji="0" lang="cs-CZ" sz="32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323528" y="3356992"/>
            <a:ext cx="8820472" cy="1584176"/>
          </a:xfrm>
          <a:prstGeom prst="rect">
            <a:avLst/>
          </a:prstGeom>
        </p:spPr>
        <p:txBody>
          <a:bodyPr vert="horz" anchor="t">
            <a:normAutofit lnSpcReduction="10000"/>
          </a:bodyPr>
          <a:lstStyle/>
          <a:p>
            <a:pPr marL="0" marR="36576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Anotace: Materiál je určen pro žáky 5. ročníku, slouží k </a:t>
            </a:r>
            <a:r>
              <a:rPr lang="cs-CZ" sz="2000" b="1" dirty="0" smtClean="0">
                <a:ln>
                  <a:solidFill>
                    <a:schemeClr val="bg2"/>
                  </a:solidFill>
                </a:ln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procvičování vyjmenovaných slov a jejich slov příbuzných.</a:t>
            </a:r>
            <a:endParaRPr kumimoji="0" lang="cs-CZ" sz="2000" b="1" i="0" u="none" strike="noStrike" kern="1200" cap="none" spc="0" normalizeH="0" baseline="0" noProof="0" dirty="0" smtClean="0">
              <a:ln>
                <a:solidFill>
                  <a:schemeClr val="bg2"/>
                </a:solidFill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36576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Datum: </a:t>
            </a:r>
            <a:r>
              <a:rPr kumimoji="0" lang="cs-CZ" sz="2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21. </a:t>
            </a:r>
            <a:r>
              <a:rPr kumimoji="0" lang="cs-CZ" sz="2000" b="1" i="0" u="none" strike="noStrike" kern="1200" cap="none" spc="0" normalizeH="0" baseline="0" noProof="0" smtClean="0">
                <a:ln>
                  <a:solidFill>
                    <a:schemeClr val="bg2"/>
                  </a:solidFill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01. 2013</a:t>
            </a:r>
            <a:endParaRPr kumimoji="0" lang="cs-CZ" sz="2000" b="1" i="0" u="none" strike="noStrike" kern="1200" cap="none" spc="0" normalizeH="0" baseline="0" noProof="0" dirty="0" smtClean="0">
              <a:ln>
                <a:solidFill>
                  <a:schemeClr val="bg2"/>
                </a:solidFill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36576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Ročník: </a:t>
            </a:r>
            <a:r>
              <a:rPr lang="cs-CZ" sz="2000" b="1" dirty="0" err="1" smtClean="0">
                <a:ln>
                  <a:solidFill>
                    <a:schemeClr val="bg2"/>
                  </a:solidFill>
                </a:ln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pá</a:t>
            </a:r>
            <a:r>
              <a:rPr kumimoji="0" lang="cs-CZ" sz="2000" b="1" i="0" u="none" strike="noStrike" kern="1200" cap="none" spc="0" normalizeH="0" baseline="0" noProof="0" dirty="0" err="1" smtClean="0">
                <a:ln>
                  <a:solidFill>
                    <a:schemeClr val="bg2"/>
                  </a:solidFill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tý</a:t>
            </a:r>
            <a:endParaRPr kumimoji="0" lang="cs-CZ" sz="2000" b="1" i="0" u="none" strike="noStrike" kern="1200" cap="none" spc="0" normalizeH="0" baseline="0" noProof="0" dirty="0" smtClean="0">
              <a:ln>
                <a:solidFill>
                  <a:schemeClr val="bg2"/>
                </a:solidFill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36576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Vzdělávací oblast: Český jazyk a literární</a:t>
            </a:r>
            <a:r>
              <a:rPr kumimoji="0" lang="cs-CZ" sz="2000" b="1" i="0" u="none" strike="noStrike" kern="1200" cap="none" spc="0" normalizeH="0" noProof="0" dirty="0" smtClean="0">
                <a:ln>
                  <a:solidFill>
                    <a:schemeClr val="bg2"/>
                  </a:solidFill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výchova</a:t>
            </a:r>
            <a:endParaRPr kumimoji="0" lang="cs-CZ" sz="2000" b="0" i="0" u="none" strike="noStrike" kern="1200" cap="none" spc="0" normalizeH="0" baseline="0" noProof="0" dirty="0">
              <a:ln>
                <a:solidFill>
                  <a:schemeClr val="bg2"/>
                </a:solidFill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869160"/>
            <a:ext cx="1811936" cy="1584176"/>
          </a:xfrm>
          <a:prstGeom prst="rect">
            <a:avLst/>
          </a:prstGeom>
          <a:noFill/>
        </p:spPr>
      </p:pic>
      <p:pic>
        <p:nvPicPr>
          <p:cNvPr id="11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5301208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893" y="32780"/>
            <a:ext cx="2264797" cy="1476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394855"/>
            <a:ext cx="2036658" cy="3139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743" y="32780"/>
            <a:ext cx="1962150" cy="136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439" y="0"/>
            <a:ext cx="2484561" cy="1937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68" y="0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2" y="1682675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>
                <a:latin typeface="Arial" pitchFamily="34" charset="0"/>
                <a:cs typeface="Arial" pitchFamily="34" charset="0"/>
              </a:rPr>
              <a:t>ZVÍŘATA NATVRDO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95422" y="1876187"/>
            <a:ext cx="8229600" cy="4572000"/>
          </a:xfrm>
        </p:spPr>
        <p:txBody>
          <a:bodyPr>
            <a:normAutofit/>
          </a:bodyPr>
          <a:lstStyle/>
          <a:p>
            <a:pPr>
              <a:buNone/>
            </a:pPr>
            <a:endParaRPr lang="cs-CZ" b="1" dirty="0" smtClean="0">
              <a:solidFill>
                <a:schemeClr val="accent1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endParaRPr lang="cs-CZ" b="1" u="sng" dirty="0" smtClean="0">
              <a:solidFill>
                <a:schemeClr val="bg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769" y="3128660"/>
            <a:ext cx="2495550" cy="2091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6000" y="4933716"/>
            <a:ext cx="3148000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743" y="1394856"/>
            <a:ext cx="2438400" cy="2013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4" y="4952090"/>
            <a:ext cx="2975409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323" y="5219700"/>
            <a:ext cx="2990677" cy="163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166" y="3104240"/>
            <a:ext cx="2553834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40264"/>
            <a:ext cx="2148261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439" y="1509328"/>
            <a:ext cx="2484561" cy="159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662" y="3440263"/>
            <a:ext cx="2158778" cy="17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ZVÍŘATA NATVRDO </a:t>
            </a:r>
            <a:endParaRPr lang="cs-CZ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 algn="ctr">
              <a:buNone/>
            </a:pPr>
            <a:endParaRPr lang="cs-CZ" b="1" u="sng" dirty="0" smtClean="0">
              <a:latin typeface="Arial" pitchFamily="34" charset="0"/>
              <a:cs typeface="Arial" pitchFamily="34" charset="0"/>
            </a:endParaRPr>
          </a:p>
          <a:p>
            <a:pPr marL="64008" indent="0" algn="ctr">
              <a:buNone/>
            </a:pPr>
            <a:r>
              <a:rPr lang="cs-CZ" sz="40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cs-CZ" sz="4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ý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k, kob</a:t>
            </a:r>
            <a:r>
              <a:rPr lang="cs-CZ" sz="4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y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la, dob</a:t>
            </a:r>
            <a:r>
              <a:rPr lang="cs-CZ" sz="4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y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tek,</a:t>
            </a:r>
          </a:p>
          <a:p>
            <a:pPr marL="64008" indent="0" algn="ctr">
              <a:buNone/>
            </a:pPr>
            <a:r>
              <a:rPr lang="cs-CZ" sz="40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ustili se do kytek,</a:t>
            </a:r>
          </a:p>
          <a:p>
            <a:pPr marL="64008" indent="0" algn="ctr">
              <a:buNone/>
            </a:pPr>
            <a:r>
              <a:rPr lang="cs-CZ" sz="4000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4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y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ška a hm</a:t>
            </a:r>
            <a:r>
              <a:rPr lang="cs-CZ" sz="4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y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z nespaly,</a:t>
            </a:r>
          </a:p>
          <a:p>
            <a:pPr marL="64008" indent="0" algn="ctr">
              <a:buNone/>
            </a:pPr>
            <a:r>
              <a:rPr lang="cs-CZ" sz="40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a hlem</a:t>
            </a:r>
            <a:r>
              <a:rPr lang="cs-CZ" sz="4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ý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ždě čekali.</a:t>
            </a:r>
          </a:p>
          <a:p>
            <a:pPr marL="64008" indent="0">
              <a:buNone/>
            </a:pPr>
            <a:endParaRPr lang="cs-CZ" sz="4000" b="1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i="1" dirty="0" smtClean="0"/>
          </a:p>
          <a:p>
            <a:pPr marL="64008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endParaRPr lang="cs-CZ" u="wavyHeavy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ZVÍŘATA NATVRDO </a:t>
            </a:r>
            <a:endParaRPr lang="cs-CZ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 algn="ctr">
              <a:buNone/>
            </a:pPr>
            <a:endParaRPr lang="cs-CZ" b="1" u="sng" dirty="0" smtClean="0">
              <a:latin typeface="Arial" pitchFamily="34" charset="0"/>
              <a:cs typeface="Arial" pitchFamily="34" charset="0"/>
            </a:endParaRPr>
          </a:p>
          <a:p>
            <a:pPr marL="64008" indent="0" algn="ctr">
              <a:buNone/>
            </a:pPr>
            <a:r>
              <a:rPr lang="cs-CZ" sz="4000" dirty="0" smtClean="0">
                <a:latin typeface="Arial" pitchFamily="34" charset="0"/>
                <a:cs typeface="Arial" pitchFamily="34" charset="0"/>
              </a:rPr>
              <a:t>Netop</a:t>
            </a:r>
            <a:r>
              <a:rPr lang="cs-CZ" sz="4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ý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r, netop</a:t>
            </a:r>
            <a:r>
              <a:rPr lang="cs-CZ" sz="4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ý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r,</a:t>
            </a:r>
          </a:p>
          <a:p>
            <a:pPr marL="64008" indent="0" algn="ctr">
              <a:buNone/>
            </a:pPr>
            <a:r>
              <a:rPr lang="cs-CZ" sz="4000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trašně moc se unavil,</a:t>
            </a:r>
          </a:p>
          <a:p>
            <a:pPr marL="64008" indent="0" algn="ctr">
              <a:buNone/>
            </a:pPr>
            <a:r>
              <a:rPr lang="cs-CZ" sz="40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ozoroval slep</a:t>
            </a:r>
            <a:r>
              <a:rPr lang="cs-CZ" sz="4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ý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še,</a:t>
            </a:r>
          </a:p>
          <a:p>
            <a:pPr marL="64008" indent="0" algn="ctr">
              <a:buNone/>
            </a:pPr>
            <a:r>
              <a:rPr lang="cs-CZ" sz="4000" dirty="0" smtClean="0">
                <a:latin typeface="Arial" pitchFamily="34" charset="0"/>
                <a:cs typeface="Arial" pitchFamily="34" charset="0"/>
              </a:rPr>
              <a:t>jestli něco nepíše.</a:t>
            </a:r>
          </a:p>
          <a:p>
            <a:pPr marL="64008" indent="0">
              <a:buNone/>
            </a:pPr>
            <a:endParaRPr lang="cs-CZ" sz="4000" b="1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i="1" dirty="0" smtClean="0"/>
          </a:p>
          <a:p>
            <a:pPr marL="64008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endParaRPr lang="cs-CZ" u="wavyHeavy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518868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ZVÍŘATA NATVRDO </a:t>
            </a:r>
            <a:endParaRPr lang="cs-CZ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 algn="ctr">
              <a:buNone/>
            </a:pPr>
            <a:endParaRPr lang="cs-CZ" b="1" u="sng" dirty="0" smtClean="0">
              <a:latin typeface="Arial" pitchFamily="34" charset="0"/>
              <a:cs typeface="Arial" pitchFamily="34" charset="0"/>
            </a:endParaRPr>
          </a:p>
          <a:p>
            <a:pPr marL="64008" indent="0" algn="ctr">
              <a:buNone/>
            </a:pPr>
            <a:r>
              <a:rPr lang="cs-CZ" sz="4000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cs-CZ" sz="40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ý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kora, s</a:t>
            </a:r>
            <a:r>
              <a:rPr lang="cs-CZ" sz="40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y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sel</a:t>
            </a:r>
            <a:r>
              <a:rPr lang="cs-CZ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a s</a:t>
            </a:r>
            <a:r>
              <a:rPr lang="cs-CZ" sz="40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ý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ček,</a:t>
            </a:r>
          </a:p>
          <a:p>
            <a:pPr marL="64008" indent="0" algn="ctr">
              <a:buNone/>
            </a:pPr>
            <a:r>
              <a:rPr lang="cs-CZ" sz="4000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chovali se do kytiček,</a:t>
            </a:r>
          </a:p>
          <a:p>
            <a:pPr marL="64008" indent="0" algn="ctr">
              <a:buNone/>
            </a:pPr>
            <a:r>
              <a:rPr lang="cs-CZ" sz="4000" dirty="0" smtClean="0">
                <a:latin typeface="Arial" pitchFamily="34" charset="0"/>
                <a:cs typeface="Arial" pitchFamily="34" charset="0"/>
              </a:rPr>
              <a:t>v</a:t>
            </a:r>
            <a:r>
              <a:rPr lang="cs-CZ" sz="40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y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dra a v</a:t>
            </a:r>
            <a:r>
              <a:rPr lang="cs-CZ" sz="40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ý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r nakonec</a:t>
            </a:r>
          </a:p>
          <a:p>
            <a:pPr marL="64008" indent="0" algn="ctr">
              <a:buNone/>
            </a:pPr>
            <a:r>
              <a:rPr lang="cs-CZ" sz="4000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azvonili na zvonec. </a:t>
            </a:r>
          </a:p>
          <a:p>
            <a:pPr marL="64008" indent="0">
              <a:buNone/>
            </a:pPr>
            <a:endParaRPr lang="cs-CZ" sz="4000" b="1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i="1" dirty="0" smtClean="0"/>
          </a:p>
          <a:p>
            <a:pPr marL="64008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endParaRPr lang="cs-CZ" u="wavyHeavy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518868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ZVÍŘATA NATVRDO </a:t>
            </a:r>
            <a:endParaRPr lang="cs-CZ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 algn="ctr">
              <a:buNone/>
            </a:pPr>
            <a:endParaRPr lang="cs-CZ" b="1" u="sng" dirty="0" smtClean="0">
              <a:latin typeface="Arial" pitchFamily="34" charset="0"/>
              <a:cs typeface="Arial" pitchFamily="34" charset="0"/>
            </a:endParaRPr>
          </a:p>
          <a:p>
            <a:pPr marL="64008" indent="0" algn="ctr">
              <a:buNone/>
            </a:pPr>
            <a:r>
              <a:rPr lang="cs-CZ" sz="4000" dirty="0" smtClean="0">
                <a:latin typeface="Arial" pitchFamily="34" charset="0"/>
                <a:cs typeface="Arial" pitchFamily="34" charset="0"/>
              </a:rPr>
              <a:t>V</a:t>
            </a:r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žle mělo zlost,</a:t>
            </a:r>
          </a:p>
          <a:p>
            <a:pPr marL="64008" indent="0" algn="ctr">
              <a:buNone/>
            </a:pPr>
            <a:r>
              <a:rPr lang="cs-CZ" sz="40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zteky spolklo kost.</a:t>
            </a:r>
          </a:p>
          <a:p>
            <a:pPr marL="64008" indent="0" algn="ctr">
              <a:buNone/>
            </a:pPr>
            <a:r>
              <a:rPr lang="cs-CZ" sz="4000" dirty="0" smtClean="0">
                <a:latin typeface="Arial" pitchFamily="34" charset="0"/>
                <a:cs typeface="Arial" pitchFamily="34" charset="0"/>
              </a:rPr>
              <a:t>A kachnička l</a:t>
            </a:r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ska</a:t>
            </a:r>
          </a:p>
          <a:p>
            <a:pPr marL="64008" indent="0" algn="ctr">
              <a:buNone/>
            </a:pPr>
            <a:r>
              <a:rPr lang="cs-CZ" sz="4000" dirty="0" smtClean="0">
                <a:latin typeface="Arial" pitchFamily="34" charset="0"/>
                <a:cs typeface="Arial" pitchFamily="34" charset="0"/>
              </a:rPr>
              <a:t>potichu si stýská. </a:t>
            </a:r>
          </a:p>
          <a:p>
            <a:pPr marL="64008" indent="0">
              <a:buNone/>
            </a:pPr>
            <a:endParaRPr lang="cs-CZ" sz="4000" b="1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i="1" dirty="0" smtClean="0"/>
          </a:p>
          <a:p>
            <a:pPr marL="64008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endParaRPr lang="cs-CZ" u="wavyHeavy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518868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>
                <a:latin typeface="Arial" pitchFamily="34" charset="0"/>
                <a:cs typeface="Arial" pitchFamily="34" charset="0"/>
              </a:rPr>
              <a:t>ZVÍŘATA NATVRDO </a:t>
            </a:r>
            <a:endParaRPr lang="cs-CZ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Zdroje: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Sedláčková, H.;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Vyjmenovaná slova hravě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Škola hrou</a:t>
            </a:r>
          </a:p>
          <a:p>
            <a:pPr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     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>
                <a:latin typeface="Arial" pitchFamily="34" charset="0"/>
                <a:cs typeface="Arial" pitchFamily="34" charset="0"/>
                <a:hlinkClick r:id="rId2"/>
              </a:rPr>
              <a:t>http://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2"/>
              </a:rPr>
              <a:t>www.google.cz/imgres//www.priroda.cz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>
                <a:latin typeface="Arial" pitchFamily="34" charset="0"/>
                <a:cs typeface="Arial" pitchFamily="34" charset="0"/>
                <a:hlinkClick r:id="rId3"/>
              </a:rPr>
              <a:t>http://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3"/>
              </a:rPr>
              <a:t>www.google.cz/imgres?hl=cs&amp;client=firefox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>
                <a:latin typeface="Arial" pitchFamily="34" charset="0"/>
                <a:cs typeface="Arial" pitchFamily="34" charset="0"/>
                <a:hlinkClick r:id="rId3"/>
              </a:rPr>
              <a:t>http://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3"/>
              </a:rPr>
              <a:t>www.google.cz/imgres?hl=cs&amp;client=firefox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  </a:t>
            </a:r>
          </a:p>
          <a:p>
            <a:pPr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>
                <a:latin typeface="Arial" pitchFamily="34" charset="0"/>
                <a:cs typeface="Arial" pitchFamily="34" charset="0"/>
              </a:rPr>
              <a:t>ZVÍŘATA NATVRDO </a:t>
            </a:r>
            <a:endParaRPr lang="cs-CZ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Metodika: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Pomocí tohoto materiálu s dětmi procvičujeme vyjmenovaná slova a jejich slova příbuzná.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 textu společně vyhledáváme vyjmenovaná slova a jejich slova příbuzná.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Část textu si žáci opíší do sešitů, vyjmenovaná slova a jejich slova příbuzná si </a:t>
            </a:r>
            <a:r>
              <a:rPr lang="cs-CZ" smtClean="0">
                <a:latin typeface="Arial" pitchFamily="34" charset="0"/>
                <a:cs typeface="Arial" pitchFamily="34" charset="0"/>
              </a:rPr>
              <a:t>barevně podtrhají.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Básničku se žáci můžou naučit zpaměti, tím si upevňují učivo o vyjmenovaných slovech a procvičují paměť.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512</TotalTime>
  <Words>209</Words>
  <Application>Microsoft Office PowerPoint</Application>
  <PresentationFormat>Předvádění na obrazovce (4:3)</PresentationFormat>
  <Paragraphs>76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Talent</vt:lpstr>
      <vt:lpstr>Prezentace aplikace PowerPoint</vt:lpstr>
      <vt:lpstr>ZVÍŘATA NATVRDO </vt:lpstr>
      <vt:lpstr>ZVÍŘATA NATVRDO </vt:lpstr>
      <vt:lpstr>ZVÍŘATA NATVRDO </vt:lpstr>
      <vt:lpstr>ZVÍŘATA NATVRDO </vt:lpstr>
      <vt:lpstr>ZVÍŘATA NATVRDO </vt:lpstr>
      <vt:lpstr>ZVÍŘATA NATVRDO </vt:lpstr>
      <vt:lpstr>ZVÍŘATA NATVRDO </vt:lpstr>
    </vt:vector>
  </TitlesOfParts>
  <Company>Název společnosti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Vaše jméno</dc:creator>
  <cp:lastModifiedBy>Notebook</cp:lastModifiedBy>
  <cp:revision>68</cp:revision>
  <dcterms:created xsi:type="dcterms:W3CDTF">2012-05-25T14:43:39Z</dcterms:created>
  <dcterms:modified xsi:type="dcterms:W3CDTF">2013-01-28T17:58:57Z</dcterms:modified>
</cp:coreProperties>
</file>