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302" r:id="rId4"/>
    <p:sldId id="305" r:id="rId5"/>
    <p:sldId id="306" r:id="rId6"/>
    <p:sldId id="307" r:id="rId7"/>
    <p:sldId id="308" r:id="rId8"/>
    <p:sldId id="309" r:id="rId9"/>
    <p:sldId id="310" r:id="rId10"/>
    <p:sldId id="312" r:id="rId11"/>
    <p:sldId id="313" r:id="rId12"/>
    <p:sldId id="315" r:id="rId13"/>
    <p:sldId id="317" r:id="rId14"/>
    <p:sldId id="314" r:id="rId15"/>
    <p:sldId id="303" r:id="rId16"/>
    <p:sldId id="265" r:id="rId17"/>
    <p:sldId id="266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7" autoAdjust="0"/>
    <p:restoredTop sz="94660"/>
  </p:normalViewPr>
  <p:slideViewPr>
    <p:cSldViewPr>
      <p:cViewPr varScale="1">
        <p:scale>
          <a:sx n="66" d="100"/>
          <a:sy n="66" d="100"/>
        </p:scale>
        <p:origin x="-152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E89E6CAB-6764-44DA-91AD-6D1955010B02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A1FCF767-9F00-4E88-A5B6-5F1BF866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E89E6CAB-6764-44DA-91AD-6D1955010B02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CF767-9F00-4E88-A5B6-5F1BF866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E89E6CAB-6764-44DA-91AD-6D1955010B02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A1FCF767-9F00-4E88-A5B6-5F1BF86665D1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89E6CAB-6764-44DA-91AD-6D1955010B02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1FCF767-9F00-4E88-A5B6-5F1BF866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E89E6CAB-6764-44DA-91AD-6D1955010B02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A1FCF767-9F00-4E88-A5B6-5F1BF866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E6CAB-6764-44DA-91AD-6D1955010B02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CF767-9F00-4E88-A5B6-5F1BF866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89E6CAB-6764-44DA-91AD-6D1955010B02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1FCF767-9F00-4E88-A5B6-5F1BF866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E89E6CAB-6764-44DA-91AD-6D1955010B02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A1FCF767-9F00-4E88-A5B6-5F1BF866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E89E6CAB-6764-44DA-91AD-6D1955010B02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A1FCF767-9F00-4E88-A5B6-5F1BF866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E6CAB-6764-44DA-91AD-6D1955010B02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CF767-9F00-4E88-A5B6-5F1BF866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E6CAB-6764-44DA-91AD-6D1955010B02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CF767-9F00-4E88-A5B6-5F1BF866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E89E6CAB-6764-44DA-91AD-6D1955010B02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A1FCF767-9F00-4E88-A5B6-5F1BF866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polednice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hl=cs&amp;client=firefox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 txBox="1">
            <a:spLocks/>
          </p:cNvSpPr>
          <p:nvPr/>
        </p:nvSpPr>
        <p:spPr>
          <a:xfrm>
            <a:off x="611560" y="0"/>
            <a:ext cx="8062912" cy="3356992"/>
          </a:xfrm>
          <a:prstGeom prst="rect">
            <a:avLst/>
          </a:prstGeom>
        </p:spPr>
        <p:txBody>
          <a:bodyPr vert="horz" anchor="b">
            <a:noAutofit/>
          </a:bodyPr>
          <a:lstStyle/>
          <a:p>
            <a:pPr marL="484632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 ZŠ Štětí, Ostrovní 300</a:t>
            </a:r>
            <a:b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 Mgr. Ilona Stieranková</a:t>
            </a:r>
            <a:b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 VY_32_INOVACE_CJ.5.A.19_balada</a:t>
            </a:r>
            <a:b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</a:t>
            </a:r>
            <a:r>
              <a:rPr lang="cs-CZ" sz="2400" b="1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Balada. Polednice. Karel Jaromír Erben</a:t>
            </a:r>
            <a: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operačního programu: CZ.1.07/1.4.00/21.1693</a:t>
            </a:r>
            <a:b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projektu: PRIMA ŠKOLA</a:t>
            </a:r>
            <a:r>
              <a:rPr kumimoji="0" lang="cs-CZ" sz="32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32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endParaRPr kumimoji="0" lang="cs-CZ" sz="3200" b="0" i="0" u="none" strike="noStrike" kern="1200" cap="none" spc="0" normalizeH="0" baseline="0" noProof="0" dirty="0">
              <a:ln w="6350">
                <a:solidFill>
                  <a:schemeClr val="accent1">
                    <a:shade val="43000"/>
                  </a:schemeClr>
                </a:solidFill>
              </a:ln>
              <a:solidFill>
                <a:schemeClr val="accent1">
                  <a:tint val="83000"/>
                  <a:satMod val="150000"/>
                </a:schemeClr>
              </a:solidFill>
              <a:effectLst>
                <a:outerShdw blurRad="26000" dist="26000" dir="145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323528" y="3356992"/>
            <a:ext cx="8820472" cy="1584176"/>
          </a:xfrm>
          <a:prstGeom prst="rect">
            <a:avLst/>
          </a:prstGeom>
        </p:spPr>
        <p:txBody>
          <a:bodyPr vert="horz" anchor="t">
            <a:normAutofit lnSpcReduction="10000"/>
          </a:bodyPr>
          <a:lstStyle/>
          <a:p>
            <a:pPr marL="0" marR="36576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solidFill>
                    <a:schemeClr val="bg2"/>
                  </a:solidFill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Anotace: Materiál je určen pro žáky 5. ročníku, slouží k </a:t>
            </a:r>
            <a:r>
              <a:rPr lang="cs-CZ" sz="2000" b="1" noProof="0" dirty="0" smtClean="0">
                <a:ln>
                  <a:solidFill>
                    <a:schemeClr val="bg2"/>
                  </a:solidFill>
                </a:ln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výuce literární výchovy, k učivu o baladě</a:t>
            </a:r>
            <a:r>
              <a:rPr lang="cs-CZ" sz="2000" b="1" dirty="0" smtClean="0">
                <a:ln>
                  <a:solidFill>
                    <a:schemeClr val="bg2"/>
                  </a:solidFill>
                </a:ln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.</a:t>
            </a:r>
            <a:endParaRPr kumimoji="0" lang="cs-CZ" sz="2000" b="1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36576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solidFill>
                    <a:schemeClr val="bg2"/>
                  </a:solidFill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Datum: </a:t>
            </a:r>
            <a:r>
              <a:rPr kumimoji="0" lang="cs-CZ" sz="2000" b="1" i="0" u="none" strike="noStrike" kern="1200" cap="none" spc="0" normalizeH="0" baseline="0" noProof="0" dirty="0" smtClean="0">
                <a:ln>
                  <a:solidFill>
                    <a:schemeClr val="bg2"/>
                  </a:solidFill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22. </a:t>
            </a:r>
            <a:r>
              <a:rPr kumimoji="0" lang="cs-CZ" sz="2000" b="1" i="0" u="none" strike="noStrike" kern="1200" cap="none" spc="0" normalizeH="0" baseline="0" noProof="0" smtClean="0">
                <a:ln>
                  <a:solidFill>
                    <a:schemeClr val="bg2"/>
                  </a:solidFill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01. 2013</a:t>
            </a:r>
            <a:endParaRPr kumimoji="0" lang="cs-CZ" sz="2000" b="1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36576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solidFill>
                    <a:schemeClr val="bg2"/>
                  </a:solidFill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Ročník: </a:t>
            </a:r>
            <a:r>
              <a:rPr lang="cs-CZ" sz="2000" b="1" dirty="0" err="1" smtClean="0">
                <a:ln>
                  <a:solidFill>
                    <a:schemeClr val="bg2"/>
                  </a:solidFill>
                </a:ln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pá</a:t>
            </a:r>
            <a:r>
              <a:rPr kumimoji="0" lang="cs-CZ" sz="2000" b="1" i="0" u="none" strike="noStrike" kern="1200" cap="none" spc="0" normalizeH="0" baseline="0" noProof="0" dirty="0" err="1" smtClean="0">
                <a:ln>
                  <a:solidFill>
                    <a:schemeClr val="bg2"/>
                  </a:solidFill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tý</a:t>
            </a:r>
            <a:endParaRPr kumimoji="0" lang="cs-CZ" sz="2000" b="1" i="0" u="none" strike="noStrike" kern="1200" cap="none" spc="0" normalizeH="0" baseline="0" noProof="0" dirty="0" smtClean="0">
              <a:ln>
                <a:solidFill>
                  <a:schemeClr val="bg2"/>
                </a:solidFill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36576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solidFill>
                    <a:schemeClr val="bg2"/>
                  </a:solidFill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Vzdělávací oblast: Český jazyk a literární</a:t>
            </a:r>
            <a:r>
              <a:rPr kumimoji="0" lang="cs-CZ" sz="2000" b="1" i="0" u="none" strike="noStrike" kern="1200" cap="none" spc="0" normalizeH="0" noProof="0" dirty="0" smtClean="0">
                <a:ln>
                  <a:solidFill>
                    <a:schemeClr val="bg2"/>
                  </a:solidFill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výchova</a:t>
            </a:r>
            <a:endParaRPr kumimoji="0" lang="cs-CZ" sz="2000" b="0" i="0" u="none" strike="noStrike" kern="1200" cap="none" spc="0" normalizeH="0" baseline="0" noProof="0" dirty="0">
              <a:ln>
                <a:solidFill>
                  <a:schemeClr val="bg2"/>
                </a:solidFill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11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BALADA </a:t>
            </a:r>
            <a:endParaRPr lang="cs-CZ" sz="5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Dějová báseň lidového původu, která špatně končí.</a:t>
            </a:r>
          </a:p>
          <a:p>
            <a:pPr marL="64008" indent="0">
              <a:buNone/>
            </a:pPr>
            <a:endParaRPr lang="cs-CZ" i="1" dirty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Často v ní vystupují nadpřirozené bytosti.</a:t>
            </a:r>
          </a:p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 marL="64008" indent="0" algn="ctr"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sz="4000" b="1" i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i="1" dirty="0" smtClean="0"/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endParaRPr lang="cs-CZ" u="wavyHeavy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POLEDNICE</a:t>
            </a:r>
            <a:br>
              <a:rPr lang="cs-CZ" sz="5000" b="1" dirty="0" smtClean="0">
                <a:latin typeface="Arial" pitchFamily="34" charset="0"/>
                <a:cs typeface="Arial" pitchFamily="34" charset="0"/>
              </a:rPr>
            </a:br>
            <a:r>
              <a:rPr lang="cs-CZ" sz="5000" b="1" i="1" dirty="0" smtClean="0">
                <a:latin typeface="Arial" pitchFamily="34" charset="0"/>
                <a:cs typeface="Arial" pitchFamily="34" charset="0"/>
              </a:rPr>
              <a:t>Karel Jaromír Erben </a:t>
            </a:r>
            <a:endParaRPr lang="cs-CZ" sz="5000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 algn="ctr">
              <a:buNone/>
            </a:pP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U lavice dítě stálo, </a:t>
            </a:r>
          </a:p>
          <a:p>
            <a:pPr marL="64008" indent="0" algn="ctr">
              <a:buNone/>
            </a:pPr>
            <a:r>
              <a:rPr lang="cs-CZ" sz="4000" i="1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 plna hrdla křičelo.</a:t>
            </a:r>
          </a:p>
          <a:p>
            <a:pPr marL="64008" indent="0" algn="ctr">
              <a:buNone/>
            </a:pP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„</a:t>
            </a:r>
            <a:r>
              <a:rPr lang="cs-CZ" sz="4000" i="1" dirty="0" err="1" smtClean="0">
                <a:latin typeface="Arial" pitchFamily="34" charset="0"/>
                <a:cs typeface="Arial" pitchFamily="34" charset="0"/>
              </a:rPr>
              <a:t>Bodejž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 jsi jen trochu málo,</a:t>
            </a:r>
          </a:p>
          <a:p>
            <a:pPr marL="64008" indent="0" algn="ctr">
              <a:buNone/>
            </a:pPr>
            <a:r>
              <a:rPr lang="cs-CZ" sz="4000" i="1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y cikáně, mlčelo!</a:t>
            </a:r>
          </a:p>
          <a:p>
            <a:pPr marL="64008" indent="0">
              <a:buNone/>
            </a:pPr>
            <a:endParaRPr lang="cs-CZ" sz="4000" b="1" i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 smtClean="0"/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endParaRPr lang="cs-CZ" u="wavyHeavy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2231920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POLEDNICE</a:t>
            </a:r>
            <a:br>
              <a:rPr lang="cs-CZ" sz="5000" b="1" dirty="0" smtClean="0">
                <a:latin typeface="Arial" pitchFamily="34" charset="0"/>
                <a:cs typeface="Arial" pitchFamily="34" charset="0"/>
              </a:rPr>
            </a:br>
            <a:r>
              <a:rPr lang="cs-CZ" sz="5000" b="1" i="1" dirty="0" smtClean="0">
                <a:latin typeface="Arial" pitchFamily="34" charset="0"/>
                <a:cs typeface="Arial" pitchFamily="34" charset="0"/>
              </a:rPr>
              <a:t>Karel Jaromír Erben </a:t>
            </a:r>
            <a:endParaRPr lang="cs-CZ" sz="5000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 algn="ctr">
              <a:buNone/>
            </a:pP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Poledne v tom okamžení,</a:t>
            </a:r>
          </a:p>
          <a:p>
            <a:pPr marL="64008" indent="0" algn="ctr">
              <a:buNone/>
            </a:pP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táta přijde z roboty:</a:t>
            </a:r>
          </a:p>
          <a:p>
            <a:pPr marL="64008" indent="0" algn="ctr">
              <a:buNone/>
            </a:pP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a mně hasne u vaření</a:t>
            </a:r>
          </a:p>
          <a:p>
            <a:pPr marL="64008" indent="0" algn="ctr">
              <a:buNone/>
            </a:pPr>
            <a:r>
              <a:rPr lang="cs-CZ" sz="4000" i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ro tebe, ty zlobo, ty! </a:t>
            </a:r>
          </a:p>
          <a:p>
            <a:pPr marL="64008" indent="0">
              <a:buNone/>
            </a:pPr>
            <a:endParaRPr lang="cs-CZ" sz="4000" b="1" i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 smtClean="0"/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endParaRPr lang="cs-CZ" u="wavyHeavy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8877485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POLEDNICE</a:t>
            </a:r>
            <a:br>
              <a:rPr lang="cs-CZ" sz="5000" b="1" dirty="0" smtClean="0">
                <a:latin typeface="Arial" pitchFamily="34" charset="0"/>
                <a:cs typeface="Arial" pitchFamily="34" charset="0"/>
              </a:rPr>
            </a:br>
            <a:r>
              <a:rPr lang="cs-CZ" sz="5000" b="1" i="1" dirty="0" smtClean="0">
                <a:latin typeface="Arial" pitchFamily="34" charset="0"/>
                <a:cs typeface="Arial" pitchFamily="34" charset="0"/>
              </a:rPr>
              <a:t>Karel Jaromír Erben </a:t>
            </a:r>
            <a:endParaRPr lang="cs-CZ" sz="5000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 algn="ctr">
              <a:buNone/>
            </a:pP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Mlč! Hle husar a kočárek – </a:t>
            </a:r>
          </a:p>
          <a:p>
            <a:pPr marL="64008" indent="0" algn="ctr">
              <a:buNone/>
            </a:pPr>
            <a:r>
              <a:rPr lang="cs-CZ" sz="4000" i="1" dirty="0" err="1" smtClean="0">
                <a:latin typeface="Arial" pitchFamily="34" charset="0"/>
                <a:cs typeface="Arial" pitchFamily="34" charset="0"/>
              </a:rPr>
              <a:t>hrej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 si! – tu máš kohouta!“ – </a:t>
            </a:r>
          </a:p>
          <a:p>
            <a:pPr marL="64008" indent="0" algn="ctr">
              <a:buNone/>
            </a:pP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Než kohout, vůz i husárek</a:t>
            </a:r>
          </a:p>
          <a:p>
            <a:pPr marL="64008" indent="0" algn="ctr">
              <a:buNone/>
            </a:pP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Bouch, bác! letí do kouta. </a:t>
            </a:r>
          </a:p>
          <a:p>
            <a:pPr marL="64008" indent="0">
              <a:buNone/>
            </a:pPr>
            <a:endParaRPr lang="cs-CZ" sz="4000" b="1" i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 smtClean="0"/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endParaRPr lang="cs-CZ" u="wavyHeavy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8877485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POLEDNICE</a:t>
            </a:r>
            <a:br>
              <a:rPr lang="cs-CZ" sz="5000" b="1" dirty="0" smtClean="0">
                <a:latin typeface="Arial" pitchFamily="34" charset="0"/>
                <a:cs typeface="Arial" pitchFamily="34" charset="0"/>
              </a:rPr>
            </a:br>
            <a:r>
              <a:rPr lang="cs-CZ" sz="5000" b="1" i="1" dirty="0" smtClean="0">
                <a:latin typeface="Arial" pitchFamily="34" charset="0"/>
                <a:cs typeface="Arial" pitchFamily="34" charset="0"/>
              </a:rPr>
              <a:t>Karel Jaromír Erben </a:t>
            </a:r>
            <a:endParaRPr lang="cs-CZ" sz="5000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 algn="ctr">
              <a:buNone/>
            </a:pP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A zas do hrozného křiku – </a:t>
            </a:r>
          </a:p>
          <a:p>
            <a:pPr marL="64008" indent="0" algn="ctr">
              <a:buNone/>
            </a:pP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„I </a:t>
            </a:r>
            <a:r>
              <a:rPr lang="cs-CZ" sz="4000" i="1" dirty="0" err="1" smtClean="0">
                <a:latin typeface="Arial" pitchFamily="34" charset="0"/>
                <a:cs typeface="Arial" pitchFamily="34" charset="0"/>
              </a:rPr>
              <a:t>bodejž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 tě sršeň sám – ! </a:t>
            </a:r>
          </a:p>
          <a:p>
            <a:pPr marL="64008" indent="0" algn="ctr">
              <a:buNone/>
            </a:pP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Že na tebe, </a:t>
            </a:r>
            <a:r>
              <a:rPr lang="cs-CZ" sz="4000" i="1" dirty="0" err="1" smtClean="0">
                <a:latin typeface="Arial" pitchFamily="34" charset="0"/>
                <a:cs typeface="Arial" pitchFamily="34" charset="0"/>
              </a:rPr>
              <a:t>nezvedníku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pPr marL="64008" indent="0" algn="ctr">
              <a:buNone/>
            </a:pP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Polednici zavolám!</a:t>
            </a:r>
          </a:p>
          <a:p>
            <a:pPr marL="64008" indent="0">
              <a:buNone/>
            </a:pPr>
            <a:endParaRPr lang="cs-CZ" sz="4000" b="1" i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 smtClean="0"/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endParaRPr lang="cs-CZ" u="wavyHeavy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8877485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POLEDNICE</a:t>
            </a:r>
            <a:br>
              <a:rPr lang="cs-CZ" sz="5000" b="1" dirty="0" smtClean="0">
                <a:latin typeface="Arial" pitchFamily="34" charset="0"/>
                <a:cs typeface="Arial" pitchFamily="34" charset="0"/>
              </a:rPr>
            </a:br>
            <a:r>
              <a:rPr lang="cs-CZ" sz="5000" b="1" i="1" dirty="0" smtClean="0">
                <a:latin typeface="Arial" pitchFamily="34" charset="0"/>
                <a:cs typeface="Arial" pitchFamily="34" charset="0"/>
              </a:rPr>
              <a:t>Karel Jaromír Erben </a:t>
            </a:r>
            <a:endParaRPr lang="cs-CZ" sz="5000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 algn="ctr">
              <a:buNone/>
            </a:pP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Pojď si proň, ty Polednice,</a:t>
            </a:r>
          </a:p>
          <a:p>
            <a:pPr marL="64008" indent="0" algn="ctr">
              <a:buNone/>
            </a:pP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pojď, </a:t>
            </a:r>
            <a:r>
              <a:rPr lang="cs-CZ" sz="4000" i="1" dirty="0" err="1" smtClean="0">
                <a:latin typeface="Arial" pitchFamily="34" charset="0"/>
                <a:cs typeface="Arial" pitchFamily="34" charset="0"/>
              </a:rPr>
              <a:t>vem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 si ho, </a:t>
            </a:r>
            <a:r>
              <a:rPr lang="cs-CZ" sz="4000" i="1" dirty="0" err="1" smtClean="0">
                <a:latin typeface="Arial" pitchFamily="34" charset="0"/>
                <a:cs typeface="Arial" pitchFamily="34" charset="0"/>
              </a:rPr>
              <a:t>zlostníka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!“ – </a:t>
            </a:r>
          </a:p>
          <a:p>
            <a:pPr marL="64008" indent="0" algn="ctr">
              <a:buNone/>
            </a:pP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A hle, tu </a:t>
            </a:r>
            <a:r>
              <a:rPr lang="cs-CZ" sz="4000" i="1" dirty="0" err="1" smtClean="0">
                <a:latin typeface="Arial" pitchFamily="34" charset="0"/>
                <a:cs typeface="Arial" pitchFamily="34" charset="0"/>
              </a:rPr>
              <a:t>kdos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 u světnice</a:t>
            </a:r>
          </a:p>
          <a:p>
            <a:pPr marL="64008" indent="0" algn="ctr">
              <a:buNone/>
            </a:pPr>
            <a:r>
              <a:rPr lang="cs-CZ" sz="4000" i="1" dirty="0" err="1">
                <a:latin typeface="Arial" pitchFamily="34" charset="0"/>
                <a:cs typeface="Arial" pitchFamily="34" charset="0"/>
              </a:rPr>
              <a:t>d</a:t>
            </a:r>
            <a:r>
              <a:rPr lang="cs-CZ" sz="4000" i="1" dirty="0" err="1" smtClean="0">
                <a:latin typeface="Arial" pitchFamily="34" charset="0"/>
                <a:cs typeface="Arial" pitchFamily="34" charset="0"/>
              </a:rPr>
              <a:t>véře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 zlehka odmyká. </a:t>
            </a:r>
          </a:p>
          <a:p>
            <a:pPr marL="64008" indent="0">
              <a:buNone/>
            </a:pPr>
            <a:endParaRPr lang="cs-CZ" sz="4000" b="1" i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 smtClean="0"/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endParaRPr lang="cs-CZ" u="wavyHeavy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8877485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POLEDNICE</a:t>
            </a:r>
            <a:br>
              <a:rPr lang="cs-CZ" sz="5000" b="1" dirty="0" smtClean="0">
                <a:latin typeface="Arial" pitchFamily="34" charset="0"/>
                <a:cs typeface="Arial" pitchFamily="34" charset="0"/>
              </a:rPr>
            </a:br>
            <a:r>
              <a:rPr lang="cs-CZ" sz="5000" b="1" i="1" dirty="0" smtClean="0">
                <a:latin typeface="Arial" pitchFamily="34" charset="0"/>
                <a:cs typeface="Arial" pitchFamily="34" charset="0"/>
              </a:rPr>
              <a:t>Karel Jaromír Erben </a:t>
            </a:r>
            <a:endParaRPr lang="cs-CZ" sz="5000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 algn="ctr">
              <a:buNone/>
            </a:pP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Malá, hnědá, tváři divé</a:t>
            </a:r>
          </a:p>
          <a:p>
            <a:pPr marL="64008" indent="0" algn="ctr">
              <a:buNone/>
            </a:pPr>
            <a:r>
              <a:rPr lang="cs-CZ" sz="4000" i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od plachetkou osoba;</a:t>
            </a:r>
          </a:p>
          <a:p>
            <a:pPr marL="64008" indent="0" algn="ctr">
              <a:buNone/>
            </a:pPr>
            <a:r>
              <a:rPr lang="cs-CZ" sz="4000" i="1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 berličce, hnáty křivé,</a:t>
            </a:r>
          </a:p>
          <a:p>
            <a:pPr marL="64008" indent="0" algn="ctr">
              <a:buNone/>
            </a:pPr>
            <a:r>
              <a:rPr lang="cs-CZ" sz="4000" i="1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las – vichřice podoba! </a:t>
            </a:r>
          </a:p>
          <a:p>
            <a:pPr marL="64008" indent="0">
              <a:buNone/>
            </a:pPr>
            <a:endParaRPr lang="cs-CZ" sz="4000" b="1" i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 smtClean="0"/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endParaRPr lang="cs-CZ" u="wavyHeavy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8877485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POLEDNICE</a:t>
            </a:r>
            <a:br>
              <a:rPr lang="cs-CZ" sz="5000" b="1" dirty="0" smtClean="0">
                <a:latin typeface="Arial" pitchFamily="34" charset="0"/>
                <a:cs typeface="Arial" pitchFamily="34" charset="0"/>
              </a:rPr>
            </a:br>
            <a:r>
              <a:rPr lang="cs-CZ" sz="5000" b="1" i="1" dirty="0" smtClean="0">
                <a:latin typeface="Arial" pitchFamily="34" charset="0"/>
                <a:cs typeface="Arial" pitchFamily="34" charset="0"/>
              </a:rPr>
              <a:t>Karel Jaromír Erben </a:t>
            </a:r>
            <a:endParaRPr lang="cs-CZ" sz="5000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 algn="ctr">
              <a:buNone/>
            </a:pP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„Dej sem dítě!“ – „Kriste pane,</a:t>
            </a:r>
          </a:p>
          <a:p>
            <a:pPr marL="64008" indent="0" algn="ctr">
              <a:buNone/>
            </a:pP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odpusť hříchy hříšnici!“</a:t>
            </a:r>
          </a:p>
          <a:p>
            <a:pPr marL="64008" indent="0" algn="ctr">
              <a:buNone/>
            </a:pP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Div že smrt ji neovane,</a:t>
            </a:r>
          </a:p>
          <a:p>
            <a:pPr marL="64008" indent="0" algn="ctr">
              <a:buNone/>
            </a:pP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ejhle </a:t>
            </a:r>
            <a:r>
              <a:rPr lang="cs-CZ" sz="4000" i="1" dirty="0" err="1" smtClean="0">
                <a:latin typeface="Arial" pitchFamily="34" charset="0"/>
                <a:cs typeface="Arial" pitchFamily="34" charset="0"/>
              </a:rPr>
              <a:t>tuť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 – POLEDNICI! </a:t>
            </a:r>
          </a:p>
          <a:p>
            <a:pPr marL="64008" indent="0" algn="ctr">
              <a:buNone/>
            </a:pPr>
            <a:endParaRPr lang="cs-CZ" sz="4000" i="1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sz="4000" b="1" i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 smtClean="0"/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endParaRPr lang="cs-CZ" u="wavyHeavy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8877485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POLEDNICE</a:t>
            </a:r>
            <a:br>
              <a:rPr lang="cs-CZ" sz="5000" b="1" dirty="0" smtClean="0">
                <a:latin typeface="Arial" pitchFamily="34" charset="0"/>
                <a:cs typeface="Arial" pitchFamily="34" charset="0"/>
              </a:rPr>
            </a:br>
            <a:r>
              <a:rPr lang="cs-CZ" sz="5000" b="1" i="1" dirty="0" smtClean="0">
                <a:latin typeface="Arial" pitchFamily="34" charset="0"/>
                <a:cs typeface="Arial" pitchFamily="34" charset="0"/>
              </a:rPr>
              <a:t>Karel Jaromír Erben </a:t>
            </a:r>
            <a:endParaRPr lang="cs-CZ" sz="5000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 algn="ctr">
              <a:buNone/>
            </a:pP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Jaká je tato báseň?</a:t>
            </a:r>
          </a:p>
          <a:p>
            <a:pPr marL="64008" indent="0" algn="ctr">
              <a:buNone/>
            </a:pPr>
            <a:endParaRPr lang="cs-CZ" sz="4000" i="1" dirty="0" smtClean="0">
              <a:latin typeface="Arial" pitchFamily="34" charset="0"/>
              <a:cs typeface="Arial" pitchFamily="34" charset="0"/>
            </a:endParaRPr>
          </a:p>
          <a:p>
            <a:pPr marL="64008" indent="0" algn="ctr">
              <a:buNone/>
            </a:pPr>
            <a:r>
              <a:rPr lang="cs-CZ" sz="4000" b="1" i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děsivá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4000" b="1" i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napínavá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humorná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krutá</a:t>
            </a:r>
          </a:p>
          <a:p>
            <a:pPr marL="64008" indent="0" algn="ctr">
              <a:buNone/>
            </a:pPr>
            <a:endParaRPr lang="cs-CZ" sz="4000" b="1" i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 smtClean="0"/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endParaRPr lang="cs-CZ" u="wavyHeavy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8877485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POLEDNICE</a:t>
            </a:r>
            <a:br>
              <a:rPr lang="cs-CZ" sz="5000" b="1" dirty="0" smtClean="0">
                <a:latin typeface="Arial" pitchFamily="34" charset="0"/>
                <a:cs typeface="Arial" pitchFamily="34" charset="0"/>
              </a:rPr>
            </a:br>
            <a:r>
              <a:rPr lang="cs-CZ" sz="5000" b="1" i="1" dirty="0" smtClean="0">
                <a:latin typeface="Arial" pitchFamily="34" charset="0"/>
                <a:cs typeface="Arial" pitchFamily="34" charset="0"/>
              </a:rPr>
              <a:t>Karel Jaromír Erben </a:t>
            </a:r>
            <a:endParaRPr lang="cs-CZ" sz="5000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 algn="ctr">
              <a:buNone/>
            </a:pPr>
            <a:r>
              <a:rPr lang="cs-CZ" sz="3200" i="1" dirty="0" smtClean="0">
                <a:latin typeface="Arial" pitchFamily="34" charset="0"/>
                <a:cs typeface="Arial" pitchFamily="34" charset="0"/>
              </a:rPr>
              <a:t>Zkuste vysvětlit zastaralé, dnes „nesrozumitelné“ výrazy a slovní obraty:</a:t>
            </a:r>
          </a:p>
          <a:p>
            <a:pPr marL="64008" indent="0" algn="ctr">
              <a:buNone/>
            </a:pPr>
            <a:endParaRPr lang="cs-CZ" sz="3200" b="1" i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r>
              <a:rPr lang="cs-CZ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táta přijde z roboty…</a:t>
            </a:r>
          </a:p>
          <a:p>
            <a:pPr marL="64008" indent="0">
              <a:buNone/>
            </a:pPr>
            <a:r>
              <a:rPr lang="cs-CZ" i="1" dirty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i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ojď si proň…</a:t>
            </a:r>
            <a:r>
              <a:rPr lang="cs-CZ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i="1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r>
              <a:rPr lang="cs-CZ" i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i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mně hasne u vaření…</a:t>
            </a:r>
          </a:p>
          <a:p>
            <a:pPr marL="64008" indent="0">
              <a:buNone/>
            </a:pPr>
            <a:r>
              <a:rPr lang="cs-CZ" i="1" dirty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d</a:t>
            </a:r>
            <a:r>
              <a:rPr lang="cs-CZ" i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ivže smrt ji neovane…</a:t>
            </a:r>
          </a:p>
          <a:p>
            <a:pPr marL="64008" indent="0">
              <a:buNone/>
            </a:pPr>
            <a:endParaRPr lang="cs-CZ" i="1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sz="4000" i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 smtClean="0"/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endParaRPr lang="cs-CZ" u="wavyHeavy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315587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POLEDNICE</a:t>
            </a:r>
            <a:br>
              <a:rPr lang="cs-CZ" sz="5000" b="1" dirty="0" smtClean="0">
                <a:latin typeface="Arial" pitchFamily="34" charset="0"/>
                <a:cs typeface="Arial" pitchFamily="34" charset="0"/>
              </a:rPr>
            </a:br>
            <a:r>
              <a:rPr lang="cs-CZ" sz="5000" b="1" i="1" dirty="0" smtClean="0">
                <a:latin typeface="Arial" pitchFamily="34" charset="0"/>
                <a:cs typeface="Arial" pitchFamily="34" charset="0"/>
              </a:rPr>
              <a:t>Karel Jaromír Erben </a:t>
            </a:r>
            <a:endParaRPr lang="cs-CZ" sz="5000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 algn="ctr">
              <a:buNone/>
            </a:pPr>
            <a:r>
              <a:rPr lang="cs-CZ" sz="3200" i="1" dirty="0" smtClean="0">
                <a:latin typeface="Arial" pitchFamily="34" charset="0"/>
                <a:cs typeface="Arial" pitchFamily="34" charset="0"/>
              </a:rPr>
              <a:t>Jak si představujete Polednici?</a:t>
            </a:r>
          </a:p>
          <a:p>
            <a:pPr marL="64008" indent="0" algn="ctr">
              <a:buNone/>
            </a:pPr>
            <a:endParaRPr lang="cs-CZ" sz="3200" i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  <a:p>
            <a:pPr marL="64008" indent="0" algn="ctr">
              <a:buNone/>
            </a:pPr>
            <a:r>
              <a:rPr lang="cs-CZ" sz="3200" i="1" dirty="0" smtClean="0">
                <a:latin typeface="Arial" pitchFamily="34" charset="0"/>
                <a:cs typeface="Arial" pitchFamily="34" charset="0"/>
              </a:rPr>
              <a:t>Nakreslete si ji do sešitu.</a:t>
            </a: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sz="4000" i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 smtClean="0"/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endParaRPr lang="cs-CZ" u="wavyHeavy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2837212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POLEDNICE</a:t>
            </a:r>
            <a:br>
              <a:rPr lang="cs-CZ" sz="5000" b="1" dirty="0" smtClean="0">
                <a:latin typeface="Arial" pitchFamily="34" charset="0"/>
                <a:cs typeface="Arial" pitchFamily="34" charset="0"/>
              </a:rPr>
            </a:br>
            <a:r>
              <a:rPr lang="cs-CZ" sz="5000" b="1" i="1" dirty="0" smtClean="0">
                <a:latin typeface="Arial" pitchFamily="34" charset="0"/>
                <a:cs typeface="Arial" pitchFamily="34" charset="0"/>
              </a:rPr>
              <a:t>Karel Jaromír Erben </a:t>
            </a:r>
            <a:endParaRPr lang="cs-CZ" sz="5000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4008" indent="0" algn="ctr">
              <a:buNone/>
            </a:pPr>
            <a:endParaRPr lang="cs-CZ" sz="4000" i="1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sz="4000" b="1" i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 smtClean="0"/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endParaRPr lang="cs-CZ" u="wavyHeavy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132856"/>
            <a:ext cx="5976664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02364959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POLEDNICE</a:t>
            </a:r>
            <a:br>
              <a:rPr lang="cs-CZ" sz="5000" b="1" dirty="0" smtClean="0">
                <a:latin typeface="Arial" pitchFamily="34" charset="0"/>
                <a:cs typeface="Arial" pitchFamily="34" charset="0"/>
              </a:rPr>
            </a:br>
            <a:r>
              <a:rPr lang="cs-CZ" sz="5000" b="1" i="1" dirty="0" smtClean="0">
                <a:latin typeface="Arial" pitchFamily="34" charset="0"/>
                <a:cs typeface="Arial" pitchFamily="34" charset="0"/>
              </a:rPr>
              <a:t>Karel Jaromír Erben </a:t>
            </a:r>
            <a:endParaRPr lang="cs-CZ" sz="5000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4008" indent="0" algn="ctr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 marL="64008" indent="0" algn="ctr"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Přemýšlejte, jaká událost mohla být podkladem pro vznik takové balady. </a:t>
            </a:r>
          </a:p>
          <a:p>
            <a:pPr marL="64008" indent="0" algn="ctr">
              <a:buNone/>
            </a:pPr>
            <a:endParaRPr lang="cs-CZ" b="1" i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 marL="64008" indent="0" algn="ctr"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Myslíte, že dříve lidé skutečně věřili na Polednici, nebo že se jí jen strašili neposlušné děti?</a:t>
            </a:r>
          </a:p>
          <a:p>
            <a:pPr marL="64008" indent="0" algn="ctr">
              <a:buNone/>
            </a:pPr>
            <a:endParaRPr lang="cs-CZ" sz="4000" b="1" i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 smtClean="0"/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endParaRPr lang="cs-CZ" u="wavyHeavy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315587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5000" b="1" dirty="0">
                <a:latin typeface="Arial" pitchFamily="34" charset="0"/>
                <a:cs typeface="Arial" pitchFamily="34" charset="0"/>
              </a:rPr>
              <a:t>POLEDNICE</a:t>
            </a:r>
            <a:br>
              <a:rPr lang="cs-CZ" sz="5000" b="1" dirty="0">
                <a:latin typeface="Arial" pitchFamily="34" charset="0"/>
                <a:cs typeface="Arial" pitchFamily="34" charset="0"/>
              </a:rPr>
            </a:br>
            <a:r>
              <a:rPr lang="cs-CZ" sz="5000" b="1" i="1" dirty="0">
                <a:latin typeface="Arial" pitchFamily="34" charset="0"/>
                <a:cs typeface="Arial" pitchFamily="34" charset="0"/>
              </a:rPr>
              <a:t>Karel Jaromír Erben </a:t>
            </a:r>
            <a:endParaRPr lang="cs-CZ" sz="5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4008" indent="0">
              <a:buNone/>
            </a:pPr>
            <a:endParaRPr lang="cs-CZ" sz="2800" i="1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sz="2800" i="1" dirty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r>
              <a:rPr lang="cs-CZ" sz="2800" i="1" dirty="0" smtClean="0">
                <a:latin typeface="Arial" pitchFamily="34" charset="0"/>
                <a:cs typeface="Arial" pitchFamily="34" charset="0"/>
                <a:hlinkClick r:id="rId2"/>
              </a:rPr>
              <a:t>http</a:t>
            </a:r>
            <a:r>
              <a:rPr lang="cs-CZ" sz="2800" i="1" dirty="0">
                <a:latin typeface="Arial" pitchFamily="34" charset="0"/>
                <a:cs typeface="Arial" pitchFamily="34" charset="0"/>
                <a:hlinkClick r:id="rId2"/>
              </a:rPr>
              <a:t>://</a:t>
            </a:r>
            <a:r>
              <a:rPr lang="cs-CZ" sz="2800" i="1" dirty="0" smtClean="0">
                <a:latin typeface="Arial" pitchFamily="34" charset="0"/>
                <a:cs typeface="Arial" pitchFamily="34" charset="0"/>
                <a:hlinkClick r:id="rId2"/>
              </a:rPr>
              <a:t>www.youtube.com/polednice</a:t>
            </a:r>
            <a:endParaRPr lang="cs-CZ" sz="2800" i="1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sz="2800" i="1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 marL="64008" indent="0" algn="ctr"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sz="4000" b="1" i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i="1" dirty="0" smtClean="0"/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endParaRPr lang="cs-CZ" u="wavyHeavy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2231920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5000" b="1" dirty="0">
                <a:latin typeface="Arial" pitchFamily="34" charset="0"/>
                <a:cs typeface="Arial" pitchFamily="34" charset="0"/>
              </a:rPr>
              <a:t>POLEDNICE</a:t>
            </a:r>
            <a:br>
              <a:rPr lang="cs-CZ" sz="5000" b="1" dirty="0">
                <a:latin typeface="Arial" pitchFamily="34" charset="0"/>
                <a:cs typeface="Arial" pitchFamily="34" charset="0"/>
              </a:rPr>
            </a:br>
            <a:r>
              <a:rPr lang="cs-CZ" sz="5000" b="1" i="1" dirty="0">
                <a:latin typeface="Arial" pitchFamily="34" charset="0"/>
                <a:cs typeface="Arial" pitchFamily="34" charset="0"/>
              </a:rPr>
              <a:t>Karel Jaromír Erben </a:t>
            </a:r>
            <a:r>
              <a:rPr lang="cs-CZ" sz="5000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5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Zdroje: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r>
              <a:rPr lang="cs-CZ" sz="3500" dirty="0" smtClean="0">
                <a:latin typeface="Arial" pitchFamily="34" charset="0"/>
                <a:cs typeface="Arial" pitchFamily="34" charset="0"/>
              </a:rPr>
              <a:t>Malý, R.; </a:t>
            </a:r>
            <a:r>
              <a:rPr lang="cs-CZ" sz="3500" i="1" dirty="0" smtClean="0">
                <a:latin typeface="Arial" pitchFamily="34" charset="0"/>
                <a:cs typeface="Arial" pitchFamily="34" charset="0"/>
              </a:rPr>
              <a:t>Čítanka 5</a:t>
            </a:r>
            <a:r>
              <a:rPr lang="cs-CZ" sz="3500" dirty="0" smtClean="0">
                <a:latin typeface="Arial" pitchFamily="34" charset="0"/>
                <a:cs typeface="Arial" pitchFamily="34" charset="0"/>
              </a:rPr>
              <a:t>, Olomouc, </a:t>
            </a:r>
            <a:r>
              <a:rPr lang="cs-CZ" sz="3500" dirty="0" err="1" smtClean="0">
                <a:latin typeface="Arial" pitchFamily="34" charset="0"/>
                <a:cs typeface="Arial" pitchFamily="34" charset="0"/>
              </a:rPr>
              <a:t>Prodos</a:t>
            </a:r>
            <a:r>
              <a:rPr lang="cs-CZ" sz="3500" dirty="0" smtClean="0">
                <a:latin typeface="Arial" pitchFamily="34" charset="0"/>
                <a:cs typeface="Arial" pitchFamily="34" charset="0"/>
              </a:rPr>
              <a:t> 2008, ISBN 978-80-7230-195-9</a:t>
            </a:r>
          </a:p>
          <a:p>
            <a:pPr marL="64008" indent="0">
              <a:buNone/>
            </a:pPr>
            <a:endParaRPr lang="cs-CZ" sz="3500" dirty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r>
              <a:rPr lang="cs-CZ" sz="3500" dirty="0">
                <a:latin typeface="Arial" pitchFamily="34" charset="0"/>
                <a:cs typeface="Arial" pitchFamily="34" charset="0"/>
              </a:rPr>
              <a:t>Malý, R.; </a:t>
            </a:r>
            <a:r>
              <a:rPr lang="cs-CZ" sz="3500" i="1" dirty="0">
                <a:latin typeface="Arial" pitchFamily="34" charset="0"/>
                <a:cs typeface="Arial" pitchFamily="34" charset="0"/>
              </a:rPr>
              <a:t>Čítanka </a:t>
            </a:r>
            <a:r>
              <a:rPr lang="cs-CZ" sz="3500" i="1" dirty="0" smtClean="0">
                <a:latin typeface="Arial" pitchFamily="34" charset="0"/>
                <a:cs typeface="Arial" pitchFamily="34" charset="0"/>
              </a:rPr>
              <a:t>5</a:t>
            </a:r>
            <a:r>
              <a:rPr lang="cs-CZ" sz="3500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3500" i="1" dirty="0" smtClean="0">
                <a:latin typeface="Arial" pitchFamily="34" charset="0"/>
                <a:cs typeface="Arial" pitchFamily="34" charset="0"/>
              </a:rPr>
              <a:t>pracovní sešit</a:t>
            </a:r>
            <a:r>
              <a:rPr lang="cs-CZ" sz="35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3500" dirty="0">
                <a:latin typeface="Arial" pitchFamily="34" charset="0"/>
                <a:cs typeface="Arial" pitchFamily="34" charset="0"/>
              </a:rPr>
              <a:t>Olomouc, </a:t>
            </a:r>
            <a:r>
              <a:rPr lang="cs-CZ" sz="3500" dirty="0" err="1">
                <a:latin typeface="Arial" pitchFamily="34" charset="0"/>
                <a:cs typeface="Arial" pitchFamily="34" charset="0"/>
              </a:rPr>
              <a:t>Prodos</a:t>
            </a:r>
            <a:r>
              <a:rPr lang="cs-CZ" sz="3500" dirty="0">
                <a:latin typeface="Arial" pitchFamily="34" charset="0"/>
                <a:cs typeface="Arial" pitchFamily="34" charset="0"/>
              </a:rPr>
              <a:t> 2008, ISBN </a:t>
            </a:r>
            <a:r>
              <a:rPr lang="cs-CZ" sz="3500" dirty="0" smtClean="0">
                <a:latin typeface="Arial" pitchFamily="34" charset="0"/>
                <a:cs typeface="Arial" pitchFamily="34" charset="0"/>
              </a:rPr>
              <a:t>978-80-7230-197-3</a:t>
            </a:r>
            <a:endParaRPr lang="cs-CZ" sz="3500" dirty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sz="35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500" dirty="0">
                <a:latin typeface="Arial" pitchFamily="34" charset="0"/>
                <a:cs typeface="Arial" pitchFamily="34" charset="0"/>
                <a:hlinkClick r:id="rId2"/>
              </a:rPr>
              <a:t>http://</a:t>
            </a:r>
            <a:r>
              <a:rPr lang="cs-CZ" sz="3500" dirty="0" smtClean="0">
                <a:latin typeface="Arial" pitchFamily="34" charset="0"/>
                <a:cs typeface="Arial" pitchFamily="34" charset="0"/>
                <a:hlinkClick r:id="rId2"/>
              </a:rPr>
              <a:t>www.google.cz/imgres?hl=cs&amp;client=firefox</a:t>
            </a:r>
            <a:endParaRPr lang="cs-CZ" sz="35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5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5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</a:t>
            </a:r>
          </a:p>
          <a:p>
            <a:pPr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5000" b="1" dirty="0">
                <a:latin typeface="Arial" pitchFamily="34" charset="0"/>
                <a:cs typeface="Arial" pitchFamily="34" charset="0"/>
              </a:rPr>
              <a:t>POLEDNICE</a:t>
            </a:r>
            <a:br>
              <a:rPr lang="cs-CZ" sz="5000" b="1" dirty="0">
                <a:latin typeface="Arial" pitchFamily="34" charset="0"/>
                <a:cs typeface="Arial" pitchFamily="34" charset="0"/>
              </a:rPr>
            </a:br>
            <a:r>
              <a:rPr lang="cs-CZ" sz="5000" b="1" i="1" dirty="0">
                <a:latin typeface="Arial" pitchFamily="34" charset="0"/>
                <a:cs typeface="Arial" pitchFamily="34" charset="0"/>
              </a:rPr>
              <a:t>Karel Jaromír Erben </a:t>
            </a:r>
            <a:r>
              <a:rPr lang="cs-CZ" sz="5000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5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Metodika: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Pomocí tohoto materiálu děti naučíme, co je balada.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Společně přečteme část balady Polednice, dbáme na správný přednes.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Děti si do sešitů nakreslí Polednici podle svých představ.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Podle dalších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pokládáme otázky a zjišťujeme dětské znalosti, fantazii a porozumění.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 odkazu pustíme zpracovanou baladu z filmu Kytice režiséra</a:t>
            </a:r>
          </a:p>
          <a:p>
            <a:pPr marL="64008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F. A. Brabce.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Část balady se děti naučí zpaměti, tím si procvičují a trénují paměť.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další hodině literární výchovy necháme děti baladu zpracovat dramaticky. 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574</TotalTime>
  <Words>451</Words>
  <Application>Microsoft Office PowerPoint</Application>
  <PresentationFormat>Předvádění na obrazovce (4:3)</PresentationFormat>
  <Paragraphs>172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Talent</vt:lpstr>
      <vt:lpstr>Prezentace aplikace PowerPoint</vt:lpstr>
      <vt:lpstr>BALADA </vt:lpstr>
      <vt:lpstr>POLEDNICE Karel Jaromír Erben </vt:lpstr>
      <vt:lpstr>POLEDNICE Karel Jaromír Erben </vt:lpstr>
      <vt:lpstr>POLEDNICE Karel Jaromír Erben </vt:lpstr>
      <vt:lpstr>POLEDNICE Karel Jaromír Erben </vt:lpstr>
      <vt:lpstr>POLEDNICE Karel Jaromír Erben </vt:lpstr>
      <vt:lpstr>POLEDNICE Karel Jaromír Erben </vt:lpstr>
      <vt:lpstr>POLEDNICE Karel Jaromír Erben </vt:lpstr>
      <vt:lpstr>POLEDNICE Karel Jaromír Erben </vt:lpstr>
      <vt:lpstr>POLEDNICE Karel Jaromír Erben </vt:lpstr>
      <vt:lpstr>POLEDNICE Karel Jaromír Erben </vt:lpstr>
      <vt:lpstr>POLEDNICE Karel Jaromír Erben </vt:lpstr>
      <vt:lpstr>POLEDNICE Karel Jaromír Erben </vt:lpstr>
      <vt:lpstr>POLEDNICE Karel Jaromír Erben </vt:lpstr>
      <vt:lpstr>POLEDNICE Karel Jaromír Erben  </vt:lpstr>
      <vt:lpstr>POLEDNICE Karel Jaromír Erben  </vt:lpstr>
    </vt:vector>
  </TitlesOfParts>
  <Company>Název společnosti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Notebook</cp:lastModifiedBy>
  <cp:revision>77</cp:revision>
  <dcterms:created xsi:type="dcterms:W3CDTF">2012-05-25T14:43:39Z</dcterms:created>
  <dcterms:modified xsi:type="dcterms:W3CDTF">2013-01-28T17:59:20Z</dcterms:modified>
</cp:coreProperties>
</file>