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74" r:id="rId2"/>
    <p:sldId id="256" r:id="rId3"/>
    <p:sldId id="257" r:id="rId4"/>
    <p:sldId id="258" r:id="rId5"/>
    <p:sldId id="259" r:id="rId6"/>
    <p:sldId id="260" r:id="rId7"/>
    <p:sldId id="262" r:id="rId8"/>
    <p:sldId id="263" r:id="rId9"/>
    <p:sldId id="264" r:id="rId10"/>
    <p:sldId id="265" r:id="rId11"/>
    <p:sldId id="266" r:id="rId12"/>
    <p:sldId id="268" r:id="rId13"/>
    <p:sldId id="269" r:id="rId14"/>
    <p:sldId id="270" r:id="rId15"/>
    <p:sldId id="271" r:id="rId16"/>
    <p:sldId id="261" r:id="rId17"/>
    <p:sldId id="267" r:id="rId18"/>
    <p:sldId id="272"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95288" autoAdjust="0"/>
  </p:normalViewPr>
  <p:slideViewPr>
    <p:cSldViewPr>
      <p:cViewPr varScale="1">
        <p:scale>
          <a:sx n="71" d="100"/>
          <a:sy n="71" d="100"/>
        </p:scale>
        <p:origin x="-13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VY_32_INOVACE_3. 2. 4. 3. F 11</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Ing. Ivana Fiedlerová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Přírodopis 6 – Členovci  pavoukovci</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r>
            <a:rPr lang="cs-CZ" sz="2000" dirty="0" smtClean="0">
              <a:solidFill>
                <a:prstClr val="black"/>
              </a:solidFill>
            </a:rPr>
            <a:t>CZ.1.07/1.4.00/21.2976</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LinFactNeighborX="-2095" custLinFactNeighborY="-1569"/>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F4ACABE6-0051-4BD6-B4C4-42368343B1E0}" type="presOf" srcId="{4C35D32F-0EAB-4CD7-82EE-45574DC2A586}" destId="{890E4F0B-2866-4A3F-A3C7-2A14B1797930}" srcOrd="1" destOrd="0" presId="urn:microsoft.com/office/officeart/2005/8/layout/target3"/>
    <dgm:cxn modelId="{565B3FBD-ED68-4B1A-8514-F7C1A52051DD}" type="presOf" srcId="{D1D4F407-5343-4D3F-B5B9-D407B03CAEB4}" destId="{AED2198E-93D5-4001-81B4-73124B309672}"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AFC0CAA5-D1F1-496B-9B53-A07FE0FB5EE6}" type="presOf" srcId="{4C35D32F-0EAB-4CD7-82EE-45574DC2A586}" destId="{8BEBB6EC-1DAA-4CAC-8A25-BC0FCBD5DBD5}"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B7EF4CD3-D497-4662-888F-3516E859F3E3}" type="presOf" srcId="{B651F6E3-6281-48DB-9319-2AEAFDAE7572}" destId="{6BB5E863-4638-4E1D-BFDE-399D028AC4ED}" srcOrd="1" destOrd="0" presId="urn:microsoft.com/office/officeart/2005/8/layout/target3"/>
    <dgm:cxn modelId="{692101AE-71F4-4B75-A6DA-DD7C059E53ED}" type="presOf" srcId="{D8197B8C-B260-4A16-BDF4-0947B075E274}" destId="{25B08C86-7E15-44DC-BE7F-FFB55DD49D12}" srcOrd="0" destOrd="0" presId="urn:microsoft.com/office/officeart/2005/8/layout/target3"/>
    <dgm:cxn modelId="{1703F699-031B-4433-89DF-7275CCF1B8B4}" type="presOf" srcId="{D1B46980-6531-4606-95E6-44980827E919}" destId="{2BE915AB-18AA-4053-B92C-3BFC9ED204BB}" srcOrd="1" destOrd="0" presId="urn:microsoft.com/office/officeart/2005/8/layout/target3"/>
    <dgm:cxn modelId="{FE75E827-C760-4667-ADA7-87C6F41224C8}" type="presOf" srcId="{757F3AB3-0718-4624-B441-E567A8F0AB56}" destId="{333A1088-737F-45CB-B68E-254E46348037}" srcOrd="0" destOrd="0" presId="urn:microsoft.com/office/officeart/2005/8/layout/target3"/>
    <dgm:cxn modelId="{644CD711-C5C7-411E-A754-F438C2FA5A24}" type="presOf" srcId="{D8197B8C-B260-4A16-BDF4-0947B075E274}" destId="{5A5FFA88-C948-4069-8E93-59FA12366E83}" srcOrd="1" destOrd="0" presId="urn:microsoft.com/office/officeart/2005/8/layout/target3"/>
    <dgm:cxn modelId="{5508DE3D-0862-487D-8F81-6F5B5E52DF63}" type="presOf" srcId="{B651F6E3-6281-48DB-9319-2AEAFDAE7572}" destId="{619D679B-A015-4ECF-8348-D1034C574F40}"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E412078B-8AB2-4771-8CC4-61D1069353B6}" type="presOf" srcId="{D1D4F407-5343-4D3F-B5B9-D407B03CAEB4}" destId="{D005CE8C-CC26-4C3E-AC11-E15060ECD759}" srcOrd="0" destOrd="0" presId="urn:microsoft.com/office/officeart/2005/8/layout/target3"/>
    <dgm:cxn modelId="{4C32D8BC-1C70-4739-B8FE-6DD6A485A2E9}" type="presOf" srcId="{D1B46980-6531-4606-95E6-44980827E919}" destId="{6140AFEC-043D-4C43-A2F9-D0F5331DF3A3}"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0853106B-D1CE-4CE9-B644-96D7359B1CAC}" type="presParOf" srcId="{333A1088-737F-45CB-B68E-254E46348037}" destId="{F5ABB229-8D3B-4694-996A-96F23CF14429}" srcOrd="0" destOrd="0" presId="urn:microsoft.com/office/officeart/2005/8/layout/target3"/>
    <dgm:cxn modelId="{FDC244F5-0D20-4DF8-A4CF-FDB5A17600DD}" type="presParOf" srcId="{333A1088-737F-45CB-B68E-254E46348037}" destId="{F41139FD-01EE-4571-8B17-4FB00FC51163}" srcOrd="1" destOrd="0" presId="urn:microsoft.com/office/officeart/2005/8/layout/target3"/>
    <dgm:cxn modelId="{36FAF2E1-376F-401F-8EEE-75E1E7E2DF60}" type="presParOf" srcId="{333A1088-737F-45CB-B68E-254E46348037}" destId="{D005CE8C-CC26-4C3E-AC11-E15060ECD759}" srcOrd="2" destOrd="0" presId="urn:microsoft.com/office/officeart/2005/8/layout/target3"/>
    <dgm:cxn modelId="{F315A041-762B-409F-9DCF-B333EF2768C4}" type="presParOf" srcId="{333A1088-737F-45CB-B68E-254E46348037}" destId="{2C702D82-9B77-49B7-9568-BB8EB47C3372}" srcOrd="3" destOrd="0" presId="urn:microsoft.com/office/officeart/2005/8/layout/target3"/>
    <dgm:cxn modelId="{8914A4B4-1357-4096-87BE-9CF4D7AB4CFB}" type="presParOf" srcId="{333A1088-737F-45CB-B68E-254E46348037}" destId="{A52A0455-90FF-4808-ABD0-F02540D31D5A}" srcOrd="4" destOrd="0" presId="urn:microsoft.com/office/officeart/2005/8/layout/target3"/>
    <dgm:cxn modelId="{47BACFBE-56A9-4E6A-8CDB-9BEF12F88388}" type="presParOf" srcId="{333A1088-737F-45CB-B68E-254E46348037}" destId="{6140AFEC-043D-4C43-A2F9-D0F5331DF3A3}" srcOrd="5" destOrd="0" presId="urn:microsoft.com/office/officeart/2005/8/layout/target3"/>
    <dgm:cxn modelId="{50CCDC0A-CBA4-4EB4-877B-5F7EA9672767}" type="presParOf" srcId="{333A1088-737F-45CB-B68E-254E46348037}" destId="{9358AC05-5D7D-4327-9F80-1AD486AEA664}" srcOrd="6" destOrd="0" presId="urn:microsoft.com/office/officeart/2005/8/layout/target3"/>
    <dgm:cxn modelId="{838339C0-0F46-4BE0-B53A-880486E5F58A}" type="presParOf" srcId="{333A1088-737F-45CB-B68E-254E46348037}" destId="{313FC574-E1CD-4FB4-B054-0B805CE0447D}" srcOrd="7" destOrd="0" presId="urn:microsoft.com/office/officeart/2005/8/layout/target3"/>
    <dgm:cxn modelId="{F1A2D31C-0A0E-4B94-A36E-D2A24F701F00}" type="presParOf" srcId="{333A1088-737F-45CB-B68E-254E46348037}" destId="{619D679B-A015-4ECF-8348-D1034C574F40}" srcOrd="8" destOrd="0" presId="urn:microsoft.com/office/officeart/2005/8/layout/target3"/>
    <dgm:cxn modelId="{8F323441-BD37-4FDB-B539-A0A66C1F7499}" type="presParOf" srcId="{333A1088-737F-45CB-B68E-254E46348037}" destId="{322283A8-4A27-4CDA-BAE3-F381106A9174}" srcOrd="9" destOrd="0" presId="urn:microsoft.com/office/officeart/2005/8/layout/target3"/>
    <dgm:cxn modelId="{33D994EA-9F6D-429D-A7C6-0B1E91E59C61}" type="presParOf" srcId="{333A1088-737F-45CB-B68E-254E46348037}" destId="{FFC9F71D-1B4F-4AD9-A4A6-86ADEFC8AF5C}" srcOrd="10" destOrd="0" presId="urn:microsoft.com/office/officeart/2005/8/layout/target3"/>
    <dgm:cxn modelId="{E731C45E-ED46-4609-A5EB-C9F3FEA19D86}" type="presParOf" srcId="{333A1088-737F-45CB-B68E-254E46348037}" destId="{25B08C86-7E15-44DC-BE7F-FFB55DD49D12}" srcOrd="11" destOrd="0" presId="urn:microsoft.com/office/officeart/2005/8/layout/target3"/>
    <dgm:cxn modelId="{0EA7C152-BCE2-43A1-A3A4-C69D09D16BB7}" type="presParOf" srcId="{333A1088-737F-45CB-B68E-254E46348037}" destId="{76644BE8-9D7C-4C09-B250-3D10AF48CBB7}" srcOrd="12" destOrd="0" presId="urn:microsoft.com/office/officeart/2005/8/layout/target3"/>
    <dgm:cxn modelId="{F66833EA-6EE3-4786-8CD7-20F244EE73FF}" type="presParOf" srcId="{333A1088-737F-45CB-B68E-254E46348037}" destId="{EE85B701-7295-41C0-BA7A-34D3756A2AE6}" srcOrd="13" destOrd="0" presId="urn:microsoft.com/office/officeart/2005/8/layout/target3"/>
    <dgm:cxn modelId="{41077117-A3C9-4134-B787-C680EDAC88BF}" type="presParOf" srcId="{333A1088-737F-45CB-B68E-254E46348037}" destId="{8BEBB6EC-1DAA-4CAC-8A25-BC0FCBD5DBD5}" srcOrd="14" destOrd="0" presId="urn:microsoft.com/office/officeart/2005/8/layout/target3"/>
    <dgm:cxn modelId="{460BF0A2-E457-492A-8969-2C4E0711C6E4}" type="presParOf" srcId="{333A1088-737F-45CB-B68E-254E46348037}" destId="{AED2198E-93D5-4001-81B4-73124B309672}" srcOrd="15" destOrd="0" presId="urn:microsoft.com/office/officeart/2005/8/layout/target3"/>
    <dgm:cxn modelId="{5393AB4F-3596-4A55-839B-5AB3DC203CFB}" type="presParOf" srcId="{333A1088-737F-45CB-B68E-254E46348037}" destId="{2BE915AB-18AA-4053-B92C-3BFC9ED204BB}" srcOrd="16" destOrd="0" presId="urn:microsoft.com/office/officeart/2005/8/layout/target3"/>
    <dgm:cxn modelId="{B7E8DAF2-BF6C-468A-820D-74FA7A17A2FE}" type="presParOf" srcId="{333A1088-737F-45CB-B68E-254E46348037}" destId="{6BB5E863-4638-4E1D-BFDE-399D028AC4ED}" srcOrd="17" destOrd="0" presId="urn:microsoft.com/office/officeart/2005/8/layout/target3"/>
    <dgm:cxn modelId="{C310FF09-4AF4-4124-AE19-8AFBDE871D5D}" type="presParOf" srcId="{333A1088-737F-45CB-B68E-254E46348037}" destId="{5A5FFA88-C948-4069-8E93-59FA12366E83}" srcOrd="18" destOrd="0" presId="urn:microsoft.com/office/officeart/2005/8/layout/target3"/>
    <dgm:cxn modelId="{2460C8FD-1350-4431-BD8A-FBDD5021E13E}"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Praha-východ</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Ing. Ivana Fiedlerová</a:t>
          </a:r>
          <a:endParaRPr lang="cs-CZ" sz="2000" kern="1200" dirty="0"/>
        </a:p>
      </dsp:txBody>
      <dsp:txXfrm>
        <a:off x="1273857" y="407634"/>
        <a:ext cx="6498543" cy="407634"/>
      </dsp:txXfrm>
    </dsp:sp>
    <dsp:sp modelId="{313FC574-E1CD-4FB4-B054-0B805CE0447D}">
      <dsp:nvSpPr>
        <dsp:cNvPr id="0" name=""/>
        <dsp:cNvSpPr/>
      </dsp:nvSpPr>
      <dsp:spPr>
        <a:xfrm>
          <a:off x="504062" y="792083"/>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VY_32_INOVACE_3. 2. 4. 3. F 11</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Přírodopis 6 – Členovci  pavoukovci</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r>
            <a:rPr lang="cs-CZ" sz="2000" kern="1200" dirty="0" smtClean="0">
              <a:solidFill>
                <a:prstClr val="black"/>
              </a:solidFill>
            </a:rPr>
            <a:t>CZ.1.07/1.4.00/21.2976</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7F4165-1737-4B31-9228-60543541251C}" type="datetimeFigureOut">
              <a:rPr lang="cs-CZ" smtClean="0"/>
              <a:t>11.3.2012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4A800FC-8BCE-4F23-8D41-4B868D5AC3BA}" type="slidenum">
              <a:rPr lang="cs-CZ" smtClean="0"/>
              <a:t>‹#›</a:t>
            </a:fld>
            <a:endParaRPr lang="cs-CZ"/>
          </a:p>
        </p:txBody>
      </p:sp>
    </p:spTree>
    <p:extLst>
      <p:ext uri="{BB962C8B-B14F-4D97-AF65-F5344CB8AC3E}">
        <p14:creationId xmlns:p14="http://schemas.microsoft.com/office/powerpoint/2010/main" val="4252996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Pavoučí vlákno původně vůbec nesloužilo k lovu. Zpočátku jej asi předkové pavouků užívali jako výstelku nory a k vytvoření ochranného kokonu pavoučích vajíček. Pavoučí vlákno vytváří pavouk pomocí snovacích bradavek, které jsou ústím snovacích žláz. Těch existuje několik druhů, přičemž různé snovací žlázy produkují speciální typy vláken. Některé se vyskytují u všech druhů pavouků, jiné mají vyvinuty jen některé druhy</a:t>
            </a:r>
            <a:endParaRPr lang="cs-CZ" dirty="0"/>
          </a:p>
        </p:txBody>
      </p:sp>
      <p:sp>
        <p:nvSpPr>
          <p:cNvPr id="4" name="Zástupný symbol pro číslo snímku 3"/>
          <p:cNvSpPr>
            <a:spLocks noGrp="1"/>
          </p:cNvSpPr>
          <p:nvPr>
            <p:ph type="sldNum" sz="quarter" idx="10"/>
          </p:nvPr>
        </p:nvSpPr>
        <p:spPr/>
        <p:txBody>
          <a:bodyPr/>
          <a:lstStyle/>
          <a:p>
            <a:fld id="{84A800FC-8BCE-4F23-8D41-4B868D5AC3BA}" type="slidenum">
              <a:rPr lang="cs-CZ" smtClean="0"/>
              <a:t>7</a:t>
            </a:fld>
            <a:endParaRPr lang="cs-CZ"/>
          </a:p>
        </p:txBody>
      </p:sp>
    </p:spTree>
    <p:extLst>
      <p:ext uri="{BB962C8B-B14F-4D97-AF65-F5344CB8AC3E}">
        <p14:creationId xmlns:p14="http://schemas.microsoft.com/office/powerpoint/2010/main" val="811264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z důvodu velmi úzkého jícnu, který neumožňuje polykání větších pevných částic, </a:t>
            </a:r>
            <a:endParaRPr lang="cs-CZ" dirty="0"/>
          </a:p>
        </p:txBody>
      </p:sp>
      <p:sp>
        <p:nvSpPr>
          <p:cNvPr id="4" name="Zástupný symbol pro číslo snímku 3"/>
          <p:cNvSpPr>
            <a:spLocks noGrp="1"/>
          </p:cNvSpPr>
          <p:nvPr>
            <p:ph type="sldNum" sz="quarter" idx="10"/>
          </p:nvPr>
        </p:nvSpPr>
        <p:spPr/>
        <p:txBody>
          <a:bodyPr/>
          <a:lstStyle/>
          <a:p>
            <a:fld id="{84A800FC-8BCE-4F23-8D41-4B868D5AC3BA}" type="slidenum">
              <a:rPr lang="cs-CZ" smtClean="0"/>
              <a:t>8</a:t>
            </a:fld>
            <a:endParaRPr lang="cs-CZ"/>
          </a:p>
        </p:txBody>
      </p:sp>
    </p:spTree>
    <p:extLst>
      <p:ext uri="{BB962C8B-B14F-4D97-AF65-F5344CB8AC3E}">
        <p14:creationId xmlns:p14="http://schemas.microsoft.com/office/powerpoint/2010/main" val="713686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b="1" dirty="0" smtClean="0"/>
              <a:t>Křižák obecný</a:t>
            </a:r>
            <a:r>
              <a:rPr lang="cs-CZ" dirty="0" smtClean="0"/>
              <a:t> (</a:t>
            </a:r>
            <a:r>
              <a:rPr lang="cs-CZ" i="1" dirty="0" err="1" smtClean="0"/>
              <a:t>Araneus</a:t>
            </a:r>
            <a:r>
              <a:rPr lang="cs-CZ" i="1" dirty="0" smtClean="0"/>
              <a:t> </a:t>
            </a:r>
            <a:r>
              <a:rPr lang="cs-CZ" i="1" dirty="0" err="1" smtClean="0"/>
              <a:t>diadematus</a:t>
            </a:r>
            <a:r>
              <a:rPr lang="cs-CZ" dirty="0" smtClean="0"/>
              <a:t>) z čeledi </a:t>
            </a:r>
            <a:r>
              <a:rPr lang="cs-CZ" dirty="0" err="1" smtClean="0"/>
              <a:t>křižákovití</a:t>
            </a:r>
            <a:r>
              <a:rPr lang="cs-CZ" dirty="0" smtClean="0"/>
              <a:t> je nejznámějším a velmi hojným pavoukem  v Česku, vyskytuje se kromě Evropy rovněž v Severní Americe (části USA a Kanady). Obývá zvláště lesy a zahrady, lze se s ním setkat i v otevřených krajinách, pokud nejsou zcela odlesněné.</a:t>
            </a:r>
            <a:endParaRPr lang="cs-CZ" dirty="0"/>
          </a:p>
        </p:txBody>
      </p:sp>
      <p:sp>
        <p:nvSpPr>
          <p:cNvPr id="4" name="Zástupný symbol pro číslo snímku 3"/>
          <p:cNvSpPr>
            <a:spLocks noGrp="1"/>
          </p:cNvSpPr>
          <p:nvPr>
            <p:ph type="sldNum" sz="quarter" idx="10"/>
          </p:nvPr>
        </p:nvSpPr>
        <p:spPr/>
        <p:txBody>
          <a:bodyPr/>
          <a:lstStyle/>
          <a:p>
            <a:fld id="{84A800FC-8BCE-4F23-8D41-4B868D5AC3BA}" type="slidenum">
              <a:rPr lang="cs-CZ" smtClean="0"/>
              <a:t>10</a:t>
            </a:fld>
            <a:endParaRPr lang="cs-CZ"/>
          </a:p>
        </p:txBody>
      </p:sp>
    </p:spTree>
    <p:extLst>
      <p:ext uri="{BB962C8B-B14F-4D97-AF65-F5344CB8AC3E}">
        <p14:creationId xmlns:p14="http://schemas.microsoft.com/office/powerpoint/2010/main" val="2584781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cs-CZ" dirty="0" smtClean="0"/>
          </a:p>
          <a:p>
            <a:r>
              <a:rPr lang="cs-CZ" dirty="0" smtClean="0"/>
              <a:t>Vyskytuje se hojně v domech, kůlnách, stájích. V rozích místností spřádá husté, vodorovně napnuté pavučiny. Objevuje se po celý rok.</a:t>
            </a:r>
            <a:endParaRPr lang="cs-CZ" dirty="0"/>
          </a:p>
        </p:txBody>
      </p:sp>
      <p:sp>
        <p:nvSpPr>
          <p:cNvPr id="4" name="Zástupný symbol pro číslo snímku 3"/>
          <p:cNvSpPr>
            <a:spLocks noGrp="1"/>
          </p:cNvSpPr>
          <p:nvPr>
            <p:ph type="sldNum" sz="quarter" idx="10"/>
          </p:nvPr>
        </p:nvSpPr>
        <p:spPr/>
        <p:txBody>
          <a:bodyPr/>
          <a:lstStyle/>
          <a:p>
            <a:fld id="{84A800FC-8BCE-4F23-8D41-4B868D5AC3BA}" type="slidenum">
              <a:rPr lang="cs-CZ" smtClean="0"/>
              <a:t>12</a:t>
            </a:fld>
            <a:endParaRPr lang="cs-CZ"/>
          </a:p>
        </p:txBody>
      </p:sp>
    </p:spTree>
    <p:extLst>
      <p:ext uri="{BB962C8B-B14F-4D97-AF65-F5344CB8AC3E}">
        <p14:creationId xmlns:p14="http://schemas.microsoft.com/office/powerpoint/2010/main" val="29161981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29C0133-D33D-4A71-865A-FF18FA43B3C1}"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1226764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29C0133-D33D-4A71-865A-FF18FA43B3C1}"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2817634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29C0133-D33D-4A71-865A-FF18FA43B3C1}"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410649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29C0133-D33D-4A71-865A-FF18FA43B3C1}"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707771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29C0133-D33D-4A71-865A-FF18FA43B3C1}" type="datetimeFigureOut">
              <a:rPr lang="cs-CZ" smtClean="0"/>
              <a:t>11.3.2012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178959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29C0133-D33D-4A71-865A-FF18FA43B3C1}" type="datetimeFigureOut">
              <a:rPr lang="cs-CZ" smtClean="0"/>
              <a:t>11.3.2012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4179004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29C0133-D33D-4A71-865A-FF18FA43B3C1}" type="datetimeFigureOut">
              <a:rPr lang="cs-CZ" smtClean="0"/>
              <a:t>11.3.2012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182869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29C0133-D33D-4A71-865A-FF18FA43B3C1}"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23202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29C0133-D33D-4A71-865A-FF18FA43B3C1}"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2790416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29C0133-D33D-4A71-865A-FF18FA43B3C1}"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93371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29C0133-D33D-4A71-865A-FF18FA43B3C1}"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F8DDA19-240E-4542-9585-FDC6D8AFBA5C}" type="slidenum">
              <a:rPr lang="cs-CZ" smtClean="0"/>
              <a:t>‹#›</a:t>
            </a:fld>
            <a:endParaRPr lang="cs-CZ"/>
          </a:p>
        </p:txBody>
      </p:sp>
    </p:spTree>
    <p:extLst>
      <p:ext uri="{BB962C8B-B14F-4D97-AF65-F5344CB8AC3E}">
        <p14:creationId xmlns:p14="http://schemas.microsoft.com/office/powerpoint/2010/main" val="4266206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000"/>
            <a:lum/>
          </a:blip>
          <a:srcRect/>
          <a:stretch>
            <a:fillRect l="-8000" r="-8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9C0133-D33D-4A71-865A-FF18FA43B3C1}" type="datetimeFigureOut">
              <a:rPr lang="cs-CZ" smtClean="0"/>
              <a:t>11.3.2012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DDA19-240E-4542-9585-FDC6D8AFBA5C}" type="slidenum">
              <a:rPr lang="cs-CZ" smtClean="0"/>
              <a:t>‹#›</a:t>
            </a:fld>
            <a:endParaRPr lang="cs-CZ"/>
          </a:p>
        </p:txBody>
      </p:sp>
    </p:spTree>
    <p:extLst>
      <p:ext uri="{BB962C8B-B14F-4D97-AF65-F5344CB8AC3E}">
        <p14:creationId xmlns:p14="http://schemas.microsoft.com/office/powerpoint/2010/main" val="564255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cs.wikipedia.org/wiki/Soubor:Spider_web_Belgium_Luc_Viatour.jpg" TargetMode="External"/><Relationship Id="rId2" Type="http://schemas.openxmlformats.org/officeDocument/2006/relationships/hyperlink" Target="http://giobioobrazky.ic.cz/zoologie.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Argiope-bruennichi-040806-800-1.jpg?uselang=cs" TargetMode="External"/><Relationship Id="rId2" Type="http://schemas.openxmlformats.org/officeDocument/2006/relationships/hyperlink" Target="http://commons.wikimedia.org/wiki/File:Araneus_diadematus_(Gartenkreuzspinne_mit_Wespe).jpg?uselang=cs" TargetMode="External"/><Relationship Id="rId1" Type="http://schemas.openxmlformats.org/officeDocument/2006/relationships/slideLayout" Target="../slideLayouts/slideLayout2.xml"/><Relationship Id="rId4" Type="http://schemas.openxmlformats.org/officeDocument/2006/relationships/hyperlink" Target="http://commons.wikimedia.org/wiki/File:Katnik_domowy_Tegenaria_domestica2.jpg?uselang=cs"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cs.wikipedia.org/wiki/Soubor:Tarantula_IMG_9229g.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782933344"/>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3900949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dirty="0" smtClean="0">
                <a:latin typeface="Comic Sans MS" pitchFamily="66" charset="0"/>
              </a:rPr>
              <a:t/>
            </a:r>
            <a:br>
              <a:rPr lang="cs-CZ" dirty="0" smtClean="0">
                <a:latin typeface="Comic Sans MS" pitchFamily="66" charset="0"/>
              </a:rPr>
            </a:br>
            <a:r>
              <a:rPr lang="cs-CZ" dirty="0" smtClean="0">
                <a:latin typeface="Comic Sans MS" pitchFamily="66" charset="0"/>
              </a:rPr>
              <a:t>Kmen členovci</a:t>
            </a:r>
            <a:br>
              <a:rPr lang="cs-CZ" dirty="0" smtClean="0">
                <a:latin typeface="Comic Sans MS" pitchFamily="66" charset="0"/>
              </a:rPr>
            </a:br>
            <a:endParaRPr lang="cs-CZ" dirty="0">
              <a:latin typeface="Comic Sans MS" pitchFamily="66" charset="0"/>
            </a:endParaRPr>
          </a:p>
        </p:txBody>
      </p:sp>
      <p:sp>
        <p:nvSpPr>
          <p:cNvPr id="4" name="Zástupný symbol pro obsah 3"/>
          <p:cNvSpPr>
            <a:spLocks noGrp="1"/>
          </p:cNvSpPr>
          <p:nvPr>
            <p:ph idx="1"/>
          </p:nvPr>
        </p:nvSpPr>
        <p:spPr/>
        <p:txBody>
          <a:bodyPr/>
          <a:lstStyle/>
          <a:p>
            <a:r>
              <a:rPr lang="cs-CZ" dirty="0" smtClean="0">
                <a:latin typeface="Comic Sans MS" pitchFamily="66" charset="0"/>
              </a:rPr>
              <a:t>Anotace :</a:t>
            </a:r>
            <a:br>
              <a:rPr lang="cs-CZ" dirty="0" smtClean="0">
                <a:latin typeface="Comic Sans MS" pitchFamily="66" charset="0"/>
              </a:rPr>
            </a:br>
            <a:r>
              <a:rPr lang="cs-CZ" dirty="0" smtClean="0">
                <a:latin typeface="Comic Sans MS" pitchFamily="66" charset="0"/>
              </a:rPr>
              <a:t>Tento materiál je určen pro žáky6. ročníku, definuje hlavní znaky pavouků, popisuje a ukazuje zástupce řádu pavouků a jejich hlavní znaky</a:t>
            </a:r>
            <a:endParaRPr lang="cs-CZ" dirty="0">
              <a:latin typeface="Comic Sans MS" pitchFamily="66" charset="0"/>
            </a:endParaRPr>
          </a:p>
        </p:txBody>
      </p:sp>
    </p:spTree>
    <p:extLst>
      <p:ext uri="{BB962C8B-B14F-4D97-AF65-F5344CB8AC3E}">
        <p14:creationId xmlns:p14="http://schemas.microsoft.com/office/powerpoint/2010/main" val="8166695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052737"/>
            <a:ext cx="7772400" cy="2376264"/>
          </a:xfrm>
        </p:spPr>
        <p:txBody>
          <a:bodyPr>
            <a:normAutofit fontScale="90000"/>
          </a:bodyPr>
          <a:lstStyle/>
          <a:p>
            <a:r>
              <a:rPr lang="cs-CZ" sz="3600" dirty="0" smtClean="0"/>
              <a:t>Kmen: Členovci</a:t>
            </a:r>
            <a:br>
              <a:rPr lang="cs-CZ" sz="3600" dirty="0" smtClean="0"/>
            </a:br>
            <a:r>
              <a:rPr lang="cs-CZ" sz="3600" dirty="0" smtClean="0"/>
              <a:t/>
            </a:r>
            <a:br>
              <a:rPr lang="cs-CZ" sz="3600" dirty="0" smtClean="0"/>
            </a:br>
            <a:r>
              <a:rPr lang="cs-CZ" b="1" u="sng" dirty="0" smtClean="0"/>
              <a:t>Podkmen Klepítkatci</a:t>
            </a:r>
            <a:br>
              <a:rPr lang="cs-CZ" b="1" u="sng" dirty="0" smtClean="0"/>
            </a:br>
            <a:endParaRPr lang="cs-CZ" b="1" u="sng" dirty="0"/>
          </a:p>
        </p:txBody>
      </p:sp>
      <p:sp>
        <p:nvSpPr>
          <p:cNvPr id="3" name="Podnadpis 2"/>
          <p:cNvSpPr>
            <a:spLocks noGrp="1"/>
          </p:cNvSpPr>
          <p:nvPr>
            <p:ph type="subTitle" idx="1"/>
          </p:nvPr>
        </p:nvSpPr>
        <p:spPr>
          <a:xfrm>
            <a:off x="1371600" y="3140968"/>
            <a:ext cx="6400800" cy="3312368"/>
          </a:xfrm>
        </p:spPr>
        <p:txBody>
          <a:bodyPr>
            <a:normAutofit lnSpcReduction="10000"/>
          </a:bodyPr>
          <a:lstStyle/>
          <a:p>
            <a:r>
              <a:rPr lang="cs-CZ" b="1" i="1" dirty="0" smtClean="0">
                <a:solidFill>
                  <a:schemeClr val="tx1"/>
                </a:solidFill>
              </a:rPr>
              <a:t>Řády:</a:t>
            </a:r>
          </a:p>
          <a:p>
            <a:pPr marL="514350" indent="-514350">
              <a:buAutoNum type="alphaLcParenR"/>
            </a:pPr>
            <a:r>
              <a:rPr lang="cs-CZ" b="1" dirty="0" smtClean="0">
                <a:solidFill>
                  <a:schemeClr val="tx1"/>
                </a:solidFill>
              </a:rPr>
              <a:t>Štíři</a:t>
            </a:r>
          </a:p>
          <a:p>
            <a:pPr marL="514350" indent="-514350">
              <a:buAutoNum type="alphaLcParenR"/>
            </a:pPr>
            <a:r>
              <a:rPr lang="cs-CZ" sz="6000" b="1" dirty="0" smtClean="0">
                <a:solidFill>
                  <a:schemeClr val="tx1"/>
                </a:solidFill>
              </a:rPr>
              <a:t>Pavouci</a:t>
            </a:r>
            <a:endParaRPr lang="cs-CZ" sz="6000" b="1" dirty="0">
              <a:solidFill>
                <a:schemeClr val="tx1"/>
              </a:solidFill>
            </a:endParaRPr>
          </a:p>
          <a:p>
            <a:pPr marL="514350" indent="-514350">
              <a:buAutoNum type="alphaLcParenR"/>
            </a:pPr>
            <a:r>
              <a:rPr lang="cs-CZ" b="1" dirty="0" smtClean="0">
                <a:solidFill>
                  <a:schemeClr val="tx1"/>
                </a:solidFill>
              </a:rPr>
              <a:t>Sekáči</a:t>
            </a:r>
          </a:p>
          <a:p>
            <a:pPr marL="514350" indent="-514350">
              <a:buAutoNum type="alphaLcParenR"/>
            </a:pPr>
            <a:r>
              <a:rPr lang="cs-CZ" b="1" dirty="0" smtClean="0">
                <a:solidFill>
                  <a:schemeClr val="tx1"/>
                </a:solidFill>
              </a:rPr>
              <a:t>Roztoči</a:t>
            </a:r>
            <a:endParaRPr lang="cs-CZ" b="1" dirty="0">
              <a:solidFill>
                <a:schemeClr val="tx1"/>
              </a:solidFill>
            </a:endParaRPr>
          </a:p>
        </p:txBody>
      </p:sp>
    </p:spTree>
    <p:extLst>
      <p:ext uri="{BB962C8B-B14F-4D97-AF65-F5344CB8AC3E}">
        <p14:creationId xmlns:p14="http://schemas.microsoft.com/office/powerpoint/2010/main" val="13573825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2656"/>
            <a:ext cx="8229600" cy="792088"/>
          </a:xfrm>
        </p:spPr>
        <p:txBody>
          <a:bodyPr>
            <a:normAutofit/>
          </a:bodyPr>
          <a:lstStyle/>
          <a:p>
            <a:r>
              <a:rPr lang="cs-CZ" dirty="0" smtClean="0">
                <a:latin typeface="Comic Sans MS" pitchFamily="66" charset="0"/>
              </a:rPr>
              <a:t>Řád: Pavouci</a:t>
            </a:r>
            <a:endParaRPr lang="cs-CZ" dirty="0">
              <a:latin typeface="Comic Sans MS" pitchFamily="66" charset="0"/>
            </a:endParaRPr>
          </a:p>
        </p:txBody>
      </p:sp>
      <p:sp>
        <p:nvSpPr>
          <p:cNvPr id="3" name="Zástupný symbol pro obsah 2"/>
          <p:cNvSpPr>
            <a:spLocks noGrp="1"/>
          </p:cNvSpPr>
          <p:nvPr>
            <p:ph idx="1"/>
          </p:nvPr>
        </p:nvSpPr>
        <p:spPr>
          <a:xfrm>
            <a:off x="13648" y="1124744"/>
            <a:ext cx="8784976" cy="4741987"/>
          </a:xfrm>
        </p:spPr>
        <p:txBody>
          <a:bodyPr>
            <a:noAutofit/>
          </a:bodyPr>
          <a:lstStyle/>
          <a:p>
            <a:pPr>
              <a:buFont typeface="Wingdings" pitchFamily="2" charset="2"/>
              <a:buChar char="Ø"/>
            </a:pPr>
            <a:r>
              <a:rPr lang="cs-CZ" dirty="0" smtClean="0">
                <a:latin typeface="Comic Sans MS" pitchFamily="66" charset="0"/>
              </a:rPr>
              <a:t>Žijí převážně na souši</a:t>
            </a:r>
          </a:p>
          <a:p>
            <a:pPr>
              <a:buFont typeface="Wingdings" pitchFamily="2" charset="2"/>
              <a:buChar char="Ø"/>
            </a:pPr>
            <a:r>
              <a:rPr lang="cs-CZ" dirty="0" smtClean="0">
                <a:latin typeface="Comic Sans MS" pitchFamily="66" charset="0"/>
              </a:rPr>
              <a:t>Tělo je složeno z hlavohrudi a zadečku, který je připojen nápadnou stopkou</a:t>
            </a:r>
          </a:p>
          <a:p>
            <a:pPr>
              <a:buFont typeface="Wingdings" pitchFamily="2" charset="2"/>
              <a:buChar char="Ø"/>
            </a:pPr>
            <a:r>
              <a:rPr lang="cs-CZ" dirty="0" smtClean="0">
                <a:latin typeface="Comic Sans MS" pitchFamily="66" charset="0"/>
              </a:rPr>
              <a:t>Na hlavohrudi  je:</a:t>
            </a:r>
          </a:p>
          <a:p>
            <a:pPr marL="857250" lvl="1" indent="-457200">
              <a:buFont typeface="Wingdings" pitchFamily="2" charset="2"/>
              <a:buChar char="§"/>
            </a:pPr>
            <a:r>
              <a:rPr lang="cs-CZ" sz="3200" dirty="0" smtClean="0">
                <a:latin typeface="Comic Sans MS" pitchFamily="66" charset="0"/>
              </a:rPr>
              <a:t>osm kráčivých končetin</a:t>
            </a:r>
          </a:p>
          <a:p>
            <a:pPr marL="857250" lvl="1" indent="-457200">
              <a:buFont typeface="Wingdings" pitchFamily="2" charset="2"/>
              <a:buChar char="§"/>
            </a:pPr>
            <a:r>
              <a:rPr lang="cs-CZ" sz="3200" dirty="0" smtClean="0">
                <a:latin typeface="Comic Sans MS" pitchFamily="66" charset="0"/>
              </a:rPr>
              <a:t>kusadlová </a:t>
            </a:r>
            <a:r>
              <a:rPr lang="cs-CZ" sz="3200" dirty="0" err="1" smtClean="0">
                <a:latin typeface="Comic Sans MS" pitchFamily="66" charset="0"/>
              </a:rPr>
              <a:t>klepítka</a:t>
            </a:r>
            <a:r>
              <a:rPr lang="cs-CZ" sz="3200" dirty="0" smtClean="0">
                <a:latin typeface="Comic Sans MS" pitchFamily="66" charset="0"/>
              </a:rPr>
              <a:t> jsou součástí ústního ústrojí a ústí do nich jedové žlázy</a:t>
            </a:r>
          </a:p>
          <a:p>
            <a:pPr marL="857250" lvl="1" indent="-457200">
              <a:buFont typeface="Wingdings" pitchFamily="2" charset="2"/>
              <a:buChar char="§"/>
            </a:pPr>
            <a:r>
              <a:rPr lang="cs-CZ" sz="3200" dirty="0" smtClean="0">
                <a:latin typeface="Comic Sans MS" pitchFamily="66" charset="0"/>
              </a:rPr>
              <a:t>makadla mají hmatovou funkci</a:t>
            </a:r>
          </a:p>
          <a:p>
            <a:pPr marL="857250" lvl="1" indent="-457200">
              <a:buFont typeface="Wingdings" pitchFamily="2" charset="2"/>
              <a:buChar char="§"/>
            </a:pPr>
            <a:r>
              <a:rPr lang="cs-CZ" sz="3200" dirty="0" smtClean="0">
                <a:latin typeface="Comic Sans MS" pitchFamily="66" charset="0"/>
              </a:rPr>
              <a:t> osm očí </a:t>
            </a:r>
            <a:endParaRPr lang="cs-CZ" sz="3200" dirty="0">
              <a:latin typeface="Comic Sans MS" pitchFamily="66" charset="0"/>
            </a:endParaRPr>
          </a:p>
        </p:txBody>
      </p:sp>
    </p:spTree>
    <p:extLst>
      <p:ext uri="{BB962C8B-B14F-4D97-AF65-F5344CB8AC3E}">
        <p14:creationId xmlns:p14="http://schemas.microsoft.com/office/powerpoint/2010/main" val="35462378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331640" y="61913"/>
            <a:ext cx="5113338" cy="6796087"/>
          </a:xfrm>
        </p:spPr>
      </p:pic>
    </p:spTree>
    <p:extLst>
      <p:ext uri="{BB962C8B-B14F-4D97-AF65-F5344CB8AC3E}">
        <p14:creationId xmlns:p14="http://schemas.microsoft.com/office/powerpoint/2010/main" val="30644422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619672" y="14720"/>
            <a:ext cx="5040313" cy="6700838"/>
          </a:xfrm>
        </p:spPr>
      </p:pic>
    </p:spTree>
    <p:extLst>
      <p:ext uri="{BB962C8B-B14F-4D97-AF65-F5344CB8AC3E}">
        <p14:creationId xmlns:p14="http://schemas.microsoft.com/office/powerpoint/2010/main" val="20364862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lstStyle/>
          <a:p>
            <a:r>
              <a:rPr lang="cs-CZ" dirty="0" smtClean="0">
                <a:latin typeface="Comic Sans MS" pitchFamily="66" charset="0"/>
              </a:rPr>
              <a:t>Pavučina</a:t>
            </a:r>
            <a:endParaRPr lang="cs-CZ" dirty="0">
              <a:latin typeface="Comic Sans MS" pitchFamily="66" charset="0"/>
            </a:endParaRPr>
          </a:p>
        </p:txBody>
      </p:sp>
      <p:sp>
        <p:nvSpPr>
          <p:cNvPr id="3" name="Zástupný symbol pro obsah 2"/>
          <p:cNvSpPr>
            <a:spLocks noGrp="1"/>
          </p:cNvSpPr>
          <p:nvPr>
            <p:ph idx="1"/>
          </p:nvPr>
        </p:nvSpPr>
        <p:spPr>
          <a:xfrm>
            <a:off x="107504" y="1124744"/>
            <a:ext cx="8892480" cy="5544616"/>
          </a:xfrm>
        </p:spPr>
        <p:txBody>
          <a:bodyPr/>
          <a:lstStyle/>
          <a:p>
            <a:r>
              <a:rPr lang="cs-CZ" dirty="0" smtClean="0">
                <a:latin typeface="Comic Sans MS" pitchFamily="66" charset="0"/>
              </a:rPr>
              <a:t> Na zadečku mají </a:t>
            </a:r>
            <a:r>
              <a:rPr lang="cs-CZ" b="1" dirty="0" smtClean="0">
                <a:latin typeface="Comic Sans MS" pitchFamily="66" charset="0"/>
              </a:rPr>
              <a:t>snovací bradavky</a:t>
            </a:r>
            <a:r>
              <a:rPr lang="cs-CZ" dirty="0" smtClean="0">
                <a:latin typeface="Comic Sans MS" pitchFamily="66" charset="0"/>
              </a:rPr>
              <a:t>, původně modifikované končetiny, které vylučují na vzduchu rychle tuhnoucí tekutinu, která tuhne v jemné, ale pevné vlákno.</a:t>
            </a:r>
          </a:p>
          <a:p>
            <a:r>
              <a:rPr lang="cs-CZ" dirty="0" smtClean="0">
                <a:latin typeface="Comic Sans MS" pitchFamily="66" charset="0"/>
              </a:rPr>
              <a:t>Na končetinách mají</a:t>
            </a:r>
            <a:br>
              <a:rPr lang="cs-CZ" dirty="0" smtClean="0">
                <a:latin typeface="Comic Sans MS" pitchFamily="66" charset="0"/>
              </a:rPr>
            </a:br>
            <a:r>
              <a:rPr lang="cs-CZ" dirty="0" smtClean="0">
                <a:latin typeface="Comic Sans MS" pitchFamily="66" charset="0"/>
              </a:rPr>
              <a:t>pak hřebínek, kterým</a:t>
            </a:r>
            <a:br>
              <a:rPr lang="cs-CZ" dirty="0" smtClean="0">
                <a:latin typeface="Comic Sans MS" pitchFamily="66" charset="0"/>
              </a:rPr>
            </a:br>
            <a:r>
              <a:rPr lang="cs-CZ" dirty="0" smtClean="0">
                <a:latin typeface="Comic Sans MS" pitchFamily="66" charset="0"/>
              </a:rPr>
              <a:t>vzniklá vlákna spřádají </a:t>
            </a:r>
            <a:br>
              <a:rPr lang="cs-CZ" dirty="0" smtClean="0">
                <a:latin typeface="Comic Sans MS" pitchFamily="66" charset="0"/>
              </a:rPr>
            </a:br>
            <a:r>
              <a:rPr lang="cs-CZ" dirty="0" smtClean="0">
                <a:latin typeface="Comic Sans MS" pitchFamily="66" charset="0"/>
              </a:rPr>
              <a:t>do silnějších svazků</a:t>
            </a:r>
            <a:endParaRPr lang="cs-CZ" dirty="0">
              <a:latin typeface="Comic Sans MS" pitchFamily="66" charset="0"/>
            </a:endParaRPr>
          </a:p>
        </p:txBody>
      </p:sp>
      <p:pic>
        <p:nvPicPr>
          <p:cNvPr id="4" name="Obrázek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14709" y="3356990"/>
            <a:ext cx="4301562" cy="3129387"/>
          </a:xfrm>
          <a:prstGeom prst="rect">
            <a:avLst/>
          </a:prstGeom>
        </p:spPr>
      </p:pic>
    </p:spTree>
    <p:extLst>
      <p:ext uri="{BB962C8B-B14F-4D97-AF65-F5344CB8AC3E}">
        <p14:creationId xmlns:p14="http://schemas.microsoft.com/office/powerpoint/2010/main" val="393339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txBody>
          <a:bodyPr>
            <a:noAutofit/>
          </a:bodyPr>
          <a:lstStyle/>
          <a:p>
            <a:r>
              <a:rPr lang="cs-CZ" dirty="0">
                <a:latin typeface="Comic Sans MS" pitchFamily="66" charset="0"/>
                <a:ea typeface="+mn-ea"/>
                <a:cs typeface="+mn-cs"/>
              </a:rPr>
              <a:t>Mimotělní</a:t>
            </a:r>
            <a:r>
              <a:rPr lang="cs-CZ" dirty="0" smtClean="0">
                <a:latin typeface="Comic Sans MS" pitchFamily="66" charset="0"/>
              </a:rPr>
              <a:t> trávení</a:t>
            </a:r>
            <a:endParaRPr lang="cs-CZ" dirty="0">
              <a:latin typeface="Comic Sans MS" pitchFamily="66" charset="0"/>
            </a:endParaRPr>
          </a:p>
        </p:txBody>
      </p:sp>
      <p:sp>
        <p:nvSpPr>
          <p:cNvPr id="3" name="Zástupný symbol pro obsah 2"/>
          <p:cNvSpPr>
            <a:spLocks noGrp="1"/>
          </p:cNvSpPr>
          <p:nvPr>
            <p:ph idx="1"/>
          </p:nvPr>
        </p:nvSpPr>
        <p:spPr>
          <a:xfrm>
            <a:off x="457200" y="980728"/>
            <a:ext cx="8229600" cy="5145435"/>
          </a:xfrm>
        </p:spPr>
        <p:txBody>
          <a:bodyPr>
            <a:normAutofit/>
          </a:bodyPr>
          <a:lstStyle/>
          <a:p>
            <a:r>
              <a:rPr lang="cs-CZ" dirty="0" smtClean="0">
                <a:latin typeface="Comic Sans MS" pitchFamily="66" charset="0"/>
              </a:rPr>
              <a:t>Pavouci jsou draví živočichové a aktivně loví svou kořist (zejména různé druhy hmyzu).</a:t>
            </a:r>
          </a:p>
          <a:p>
            <a:r>
              <a:rPr lang="cs-CZ" dirty="0" smtClean="0">
                <a:latin typeface="Comic Sans MS" pitchFamily="66" charset="0"/>
              </a:rPr>
              <a:t>Trávení je </a:t>
            </a:r>
            <a:r>
              <a:rPr lang="cs-CZ" b="1" dirty="0" smtClean="0">
                <a:latin typeface="Comic Sans MS" pitchFamily="66" charset="0"/>
              </a:rPr>
              <a:t>mimotělní</a:t>
            </a:r>
            <a:br>
              <a:rPr lang="cs-CZ" b="1" dirty="0" smtClean="0">
                <a:latin typeface="Comic Sans MS" pitchFamily="66" charset="0"/>
              </a:rPr>
            </a:br>
            <a:r>
              <a:rPr lang="cs-CZ" b="1" dirty="0" smtClean="0">
                <a:latin typeface="Comic Sans MS" pitchFamily="66" charset="0"/>
              </a:rPr>
              <a:t> </a:t>
            </a:r>
            <a:r>
              <a:rPr lang="cs-CZ" dirty="0" smtClean="0">
                <a:latin typeface="Comic Sans MS" pitchFamily="66" charset="0"/>
              </a:rPr>
              <a:t>– pavouk vstříkne </a:t>
            </a:r>
            <a:br>
              <a:rPr lang="cs-CZ" dirty="0" smtClean="0">
                <a:latin typeface="Comic Sans MS" pitchFamily="66" charset="0"/>
              </a:rPr>
            </a:br>
            <a:r>
              <a:rPr lang="cs-CZ" dirty="0" smtClean="0">
                <a:latin typeface="Comic Sans MS" pitchFamily="66" charset="0"/>
              </a:rPr>
              <a:t>do své kořisti směs</a:t>
            </a:r>
            <a:br>
              <a:rPr lang="cs-CZ" dirty="0" smtClean="0">
                <a:latin typeface="Comic Sans MS" pitchFamily="66" charset="0"/>
              </a:rPr>
            </a:br>
            <a:r>
              <a:rPr lang="cs-CZ" dirty="0" smtClean="0">
                <a:latin typeface="Comic Sans MS" pitchFamily="66" charset="0"/>
              </a:rPr>
              <a:t>trávicích šťáv, které </a:t>
            </a:r>
            <a:br>
              <a:rPr lang="cs-CZ" dirty="0" smtClean="0">
                <a:latin typeface="Comic Sans MS" pitchFamily="66" charset="0"/>
              </a:rPr>
            </a:br>
            <a:r>
              <a:rPr lang="cs-CZ" dirty="0" smtClean="0">
                <a:latin typeface="Comic Sans MS" pitchFamily="66" charset="0"/>
              </a:rPr>
              <a:t>natráví kořist a po </a:t>
            </a:r>
            <a:br>
              <a:rPr lang="cs-CZ" dirty="0" smtClean="0">
                <a:latin typeface="Comic Sans MS" pitchFamily="66" charset="0"/>
              </a:rPr>
            </a:br>
            <a:r>
              <a:rPr lang="cs-CZ" dirty="0" smtClean="0">
                <a:latin typeface="Comic Sans MS" pitchFamily="66" charset="0"/>
              </a:rPr>
              <a:t>určité době nasaje </a:t>
            </a:r>
            <a:br>
              <a:rPr lang="cs-CZ" dirty="0" smtClean="0">
                <a:latin typeface="Comic Sans MS" pitchFamily="66" charset="0"/>
              </a:rPr>
            </a:br>
            <a:r>
              <a:rPr lang="cs-CZ" dirty="0" smtClean="0">
                <a:latin typeface="Comic Sans MS" pitchFamily="66" charset="0"/>
              </a:rPr>
              <a:t>zkapalněný obsah</a:t>
            </a:r>
            <a:r>
              <a:rPr lang="cs-CZ" dirty="0" smtClean="0"/>
              <a:t>. </a:t>
            </a:r>
            <a:endParaRPr lang="cs-CZ" dirty="0"/>
          </a:p>
        </p:txBody>
      </p:sp>
      <p:pic>
        <p:nvPicPr>
          <p:cNvPr id="5" name="Obrázek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2306" y="2591871"/>
            <a:ext cx="4111352" cy="4111352"/>
          </a:xfrm>
          <a:prstGeom prst="rect">
            <a:avLst/>
          </a:prstGeom>
        </p:spPr>
      </p:pic>
    </p:spTree>
    <p:extLst>
      <p:ext uri="{BB962C8B-B14F-4D97-AF65-F5344CB8AC3E}">
        <p14:creationId xmlns:p14="http://schemas.microsoft.com/office/powerpoint/2010/main" val="1031111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504056"/>
          </a:xfrm>
        </p:spPr>
        <p:txBody>
          <a:bodyPr>
            <a:noAutofit/>
          </a:bodyPr>
          <a:lstStyle/>
          <a:p>
            <a:r>
              <a:rPr lang="cs-CZ" dirty="0" smtClean="0">
                <a:latin typeface="Comic Sans MS" pitchFamily="66" charset="0"/>
              </a:rPr>
              <a:t>Pavouk s kořistí</a:t>
            </a:r>
            <a:endParaRPr lang="cs-CZ" dirty="0">
              <a:latin typeface="Comic Sans MS" pitchFamily="66" charset="0"/>
            </a:endParaRPr>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154" y="740390"/>
            <a:ext cx="7755261" cy="6043060"/>
          </a:xfrm>
        </p:spPr>
      </p:pic>
    </p:spTree>
    <p:extLst>
      <p:ext uri="{BB962C8B-B14F-4D97-AF65-F5344CB8AC3E}">
        <p14:creationId xmlns:p14="http://schemas.microsoft.com/office/powerpoint/2010/main" val="10785506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2809875" y="188913"/>
            <a:ext cx="6334125" cy="6334125"/>
          </a:xfrm>
        </p:spPr>
      </p:pic>
      <p:sp>
        <p:nvSpPr>
          <p:cNvPr id="5" name="TextovéPole 4"/>
          <p:cNvSpPr txBox="1"/>
          <p:nvPr/>
        </p:nvSpPr>
        <p:spPr>
          <a:xfrm>
            <a:off x="179512" y="709726"/>
            <a:ext cx="3528392" cy="707886"/>
          </a:xfrm>
          <a:prstGeom prst="rect">
            <a:avLst/>
          </a:prstGeom>
          <a:noFill/>
        </p:spPr>
        <p:txBody>
          <a:bodyPr wrap="square" rtlCol="0">
            <a:spAutoFit/>
          </a:bodyPr>
          <a:lstStyle/>
          <a:p>
            <a:r>
              <a:rPr lang="cs-CZ" sz="4000" dirty="0" smtClean="0">
                <a:latin typeface="Comic Sans MS" pitchFamily="66" charset="0"/>
              </a:rPr>
              <a:t>Křižák obecný</a:t>
            </a:r>
            <a:endParaRPr lang="cs-CZ" sz="4000" dirty="0">
              <a:latin typeface="Comic Sans MS" pitchFamily="66" charset="0"/>
            </a:endParaRPr>
          </a:p>
        </p:txBody>
      </p:sp>
    </p:spTree>
    <p:extLst>
      <p:ext uri="{BB962C8B-B14F-4D97-AF65-F5344CB8AC3E}">
        <p14:creationId xmlns:p14="http://schemas.microsoft.com/office/powerpoint/2010/main" val="42591119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549400" y="179388"/>
            <a:ext cx="7594600" cy="6489700"/>
          </a:xfrm>
        </p:spPr>
      </p:pic>
      <p:sp>
        <p:nvSpPr>
          <p:cNvPr id="6" name="TextovéPole 5"/>
          <p:cNvSpPr txBox="1"/>
          <p:nvPr/>
        </p:nvSpPr>
        <p:spPr>
          <a:xfrm>
            <a:off x="179512" y="5566780"/>
            <a:ext cx="4427984" cy="707886"/>
          </a:xfrm>
          <a:prstGeom prst="rect">
            <a:avLst/>
          </a:prstGeom>
          <a:noFill/>
        </p:spPr>
        <p:txBody>
          <a:bodyPr wrap="square" rtlCol="0">
            <a:spAutoFit/>
          </a:bodyPr>
          <a:lstStyle/>
          <a:p>
            <a:r>
              <a:rPr lang="cs-CZ" sz="4000" dirty="0" smtClean="0">
                <a:latin typeface="Comic Sans MS" pitchFamily="66" charset="0"/>
              </a:rPr>
              <a:t>Křižák pruhovaný</a:t>
            </a:r>
            <a:endParaRPr lang="cs-CZ" sz="4000" dirty="0">
              <a:latin typeface="Comic Sans MS" pitchFamily="66" charset="0"/>
            </a:endParaRPr>
          </a:p>
        </p:txBody>
      </p:sp>
    </p:spTree>
    <p:extLst>
      <p:ext uri="{BB962C8B-B14F-4D97-AF65-F5344CB8AC3E}">
        <p14:creationId xmlns:p14="http://schemas.microsoft.com/office/powerpoint/2010/main" val="1935898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5868144" y="118664"/>
            <a:ext cx="3160740" cy="3744416"/>
          </a:xfrm>
        </p:spPr>
      </p:pic>
      <p:sp>
        <p:nvSpPr>
          <p:cNvPr id="5" name="TextovéPole 4"/>
          <p:cNvSpPr txBox="1"/>
          <p:nvPr/>
        </p:nvSpPr>
        <p:spPr>
          <a:xfrm>
            <a:off x="251520" y="436022"/>
            <a:ext cx="4896544" cy="769441"/>
          </a:xfrm>
          <a:prstGeom prst="rect">
            <a:avLst/>
          </a:prstGeom>
          <a:noFill/>
        </p:spPr>
        <p:txBody>
          <a:bodyPr wrap="square" rtlCol="0">
            <a:spAutoFit/>
          </a:bodyPr>
          <a:lstStyle/>
          <a:p>
            <a:r>
              <a:rPr lang="cs-CZ" sz="4400" dirty="0" smtClean="0">
                <a:latin typeface="Comic Sans MS" pitchFamily="66" charset="0"/>
              </a:rPr>
              <a:t>Pokoutník domácí</a:t>
            </a:r>
            <a:endParaRPr lang="cs-CZ" sz="4400" dirty="0">
              <a:latin typeface="Comic Sans MS" pitchFamily="66" charset="0"/>
            </a:endParaRPr>
          </a:p>
        </p:txBody>
      </p:sp>
      <p:pic>
        <p:nvPicPr>
          <p:cNvPr id="6" name="Obrázek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6295" y="2132856"/>
            <a:ext cx="6105460" cy="4579096"/>
          </a:xfrm>
          <a:prstGeom prst="rect">
            <a:avLst/>
          </a:prstGeom>
        </p:spPr>
      </p:pic>
    </p:spTree>
    <p:extLst>
      <p:ext uri="{BB962C8B-B14F-4D97-AF65-F5344CB8AC3E}">
        <p14:creationId xmlns:p14="http://schemas.microsoft.com/office/powerpoint/2010/main" val="9858472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476672"/>
            <a:ext cx="6048672" cy="6048672"/>
          </a:xfrm>
          <a:prstGeom prst="rect">
            <a:avLst/>
          </a:prstGeom>
        </p:spPr>
      </p:pic>
      <p:sp>
        <p:nvSpPr>
          <p:cNvPr id="3" name="TextovéPole 2"/>
          <p:cNvSpPr txBox="1"/>
          <p:nvPr/>
        </p:nvSpPr>
        <p:spPr>
          <a:xfrm>
            <a:off x="107504" y="799674"/>
            <a:ext cx="2952328" cy="1446550"/>
          </a:xfrm>
          <a:prstGeom prst="rect">
            <a:avLst/>
          </a:prstGeom>
          <a:noFill/>
        </p:spPr>
        <p:txBody>
          <a:bodyPr wrap="square" rtlCol="0">
            <a:spAutoFit/>
          </a:bodyPr>
          <a:lstStyle/>
          <a:p>
            <a:r>
              <a:rPr lang="cs-CZ" sz="4400" dirty="0" smtClean="0">
                <a:latin typeface="Comic Sans MS" pitchFamily="66" charset="0"/>
              </a:rPr>
              <a:t>Skákavka pruhovaná</a:t>
            </a:r>
            <a:endParaRPr lang="cs-CZ" sz="4400" dirty="0">
              <a:latin typeface="Comic Sans MS" pitchFamily="66" charset="0"/>
            </a:endParaRPr>
          </a:p>
        </p:txBody>
      </p:sp>
    </p:spTree>
    <p:extLst>
      <p:ext uri="{BB962C8B-B14F-4D97-AF65-F5344CB8AC3E}">
        <p14:creationId xmlns:p14="http://schemas.microsoft.com/office/powerpoint/2010/main" val="26285339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6862" y="15570"/>
            <a:ext cx="8748464" cy="6565452"/>
          </a:xfrm>
          <a:prstGeom prst="rect">
            <a:avLst/>
          </a:prstGeom>
        </p:spPr>
      </p:pic>
      <p:sp>
        <p:nvSpPr>
          <p:cNvPr id="3" name="TextovéPole 2"/>
          <p:cNvSpPr txBox="1"/>
          <p:nvPr/>
        </p:nvSpPr>
        <p:spPr>
          <a:xfrm>
            <a:off x="3727757" y="6133146"/>
            <a:ext cx="5400600" cy="707886"/>
          </a:xfrm>
          <a:prstGeom prst="rect">
            <a:avLst/>
          </a:prstGeom>
          <a:noFill/>
        </p:spPr>
        <p:txBody>
          <a:bodyPr wrap="square" rtlCol="0">
            <a:spAutoFit/>
          </a:bodyPr>
          <a:lstStyle/>
          <a:p>
            <a:r>
              <a:rPr lang="cs-CZ" sz="4000" dirty="0" smtClean="0">
                <a:latin typeface="Comic Sans MS" pitchFamily="66" charset="0"/>
              </a:rPr>
              <a:t>Skákavka pruhovaná</a:t>
            </a:r>
            <a:endParaRPr lang="cs-CZ" sz="4000" dirty="0">
              <a:latin typeface="Comic Sans MS" pitchFamily="66" charset="0"/>
            </a:endParaRPr>
          </a:p>
        </p:txBody>
      </p:sp>
    </p:spTree>
    <p:extLst>
      <p:ext uri="{BB962C8B-B14F-4D97-AF65-F5344CB8AC3E}">
        <p14:creationId xmlns:p14="http://schemas.microsoft.com/office/powerpoint/2010/main" val="9912327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116632"/>
            <a:ext cx="6784277" cy="6597352"/>
          </a:xfrm>
          <a:prstGeom prst="rect">
            <a:avLst/>
          </a:prstGeom>
        </p:spPr>
      </p:pic>
      <p:sp>
        <p:nvSpPr>
          <p:cNvPr id="3" name="TextovéPole 2"/>
          <p:cNvSpPr txBox="1"/>
          <p:nvPr/>
        </p:nvSpPr>
        <p:spPr>
          <a:xfrm>
            <a:off x="395536" y="548680"/>
            <a:ext cx="2952328" cy="707886"/>
          </a:xfrm>
          <a:prstGeom prst="rect">
            <a:avLst/>
          </a:prstGeom>
          <a:noFill/>
        </p:spPr>
        <p:txBody>
          <a:bodyPr wrap="square" rtlCol="0">
            <a:spAutoFit/>
          </a:bodyPr>
          <a:lstStyle/>
          <a:p>
            <a:r>
              <a:rPr lang="cs-CZ" sz="4000" dirty="0" smtClean="0">
                <a:latin typeface="Comic Sans MS" pitchFamily="66" charset="0"/>
              </a:rPr>
              <a:t>Sklípkan</a:t>
            </a:r>
            <a:endParaRPr lang="cs-CZ" sz="4000" dirty="0">
              <a:latin typeface="Comic Sans MS" pitchFamily="66" charset="0"/>
            </a:endParaRPr>
          </a:p>
        </p:txBody>
      </p:sp>
    </p:spTree>
    <p:extLst>
      <p:ext uri="{BB962C8B-B14F-4D97-AF65-F5344CB8AC3E}">
        <p14:creationId xmlns:p14="http://schemas.microsoft.com/office/powerpoint/2010/main" val="41247819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p:spPr>
        <p:txBody>
          <a:bodyPr>
            <a:normAutofit fontScale="90000"/>
          </a:bodyPr>
          <a:lstStyle/>
          <a:p>
            <a:r>
              <a:rPr lang="cs-CZ" dirty="0" smtClean="0"/>
              <a:t>Zdroje a citace</a:t>
            </a:r>
            <a:endParaRPr lang="cs-CZ" dirty="0"/>
          </a:p>
        </p:txBody>
      </p:sp>
      <p:sp>
        <p:nvSpPr>
          <p:cNvPr id="3" name="Zástupný symbol pro obsah 2"/>
          <p:cNvSpPr>
            <a:spLocks noGrp="1"/>
          </p:cNvSpPr>
          <p:nvPr>
            <p:ph idx="1"/>
          </p:nvPr>
        </p:nvSpPr>
        <p:spPr>
          <a:xfrm>
            <a:off x="539552" y="1124744"/>
            <a:ext cx="8229600" cy="5400600"/>
          </a:xfrm>
        </p:spPr>
        <p:txBody>
          <a:bodyPr>
            <a:normAutofit fontScale="92500"/>
          </a:bodyPr>
          <a:lstStyle/>
          <a:p>
            <a:r>
              <a:rPr lang="cs-CZ" sz="2000" dirty="0" smtClean="0">
                <a:effectLst/>
              </a:rPr>
              <a:t>Stavba těla samičky pavouka: obrázek. </a:t>
            </a:r>
            <a:r>
              <a:rPr lang="cs-CZ" sz="2000" i="1" dirty="0" smtClean="0">
                <a:effectLst/>
              </a:rPr>
              <a:t>Http://giobioobrazky.ic.cz/zoologie.htm</a:t>
            </a:r>
            <a:r>
              <a:rPr lang="cs-CZ" sz="2000" dirty="0" smtClean="0">
                <a:effectLst/>
              </a:rPr>
              <a:t>: </a:t>
            </a:r>
            <a:r>
              <a:rPr lang="cs-CZ" sz="2000" i="1" dirty="0" smtClean="0">
                <a:effectLst/>
              </a:rPr>
              <a:t>zoologie</a:t>
            </a:r>
            <a:r>
              <a:rPr lang="cs-CZ" sz="2000" dirty="0" smtClean="0">
                <a:effectLst/>
              </a:rPr>
              <a:t> [online]. 2011 [cit. 2011-10-26]. Dostupné z: </a:t>
            </a:r>
            <a:r>
              <a:rPr lang="cs-CZ" sz="2000" dirty="0" smtClean="0">
                <a:effectLst/>
                <a:hlinkClick r:id="rId2"/>
              </a:rPr>
              <a:t>http://giobioobrazky.ic.cz/zoologie.htm</a:t>
            </a:r>
            <a:endParaRPr lang="cs-CZ" sz="2000" dirty="0" smtClean="0">
              <a:effectLst/>
            </a:endParaRPr>
          </a:p>
          <a:p>
            <a:r>
              <a:rPr lang="cs-CZ" sz="2000" dirty="0" smtClean="0">
                <a:effectLst/>
              </a:rPr>
              <a:t>Stavba pavouka v podélném řezu: obrázek. </a:t>
            </a:r>
            <a:r>
              <a:rPr lang="cs-CZ" sz="2000" i="1" dirty="0" smtClean="0">
                <a:effectLst/>
              </a:rPr>
              <a:t>Http://giobioobrazky.ic.cz/zoologie.htm</a:t>
            </a:r>
            <a:r>
              <a:rPr lang="cs-CZ" sz="2000" dirty="0" smtClean="0">
                <a:effectLst/>
              </a:rPr>
              <a:t>: </a:t>
            </a:r>
            <a:r>
              <a:rPr lang="cs-CZ" sz="2000" i="1" dirty="0" smtClean="0">
                <a:effectLst/>
              </a:rPr>
              <a:t>zoologie</a:t>
            </a:r>
            <a:r>
              <a:rPr lang="cs-CZ" sz="2000" dirty="0" smtClean="0">
                <a:effectLst/>
              </a:rPr>
              <a:t> [online]. 2011 [cit. 2011-10-26]. Dostupné z: </a:t>
            </a:r>
            <a:r>
              <a:rPr lang="cs-CZ" sz="2000" dirty="0" smtClean="0">
                <a:effectLst/>
                <a:hlinkClick r:id="rId2"/>
              </a:rPr>
              <a:t>http://giobioobrazky.ic.cz/zoologie.htm</a:t>
            </a:r>
            <a:endParaRPr lang="cs-CZ" sz="2000" dirty="0" smtClean="0">
              <a:effectLst/>
            </a:endParaRPr>
          </a:p>
          <a:p>
            <a:r>
              <a:rPr lang="cs-CZ" sz="2000" dirty="0" smtClean="0">
                <a:effectLst/>
              </a:rPr>
              <a:t>Pavučina s pavoukem.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2011 - 10 -26]. Dostupné z: http://cs.wikipedia.org/wiki/Soubor:Spider_web_Belgium_Luc_Viatour.jpg</a:t>
            </a:r>
          </a:p>
          <a:p>
            <a:r>
              <a:rPr lang="cs-CZ" sz="2000" dirty="0" smtClean="0">
                <a:effectLst/>
              </a:rPr>
              <a:t>Kořist pavouka obalená pavučinou.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2011 - 10 -26]. Dostupné z: </a:t>
            </a:r>
            <a:r>
              <a:rPr lang="cs-CZ" sz="2000" dirty="0" smtClean="0">
                <a:effectLst/>
                <a:hlinkClick r:id="rId3"/>
              </a:rPr>
              <a:t>http://cs.wikipedia.org/wiki/Soubor:Spider_web_Belgium_Luc_Viatour.jpg</a:t>
            </a:r>
            <a:endParaRPr lang="cs-CZ" sz="2000" dirty="0" smtClean="0">
              <a:effectLst/>
            </a:endParaRPr>
          </a:p>
          <a:p>
            <a:r>
              <a:rPr lang="cs-CZ" sz="2000" dirty="0" smtClean="0">
                <a:effectLst/>
              </a:rPr>
              <a:t>Křižák s kořistí: foto.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2011 - 10 -26]. Dostupné z: http://upload.wikimedia.org/wikipedia/commons/7/7b/Araneus_diadematus_%28Gartenkreuzspinne%291.jpg</a:t>
            </a:r>
          </a:p>
          <a:p>
            <a:endParaRPr lang="cs-CZ" sz="2000" dirty="0"/>
          </a:p>
        </p:txBody>
      </p:sp>
    </p:spTree>
    <p:extLst>
      <p:ext uri="{BB962C8B-B14F-4D97-AF65-F5344CB8AC3E}">
        <p14:creationId xmlns:p14="http://schemas.microsoft.com/office/powerpoint/2010/main" val="18219372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2074"/>
          </a:xfrm>
        </p:spPr>
        <p:txBody>
          <a:bodyPr>
            <a:normAutofit fontScale="90000"/>
          </a:bodyPr>
          <a:lstStyle/>
          <a:p>
            <a:r>
              <a:rPr lang="cs-CZ" dirty="0" smtClean="0"/>
              <a:t>Zdroje a citace</a:t>
            </a:r>
            <a:endParaRPr lang="cs-CZ" dirty="0"/>
          </a:p>
        </p:txBody>
      </p:sp>
      <p:sp>
        <p:nvSpPr>
          <p:cNvPr id="3" name="Zástupný symbol pro obsah 2"/>
          <p:cNvSpPr>
            <a:spLocks noGrp="1"/>
          </p:cNvSpPr>
          <p:nvPr>
            <p:ph idx="1"/>
          </p:nvPr>
        </p:nvSpPr>
        <p:spPr>
          <a:xfrm>
            <a:off x="107504" y="836712"/>
            <a:ext cx="8928992" cy="5904656"/>
          </a:xfrm>
        </p:spPr>
        <p:txBody>
          <a:bodyPr>
            <a:normAutofit/>
          </a:bodyPr>
          <a:lstStyle/>
          <a:p>
            <a:r>
              <a:rPr lang="cs-CZ" sz="2000" dirty="0" smtClean="0">
                <a:effectLst/>
              </a:rPr>
              <a:t>Křižák obecný: foto.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2011-12-02]. Dostupné z: </a:t>
            </a:r>
            <a:r>
              <a:rPr lang="cs-CZ" sz="2000" dirty="0" smtClean="0">
                <a:effectLst/>
                <a:hlinkClick r:id="rId2"/>
              </a:rPr>
              <a:t>http://commons.wikimedia.org/wiki/File:Araneus_diadematus_(Gartenkreuzspinne_mit_Wespe).jpg?uselang=cs</a:t>
            </a:r>
            <a:endParaRPr lang="cs-CZ" sz="2000" dirty="0" smtClean="0">
              <a:effectLst/>
            </a:endParaRPr>
          </a:p>
          <a:p>
            <a:r>
              <a:rPr lang="cs-CZ" sz="2000" dirty="0" smtClean="0">
                <a:effectLst/>
              </a:rPr>
              <a:t>Křižák pruhovaný: foto.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2011-12-02]. Dostupné z: </a:t>
            </a:r>
            <a:r>
              <a:rPr lang="cs-CZ" sz="2000" dirty="0" smtClean="0">
                <a:effectLst/>
                <a:hlinkClick r:id="rId3"/>
              </a:rPr>
              <a:t>http://commons.wikimedia.org/wiki/File:Argiope-bruennichi-040806-800-1.jpg?uselang=cs</a:t>
            </a:r>
            <a:endParaRPr lang="cs-CZ" sz="2000" dirty="0" smtClean="0">
              <a:effectLst/>
            </a:endParaRPr>
          </a:p>
          <a:p>
            <a:r>
              <a:rPr lang="cs-CZ" sz="2000" dirty="0" smtClean="0"/>
              <a:t>Pokoutník domácí: foto. In: </a:t>
            </a:r>
            <a:r>
              <a:rPr lang="cs-CZ" sz="2000" i="1" dirty="0" err="1" smtClean="0"/>
              <a:t>Wikipedia</a:t>
            </a:r>
            <a:r>
              <a:rPr lang="cs-CZ" sz="2000" dirty="0" smtClean="0"/>
              <a:t>: </a:t>
            </a:r>
            <a:r>
              <a:rPr lang="cs-CZ" sz="2000" i="1" dirty="0" err="1" smtClean="0"/>
              <a:t>the</a:t>
            </a:r>
            <a:r>
              <a:rPr lang="cs-CZ" sz="2000" i="1" dirty="0" smtClean="0"/>
              <a:t> free </a:t>
            </a:r>
            <a:r>
              <a:rPr lang="cs-CZ" sz="2000" i="1" dirty="0" err="1" smtClean="0"/>
              <a:t>encyclopedia</a:t>
            </a:r>
            <a:r>
              <a:rPr lang="cs-CZ" sz="2000" dirty="0" smtClean="0"/>
              <a:t> [online]. San Francisco (CA): </a:t>
            </a:r>
            <a:r>
              <a:rPr lang="cs-CZ" sz="2000" dirty="0" err="1" smtClean="0"/>
              <a:t>Wikimedia</a:t>
            </a:r>
            <a:r>
              <a:rPr lang="cs-CZ" sz="2000" dirty="0" smtClean="0"/>
              <a:t> </a:t>
            </a:r>
            <a:r>
              <a:rPr lang="cs-CZ" sz="2000" dirty="0" err="1" smtClean="0"/>
              <a:t>Foundation</a:t>
            </a:r>
            <a:r>
              <a:rPr lang="cs-CZ" sz="2000" dirty="0" smtClean="0"/>
              <a:t>, 2001- [cit. 2011-12-02]. Dostupné z: </a:t>
            </a:r>
            <a:r>
              <a:rPr lang="cs-CZ" sz="2000" dirty="0" smtClean="0">
                <a:hlinkClick r:id="rId4"/>
              </a:rPr>
              <a:t>http://commons.wikimedia.org/wiki/File:Katnik_domowy_Tegenaria_domestica2.jpg?uselang=cs</a:t>
            </a:r>
            <a:endParaRPr lang="cs-CZ" sz="2000" dirty="0" smtClean="0"/>
          </a:p>
          <a:p>
            <a:r>
              <a:rPr lang="cs-CZ" sz="2000" dirty="0" smtClean="0">
                <a:effectLst/>
              </a:rPr>
              <a:t>Skákavka pruhovaná: foto.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2011-12-02]. Dostupné z: /wiki/File:Salticus.scenicus.6915.jpg?uselang=</a:t>
            </a:r>
            <a:r>
              <a:rPr lang="cs-CZ" sz="2000" dirty="0" err="1" smtClean="0">
                <a:effectLst/>
              </a:rPr>
              <a:t>cs</a:t>
            </a:r>
            <a:endParaRPr lang="cs-CZ" sz="2000" dirty="0" smtClean="0">
              <a:effectLst/>
            </a:endParaRPr>
          </a:p>
          <a:p>
            <a:r>
              <a:rPr lang="cs-CZ" sz="2000" dirty="0" smtClean="0">
                <a:effectLst/>
              </a:rPr>
              <a:t>Skákavka pruhovaná: foto.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2011-12-02]. Dostupné z: http://commons.wikimedia.org/wiki/File:Salticus_scenicus_a1.jpg?uselang=cs</a:t>
            </a:r>
            <a:endParaRPr lang="cs-CZ" sz="2000" dirty="0"/>
          </a:p>
        </p:txBody>
      </p:sp>
    </p:spTree>
    <p:extLst>
      <p:ext uri="{BB962C8B-B14F-4D97-AF65-F5344CB8AC3E}">
        <p14:creationId xmlns:p14="http://schemas.microsoft.com/office/powerpoint/2010/main" val="7940263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lstStyle/>
          <a:p>
            <a:r>
              <a:rPr lang="cs-CZ" dirty="0" smtClean="0"/>
              <a:t>Zdroje a citace</a:t>
            </a:r>
            <a:endParaRPr lang="cs-CZ" dirty="0"/>
          </a:p>
        </p:txBody>
      </p:sp>
      <p:sp>
        <p:nvSpPr>
          <p:cNvPr id="3" name="Zástupný symbol pro obsah 2"/>
          <p:cNvSpPr>
            <a:spLocks noGrp="1"/>
          </p:cNvSpPr>
          <p:nvPr>
            <p:ph idx="1"/>
          </p:nvPr>
        </p:nvSpPr>
        <p:spPr>
          <a:xfrm>
            <a:off x="395536" y="980728"/>
            <a:ext cx="8496944" cy="5688632"/>
          </a:xfrm>
        </p:spPr>
        <p:txBody>
          <a:bodyPr>
            <a:normAutofit/>
          </a:bodyPr>
          <a:lstStyle/>
          <a:p>
            <a:r>
              <a:rPr lang="cs-CZ" sz="2000" dirty="0" smtClean="0">
                <a:effectLst/>
              </a:rPr>
              <a:t>Sklípkan: foto. In: </a:t>
            </a:r>
            <a:r>
              <a:rPr lang="cs-CZ" sz="2000" i="1" dirty="0" err="1" smtClean="0">
                <a:effectLst/>
              </a:rPr>
              <a:t>Wikipedia</a:t>
            </a:r>
            <a:r>
              <a:rPr lang="cs-CZ" sz="2000" dirty="0" smtClean="0">
                <a:effectLst/>
              </a:rPr>
              <a:t>: </a:t>
            </a:r>
            <a:r>
              <a:rPr lang="cs-CZ" sz="2000" i="1" dirty="0" err="1" smtClean="0">
                <a:effectLst/>
              </a:rPr>
              <a:t>the</a:t>
            </a:r>
            <a:r>
              <a:rPr lang="cs-CZ" sz="2000" i="1" dirty="0" smtClean="0">
                <a:effectLst/>
              </a:rPr>
              <a:t> free </a:t>
            </a:r>
            <a:r>
              <a:rPr lang="cs-CZ" sz="2000" i="1" dirty="0" err="1" smtClean="0">
                <a:effectLst/>
              </a:rPr>
              <a:t>encyclopedia</a:t>
            </a:r>
            <a:r>
              <a:rPr lang="cs-CZ" sz="2000" dirty="0" smtClean="0">
                <a:effectLst/>
              </a:rPr>
              <a:t> [online]. San Francisco (CA): </a:t>
            </a:r>
            <a:r>
              <a:rPr lang="cs-CZ" sz="2000" dirty="0" err="1" smtClean="0">
                <a:effectLst/>
              </a:rPr>
              <a:t>Wikimedia</a:t>
            </a:r>
            <a:r>
              <a:rPr lang="cs-CZ" sz="2000" dirty="0" smtClean="0">
                <a:effectLst/>
              </a:rPr>
              <a:t> </a:t>
            </a:r>
            <a:r>
              <a:rPr lang="cs-CZ" sz="2000" dirty="0" err="1" smtClean="0">
                <a:effectLst/>
              </a:rPr>
              <a:t>Foundation</a:t>
            </a:r>
            <a:r>
              <a:rPr lang="cs-CZ" sz="2000" dirty="0" smtClean="0">
                <a:effectLst/>
              </a:rPr>
              <a:t>, 2001- [cit. 2011-12-02]. Dostupné z: </a:t>
            </a:r>
            <a:r>
              <a:rPr lang="cs-CZ" sz="2000" dirty="0" smtClean="0">
                <a:effectLst/>
                <a:hlinkClick r:id="rId2"/>
              </a:rPr>
              <a:t>http://cs.wikipedia.org/wiki/Soubor:Tarantula_IMG_9229g.JPG</a:t>
            </a:r>
            <a:endParaRPr lang="cs-CZ" sz="2000" dirty="0" smtClean="0">
              <a:effectLst/>
            </a:endParaRPr>
          </a:p>
          <a:p>
            <a:r>
              <a:rPr lang="cs-CZ" sz="2000" dirty="0" smtClean="0">
                <a:effectLst/>
              </a:rPr>
              <a:t>ČERNÍK, Vladimír, Marta HAMERSKÁ, Zdeněk MARTINEC a Jan VANĚK. </a:t>
            </a:r>
            <a:r>
              <a:rPr lang="cs-CZ" sz="2000" i="1" dirty="0" smtClean="0">
                <a:effectLst/>
              </a:rPr>
              <a:t>Přírodopis 6 pro základní školy</a:t>
            </a:r>
            <a:r>
              <a:rPr lang="cs-CZ" sz="2000" dirty="0" smtClean="0">
                <a:effectLst/>
              </a:rPr>
              <a:t>: </a:t>
            </a:r>
            <a:r>
              <a:rPr lang="cs-CZ" sz="2000" i="1" dirty="0" smtClean="0">
                <a:effectLst/>
              </a:rPr>
              <a:t>Zoologie a botanika</a:t>
            </a:r>
            <a:r>
              <a:rPr lang="cs-CZ" sz="2000" dirty="0" smtClean="0">
                <a:effectLst/>
              </a:rPr>
              <a:t>. 1. vydání. Praha: SPN-pedagogické nakladatelství, a.s., 2007. ISBN 978-80-7235-374-3.</a:t>
            </a:r>
          </a:p>
          <a:p>
            <a:r>
              <a:rPr lang="cs-CZ" sz="2000" dirty="0" smtClean="0">
                <a:effectLst/>
              </a:rPr>
              <a:t>VLK, Robert a Soňa KUBEŠOVÁ. </a:t>
            </a:r>
            <a:r>
              <a:rPr lang="cs-CZ" sz="2000" i="1" dirty="0" smtClean="0">
                <a:effectLst/>
              </a:rPr>
              <a:t>Přírodopis</a:t>
            </a:r>
            <a:r>
              <a:rPr lang="cs-CZ" sz="2000" dirty="0" smtClean="0">
                <a:effectLst/>
              </a:rPr>
              <a:t>: </a:t>
            </a:r>
            <a:r>
              <a:rPr lang="cs-CZ" sz="2000" i="1" dirty="0" smtClean="0">
                <a:effectLst/>
              </a:rPr>
              <a:t>Bezobratlí živočichové učebnice, 2. díl</a:t>
            </a:r>
            <a:r>
              <a:rPr lang="cs-CZ" sz="2000" dirty="0" smtClean="0">
                <a:effectLst/>
              </a:rPr>
              <a:t>. Brno: Nová škola, s.r.o., 2007. </a:t>
            </a:r>
            <a:r>
              <a:rPr lang="cs-CZ" sz="2000" smtClean="0">
                <a:effectLst/>
              </a:rPr>
              <a:t>ISBN 80-7289-084-0.</a:t>
            </a:r>
            <a:endParaRPr lang="cs-CZ" sz="2000" dirty="0" smtClean="0">
              <a:effectLst/>
            </a:endParaRPr>
          </a:p>
          <a:p>
            <a:endParaRPr lang="cs-CZ" sz="2000" dirty="0"/>
          </a:p>
        </p:txBody>
      </p:sp>
    </p:spTree>
    <p:extLst>
      <p:ext uri="{BB962C8B-B14F-4D97-AF65-F5344CB8AC3E}">
        <p14:creationId xmlns:p14="http://schemas.microsoft.com/office/powerpoint/2010/main" val="372653804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129</TotalTime>
  <Words>788</Words>
  <Application>Microsoft Office PowerPoint</Application>
  <PresentationFormat>Předvádění na obrazovce (4:3)</PresentationFormat>
  <Paragraphs>60</Paragraphs>
  <Slides>18</Slides>
  <Notes>5</Notes>
  <HiddenSlides>0</HiddenSlides>
  <MMClips>0</MMClips>
  <ScaleCrop>false</ScaleCrop>
  <HeadingPairs>
    <vt:vector size="4" baseType="variant">
      <vt:variant>
        <vt:lpstr>Motiv</vt:lpstr>
      </vt:variant>
      <vt:variant>
        <vt:i4>1</vt:i4>
      </vt:variant>
      <vt:variant>
        <vt:lpstr>Nadpisy snímků</vt:lpstr>
      </vt:variant>
      <vt:variant>
        <vt:i4>18</vt:i4>
      </vt:variant>
    </vt:vector>
  </HeadingPairs>
  <TitlesOfParts>
    <vt:vector size="19" baseType="lpstr">
      <vt:lpstr>Motiv systému Office</vt:lpstr>
      <vt:lpstr>Prezentace aplikace PowerPoint</vt:lpstr>
      <vt:lpstr> Kmen členovci </vt:lpstr>
      <vt:lpstr>Kmen: Členovci  Podkmen Klepítkatci </vt:lpstr>
      <vt:lpstr>Řád: Pavouci</vt:lpstr>
      <vt:lpstr>Prezentace aplikace PowerPoint</vt:lpstr>
      <vt:lpstr>Prezentace aplikace PowerPoint</vt:lpstr>
      <vt:lpstr>Pavučina</vt:lpstr>
      <vt:lpstr>Mimotělní trávení</vt:lpstr>
      <vt:lpstr>Pavouk s kořistí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Zdroje a citace</vt:lpstr>
      <vt:lpstr>Zdroje a citace</vt:lpstr>
      <vt:lpstr>Zdroje a citace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Kmen členovci</dc:title>
  <dc:creator>Fiedlerová Ivana</dc:creator>
  <cp:lastModifiedBy>Fiedlerová Ivana</cp:lastModifiedBy>
  <cp:revision>20</cp:revision>
  <dcterms:created xsi:type="dcterms:W3CDTF">2012-03-02T18:09:35Z</dcterms:created>
  <dcterms:modified xsi:type="dcterms:W3CDTF">2012-03-11T17:53:47Z</dcterms:modified>
</cp:coreProperties>
</file>