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57" r:id="rId24"/>
    <p:sldId id="25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FF"/>
    <a:srgbClr val="660066"/>
    <a:srgbClr val="FFFFCC"/>
    <a:srgbClr val="FF0000"/>
    <a:srgbClr val="000066"/>
    <a:srgbClr val="0099FF"/>
    <a:srgbClr val="0F217D"/>
    <a:srgbClr val="99FFCC"/>
    <a:srgbClr val="800000"/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AFF5034-9BB4-45D7-850D-B6C2141E15A1}" type="datetimeFigureOut">
              <a:rPr lang="cs-CZ" smtClean="0"/>
              <a:pPr/>
              <a:t>3.2.2013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EBFD5AD-6D18-48D4-A6FE-8D787ABABE7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gif"/><Relationship Id="rId5" Type="http://schemas.openxmlformats.org/officeDocument/2006/relationships/image" Target="../media/image14.gif"/><Relationship Id="rId4" Type="http://schemas.openxmlformats.org/officeDocument/2006/relationships/image" Target="../media/image13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wmf"/><Relationship Id="rId4" Type="http://schemas.openxmlformats.org/officeDocument/2006/relationships/image" Target="../media/image21.gi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wmf"/><Relationship Id="rId4" Type="http://schemas.openxmlformats.org/officeDocument/2006/relationships/image" Target="../media/image25.gi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8.gi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odding.cz/images/navody/postupy/rezani/cepovka1.jpg" TargetMode="External"/><Relationship Id="rId13" Type="http://schemas.openxmlformats.org/officeDocument/2006/relationships/hyperlink" Target="http://www.nakup1.cz/images/123950.jpg" TargetMode="External"/><Relationship Id="rId3" Type="http://schemas.openxmlformats.org/officeDocument/2006/relationships/hyperlink" Target="http://obrazky.superia.cz/800/magnet.png" TargetMode="External"/><Relationship Id="rId7" Type="http://schemas.openxmlformats.org/officeDocument/2006/relationships/hyperlink" Target="http://www.capnito.cz/userfiles/image/Pixmac000060138891.jpg" TargetMode="External"/><Relationship Id="rId12" Type="http://schemas.openxmlformats.org/officeDocument/2006/relationships/hyperlink" Target="http://www.helago-cz.cz/public/content-images/cz/set/21556.jpg" TargetMode="External"/><Relationship Id="rId2" Type="http://schemas.openxmlformats.org/officeDocument/2006/relationships/hyperlink" Target="http://vnuf.cz/sbornik/prispevky/soubory/16_21/image00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nahorakova.cz/img/picture/2002/2.jpg" TargetMode="External"/><Relationship Id="rId11" Type="http://schemas.openxmlformats.org/officeDocument/2006/relationships/hyperlink" Target="http://upload.wikimedia.org/wikipedia/commons/4/45/Silom%C4%9Br_25.png" TargetMode="External"/><Relationship Id="rId5" Type="http://schemas.openxmlformats.org/officeDocument/2006/relationships/hyperlink" Target="http://img.blesk.cz/static/old_abc/tistene_ABC/1307/15-02.jpg" TargetMode="External"/><Relationship Id="rId10" Type="http://schemas.openxmlformats.org/officeDocument/2006/relationships/hyperlink" Target="http://www.velkaencyklopedie-fyzika.estranky.cz/img/picture/3/sila.jpg" TargetMode="External"/><Relationship Id="rId4" Type="http://schemas.openxmlformats.org/officeDocument/2006/relationships/hyperlink" Target="http://www.medzizenami.sk/image.ashx/4371/7374617469636b6120656c656b7472696e612e6a7067/640/480" TargetMode="External"/><Relationship Id="rId9" Type="http://schemas.openxmlformats.org/officeDocument/2006/relationships/hyperlink" Target="http://www.vyukovematerialy.cz/fyzika/obr7/sila3.jpg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286256"/>
            <a:ext cx="6624736" cy="214314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</a:t>
            </a:r>
            <a:r>
              <a:rPr lang="cs-CZ" sz="1600" b="1" dirty="0" smtClean="0">
                <a:solidFill>
                  <a:srgbClr val="00B0F0"/>
                </a:solidFill>
              </a:rPr>
              <a:t>Prezentace slouží k naučení nového učiva. Žák pochopí, že se kolem nás vyskytují i jiné síly než gravitační. Zavedení fyzikální veličiny síly, která je určena působištěm, směrem a velikostí. Žák se naučí značku a jednotku fyzikální veličiny.  Žák znázorní sílu graficky. Žák vysvětlí, jak se projevuje tíha tělesa. Žák umí vypočítat tíhu tělesa.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14348" y="3429000"/>
            <a:ext cx="7572428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Znázornění a měření síly, tíha tělesa  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546970"/>
            <a:ext cx="685804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VY_32_INOVACE_FY.6.A.12_znazorneni_a_mereni_sily_,_tiha_telesa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Síla našich svalů: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171451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Napínáme-li rukou pružinu, působíme silou našich svalů.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660066"/>
                </a:solidFill>
              </a:rPr>
              <a:t>Chceme-li zatlouct hřebík do prkna, také musíme působit silou.</a:t>
            </a:r>
            <a:endParaRPr lang="cs-CZ" sz="2800" b="1" dirty="0">
              <a:solidFill>
                <a:srgbClr val="660066"/>
              </a:solidFill>
            </a:endParaRPr>
          </a:p>
        </p:txBody>
      </p:sp>
      <p:pic>
        <p:nvPicPr>
          <p:cNvPr id="5" name="Obrázek 4" descr="MB90028716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0100" y="3000372"/>
            <a:ext cx="2857520" cy="2857520"/>
          </a:xfrm>
          <a:prstGeom prst="rect">
            <a:avLst/>
          </a:prstGeom>
        </p:spPr>
      </p:pic>
      <p:pic>
        <p:nvPicPr>
          <p:cNvPr id="7" name="Obrázek 6" descr="MM900315797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446" y="3786190"/>
            <a:ext cx="1928826" cy="19288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09054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Hrajeme-li si se dvěma magnety, zjistíme, že se buď přitahují, nebo odpuzují, každý s nich působí na druhý také silou – silou magnetickou.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29114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Síla magnetická: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7" name="Obrázek 6" descr="image00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9058" y="3071212"/>
            <a:ext cx="4143404" cy="33000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V některých disciplínách se síla jen porovnává (přetahování lanem, sumo a disciplína za hranicemi sportu – tzv. „páka“).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Jinde se měří (vzpírání).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Sílu člověka a zvířat dnes většinou nahrazuje síla strojů.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Lokomotiva má větší sílu než sto lidí.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00"/>
                </a:solidFill>
              </a:rPr>
              <a:t>Raketa, která vynesla člověka na Měsíc, vyvinula při startu sílu větší, než má třicet tisíc lidí</a:t>
            </a:r>
          </a:p>
          <a:p>
            <a:pPr>
              <a:buNone/>
            </a:pP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257412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Síla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M900283995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1500174"/>
            <a:ext cx="2000264" cy="2124174"/>
          </a:xfrm>
          <a:prstGeom prst="rect">
            <a:avLst/>
          </a:prstGeom>
        </p:spPr>
      </p:pic>
      <p:pic>
        <p:nvPicPr>
          <p:cNvPr id="3" name="Obrázek 2" descr="MM900046501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4678" y="1082926"/>
            <a:ext cx="2857520" cy="2629929"/>
          </a:xfrm>
          <a:prstGeom prst="rect">
            <a:avLst/>
          </a:prstGeom>
        </p:spPr>
      </p:pic>
      <p:pic>
        <p:nvPicPr>
          <p:cNvPr id="4" name="Obrázek 3" descr="MM900283699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4214818"/>
            <a:ext cx="1922867" cy="2024070"/>
          </a:xfrm>
          <a:prstGeom prst="rect">
            <a:avLst/>
          </a:prstGeom>
        </p:spPr>
      </p:pic>
      <p:pic>
        <p:nvPicPr>
          <p:cNvPr id="5" name="Obrázek 4" descr="MC900354231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479" y="4214818"/>
            <a:ext cx="4297965" cy="1565925"/>
          </a:xfrm>
          <a:prstGeom prst="rect">
            <a:avLst/>
          </a:prstGeom>
        </p:spPr>
      </p:pic>
      <p:pic>
        <p:nvPicPr>
          <p:cNvPr id="6" name="Obrázek 5" descr="MC900250942.WM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15074" y="1214422"/>
            <a:ext cx="2643206" cy="2202672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928662" y="357166"/>
            <a:ext cx="6000792" cy="714380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SÍLA ČLOVĚKA, STROJE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344787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rgbClr val="660066"/>
                </a:solidFill>
              </a:rPr>
              <a:t>ZAPAMATUJTE SI:</a:t>
            </a:r>
            <a:endParaRPr lang="en-US" sz="3200" b="1" u="sng" dirty="0" smtClean="0">
              <a:solidFill>
                <a:srgbClr val="660066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popisuje vzájemné působení těles,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o</a:t>
            </a:r>
            <a:r>
              <a:rPr lang="cs-CZ" sz="3200" b="1" dirty="0" smtClean="0">
                <a:solidFill>
                  <a:srgbClr val="660066"/>
                </a:solidFill>
              </a:rPr>
              <a:t>značuje se písmenem F,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j</a:t>
            </a:r>
            <a:r>
              <a:rPr lang="cs-CZ" sz="3200" b="1" dirty="0" smtClean="0">
                <a:solidFill>
                  <a:srgbClr val="660066"/>
                </a:solidFill>
              </a:rPr>
              <a:t>ednotka síly je Newton </a:t>
            </a:r>
            <a:r>
              <a:rPr lang="en-US" sz="3200" b="1" dirty="0" smtClean="0">
                <a:solidFill>
                  <a:srgbClr val="660066"/>
                </a:solidFill>
              </a:rPr>
              <a:t>[N]</a:t>
            </a:r>
            <a:endParaRPr lang="cs-CZ" sz="3200" b="1" dirty="0" smtClean="0">
              <a:solidFill>
                <a:srgbClr val="660066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měřidlem je SILOMĚR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66"/>
                </a:solidFill>
              </a:rPr>
              <a:t>tělesa mohou na sebe působit, jsou-li v DOTYKU, ale i na DÁLKU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571480"/>
            <a:ext cx="5500726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SÍLA – je fyzikální veličina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0099"/>
                </a:solidFill>
              </a:rPr>
              <a:t>Působením síly se MĚNÍ POHYB TĚLESA (těleso se dává do pohybu, urychluje se, zpomaluje se nebo se mění směr jeho pohybu).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0099"/>
                </a:solidFill>
              </a:rPr>
              <a:t>Působením síly se MĚNÍ TVAR TĚLESA (pružná tělesa se natáhla, zkrátila, tělesa z tvárných látek mění svůj tvar, plynná tělesa se stlačují).</a:t>
            </a:r>
          </a:p>
          <a:p>
            <a:pPr marL="624078" indent="-514350">
              <a:buAutoNum type="arabicPeriod"/>
            </a:pPr>
            <a:r>
              <a:rPr lang="cs-CZ" sz="2800" b="1" dirty="0" smtClean="0">
                <a:solidFill>
                  <a:srgbClr val="000099"/>
                </a:solidFill>
              </a:rPr>
              <a:t>Působením síly se TĚLESO ROZDĚLÍ na několik částí (přetržení, přelomení, rozdrcení tělesa).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85725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FF"/>
                </a:solidFill>
                <a:effectLst/>
              </a:rPr>
              <a:t>Působení síly poznáme ze tří účinků:</a:t>
            </a:r>
            <a:endParaRPr lang="cs-CZ" sz="28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40081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t</a:t>
            </a:r>
            <a:r>
              <a:rPr lang="cs-CZ" sz="3200" b="1" dirty="0" smtClean="0">
                <a:solidFill>
                  <a:srgbClr val="800000"/>
                </a:solidFill>
              </a:rPr>
              <a:t>ažení vozíku,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h</a:t>
            </a:r>
            <a:r>
              <a:rPr lang="cs-CZ" sz="3200" b="1" dirty="0" smtClean="0">
                <a:solidFill>
                  <a:srgbClr val="800000"/>
                </a:solidFill>
              </a:rPr>
              <a:t>nětení modelovací hmoty,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ž</a:t>
            </a:r>
            <a:r>
              <a:rPr lang="cs-CZ" sz="3200" b="1" dirty="0" smtClean="0">
                <a:solidFill>
                  <a:srgbClr val="800000"/>
                </a:solidFill>
              </a:rPr>
              <a:t>dímání prádla v ruce i v pračce,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v</a:t>
            </a:r>
            <a:r>
              <a:rPr lang="cs-CZ" sz="3200" b="1" dirty="0" smtClean="0">
                <a:solidFill>
                  <a:srgbClr val="800000"/>
                </a:solidFill>
              </a:rPr>
              <a:t>eslování,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v</a:t>
            </a:r>
            <a:r>
              <a:rPr lang="cs-CZ" sz="3200" b="1" dirty="0" smtClean="0">
                <a:solidFill>
                  <a:srgbClr val="800000"/>
                </a:solidFill>
              </a:rPr>
              <a:t>rh koulí,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h</a:t>
            </a:r>
            <a:r>
              <a:rPr lang="cs-CZ" sz="3200" b="1" dirty="0" smtClean="0">
                <a:solidFill>
                  <a:srgbClr val="800000"/>
                </a:solidFill>
              </a:rPr>
              <a:t>rnutí zeminy buldozerem…</a:t>
            </a:r>
          </a:p>
          <a:p>
            <a:pPr>
              <a:buNone/>
            </a:pP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Uveďte 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příklady působení sil PŘI DOTYKU: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M900295244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87" y="2000240"/>
            <a:ext cx="2679301" cy="2293095"/>
          </a:xfrm>
          <a:prstGeom prst="rect">
            <a:avLst/>
          </a:prstGeom>
        </p:spPr>
      </p:pic>
      <p:pic>
        <p:nvPicPr>
          <p:cNvPr id="3" name="Obrázek 2" descr="MM900303464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1089" y="2023570"/>
            <a:ext cx="2543919" cy="1686418"/>
          </a:xfrm>
          <a:prstGeom prst="rect">
            <a:avLst/>
          </a:prstGeom>
        </p:spPr>
      </p:pic>
      <p:pic>
        <p:nvPicPr>
          <p:cNvPr id="4" name="Obrázek 3" descr="MM900356789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3108" y="4249101"/>
            <a:ext cx="1714512" cy="1851673"/>
          </a:xfrm>
          <a:prstGeom prst="rect">
            <a:avLst/>
          </a:prstGeom>
        </p:spPr>
      </p:pic>
      <p:pic>
        <p:nvPicPr>
          <p:cNvPr id="5" name="Obrázek 4" descr="MM900336331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3504" y="4071942"/>
            <a:ext cx="3579708" cy="2581286"/>
          </a:xfrm>
          <a:prstGeom prst="rect">
            <a:avLst/>
          </a:prstGeom>
        </p:spPr>
      </p:pic>
      <p:pic>
        <p:nvPicPr>
          <p:cNvPr id="6" name="Obrázek 5" descr="MM900309787.GI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9388" y="1269374"/>
            <a:ext cx="2143140" cy="2307997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642910" y="357166"/>
            <a:ext cx="6715172" cy="785818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Příklady působení sil při DOTYKU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643183"/>
            <a:ext cx="7758138" cy="264320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p</a:t>
            </a:r>
            <a:r>
              <a:rPr lang="cs-CZ" sz="3200" b="1" dirty="0" smtClean="0">
                <a:solidFill>
                  <a:srgbClr val="800000"/>
                </a:solidFill>
              </a:rPr>
              <a:t>ád kamene,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p</a:t>
            </a:r>
            <a:r>
              <a:rPr lang="cs-CZ" sz="3200" b="1" dirty="0" smtClean="0">
                <a:solidFill>
                  <a:srgbClr val="800000"/>
                </a:solidFill>
              </a:rPr>
              <a:t>ůsobení magnetu na hřebíky,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p</a:t>
            </a:r>
            <a:r>
              <a:rPr lang="cs-CZ" sz="3200" b="1" dirty="0" smtClean="0">
                <a:solidFill>
                  <a:srgbClr val="800000"/>
                </a:solidFill>
              </a:rPr>
              <a:t>řitahování vlasů k svlečenému svetru…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1071546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Uveďte </a:t>
            </a:r>
            <a:r>
              <a:rPr lang="cs-CZ" sz="3200" dirty="0" smtClean="0">
                <a:solidFill>
                  <a:srgbClr val="CC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příklady </a:t>
            </a:r>
            <a:r>
              <a:rPr lang="cs-CZ" sz="3200" dirty="0" smtClean="0">
                <a:solidFill>
                  <a:srgbClr val="CC0000"/>
                </a:solidFill>
                <a:effectLst/>
              </a:rPr>
              <a:t>působení sil </a:t>
            </a:r>
            <a:r>
              <a:rPr lang="cs-CZ" sz="3200" dirty="0" smtClean="0">
                <a:solidFill>
                  <a:srgbClr val="CC0000"/>
                </a:solidFill>
                <a:effectLst/>
              </a:rPr>
              <a:t>NA DÁLKU: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8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0" y="4429132"/>
            <a:ext cx="3024187" cy="2268140"/>
          </a:xfrm>
          <a:prstGeom prst="rect">
            <a:avLst/>
          </a:prstGeom>
        </p:spPr>
      </p:pic>
      <p:pic>
        <p:nvPicPr>
          <p:cNvPr id="3" name="Obrázek 2" descr="magnet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42976" y="3071810"/>
            <a:ext cx="2013637" cy="2268887"/>
          </a:xfrm>
          <a:prstGeom prst="rect">
            <a:avLst/>
          </a:prstGeom>
        </p:spPr>
      </p:pic>
      <p:pic>
        <p:nvPicPr>
          <p:cNvPr id="5" name="Obrázek 4" descr="15-0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29058" y="1428736"/>
            <a:ext cx="4286250" cy="2857500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857224" y="285728"/>
            <a:ext cx="7000924" cy="857256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Příklady působení sil na DÁLKU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c</a:t>
            </a:r>
            <a:r>
              <a:rPr lang="cs-CZ" sz="3200" b="1" dirty="0" smtClean="0">
                <a:solidFill>
                  <a:srgbClr val="800000"/>
                </a:solidFill>
              </a:rPr>
              <a:t>vrnkání kuliček,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r</a:t>
            </a:r>
            <a:r>
              <a:rPr lang="cs-CZ" sz="3200" b="1" dirty="0" smtClean="0">
                <a:solidFill>
                  <a:srgbClr val="800000"/>
                </a:solidFill>
              </a:rPr>
              <a:t>oztlačování vozíku,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d</a:t>
            </a:r>
            <a:r>
              <a:rPr lang="cs-CZ" sz="3200" b="1" dirty="0" smtClean="0">
                <a:solidFill>
                  <a:srgbClr val="800000"/>
                </a:solidFill>
              </a:rPr>
              <a:t>opad skokana do pískoviště,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c</a:t>
            </a:r>
            <a:r>
              <a:rPr lang="cs-CZ" sz="3200" b="1" dirty="0" smtClean="0">
                <a:solidFill>
                  <a:srgbClr val="800000"/>
                </a:solidFill>
              </a:rPr>
              <a:t>hycení míče,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ú</a:t>
            </a:r>
            <a:r>
              <a:rPr lang="cs-CZ" sz="3200" b="1" dirty="0" smtClean="0">
                <a:solidFill>
                  <a:srgbClr val="800000"/>
                </a:solidFill>
              </a:rPr>
              <a:t>der raketou při tenise,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z</a:t>
            </a:r>
            <a:r>
              <a:rPr lang="cs-CZ" sz="3200" b="1" dirty="0" smtClean="0">
                <a:solidFill>
                  <a:srgbClr val="800000"/>
                </a:solidFill>
              </a:rPr>
              <a:t>atáčení loďky,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j</a:t>
            </a:r>
            <a:r>
              <a:rPr lang="cs-CZ" sz="3200" b="1" dirty="0" smtClean="0">
                <a:solidFill>
                  <a:srgbClr val="800000"/>
                </a:solidFill>
              </a:rPr>
              <a:t>ízda na tobogánu…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Uveďte příklady působení sil, při kterém se MĚNÍ POHYB TĚLESA: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M900295188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285992"/>
            <a:ext cx="2500330" cy="2187788"/>
          </a:xfrm>
          <a:prstGeom prst="rect">
            <a:avLst/>
          </a:prstGeom>
        </p:spPr>
      </p:pic>
      <p:pic>
        <p:nvPicPr>
          <p:cNvPr id="5" name="Obrázek 4" descr="MM900309758.GI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992" y="4214818"/>
            <a:ext cx="2849982" cy="2386022"/>
          </a:xfrm>
          <a:prstGeom prst="rect">
            <a:avLst/>
          </a:prstGeom>
        </p:spPr>
      </p:pic>
      <p:pic>
        <p:nvPicPr>
          <p:cNvPr id="6" name="Obrázek 5" descr="MM900336411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008" y="1428736"/>
            <a:ext cx="2786082" cy="2786082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642910" y="214290"/>
            <a:ext cx="7500990" cy="1500198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Příklady působení sil, při kterém se mění POHYB TĚLESA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8" name="Obrázek 7" descr="MC900232055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116" y="2071678"/>
            <a:ext cx="2291756" cy="16372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Uveďte příklady působení sil, při kterém se mění tvar tělesa: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36410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h</a:t>
            </a:r>
            <a:r>
              <a:rPr lang="cs-CZ" sz="3200" b="1" dirty="0" smtClean="0">
                <a:solidFill>
                  <a:srgbClr val="800000"/>
                </a:solidFill>
              </a:rPr>
              <a:t>nětení hlíny,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m</a:t>
            </a:r>
            <a:r>
              <a:rPr lang="cs-CZ" sz="3200" b="1" dirty="0" smtClean="0">
                <a:solidFill>
                  <a:srgbClr val="800000"/>
                </a:solidFill>
              </a:rPr>
              <a:t>odelovací hmoty,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t</a:t>
            </a:r>
            <a:r>
              <a:rPr lang="cs-CZ" sz="3200" b="1" dirty="0" smtClean="0">
                <a:solidFill>
                  <a:srgbClr val="800000"/>
                </a:solidFill>
              </a:rPr>
              <a:t>ěsta,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s</a:t>
            </a:r>
            <a:r>
              <a:rPr lang="cs-CZ" sz="3200" b="1" dirty="0" smtClean="0">
                <a:solidFill>
                  <a:srgbClr val="800000"/>
                </a:solidFill>
              </a:rPr>
              <a:t>tlačování vzduchu hustilkou,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d</a:t>
            </a:r>
            <a:r>
              <a:rPr lang="cs-CZ" sz="3200" b="1" dirty="0" smtClean="0">
                <a:solidFill>
                  <a:srgbClr val="800000"/>
                </a:solidFill>
              </a:rPr>
              <a:t>eformace houby na tabuli…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3214686"/>
            <a:ext cx="2283445" cy="1704972"/>
          </a:xfrm>
          <a:prstGeom prst="rect">
            <a:avLst/>
          </a:prstGeom>
        </p:spPr>
      </p:pic>
      <p:pic>
        <p:nvPicPr>
          <p:cNvPr id="5" name="Obrázek 4" descr="MC90035531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8315" y="4572008"/>
            <a:ext cx="2112644" cy="2141732"/>
          </a:xfrm>
          <a:prstGeom prst="rect">
            <a:avLst/>
          </a:prstGeom>
        </p:spPr>
      </p:pic>
      <p:pic>
        <p:nvPicPr>
          <p:cNvPr id="6" name="Obrázek 5" descr="MM900356631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6985" y="1857364"/>
            <a:ext cx="2596981" cy="2452705"/>
          </a:xfrm>
          <a:prstGeom prst="rect">
            <a:avLst/>
          </a:prstGeom>
        </p:spPr>
      </p:pic>
      <p:pic>
        <p:nvPicPr>
          <p:cNvPr id="7" name="Obrázek 6" descr="MC900440550.WM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6116" y="1690491"/>
            <a:ext cx="2428892" cy="2700853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642910" y="214290"/>
            <a:ext cx="7786742" cy="1143008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Příklady působení sil, při kterém  se mění TVAR TĚLESA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800000"/>
                </a:solidFill>
              </a:rPr>
              <a:t>Např.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p</a:t>
            </a:r>
            <a:r>
              <a:rPr lang="cs-CZ" sz="3200" b="1" dirty="0" smtClean="0">
                <a:solidFill>
                  <a:srgbClr val="800000"/>
                </a:solidFill>
              </a:rPr>
              <a:t>řetržení provázku,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s</a:t>
            </a:r>
            <a:r>
              <a:rPr lang="cs-CZ" sz="3200" b="1" dirty="0" smtClean="0">
                <a:solidFill>
                  <a:srgbClr val="800000"/>
                </a:solidFill>
              </a:rPr>
              <a:t>ekání dřeva,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r</a:t>
            </a:r>
            <a:r>
              <a:rPr lang="cs-CZ" sz="3200" b="1" dirty="0" smtClean="0">
                <a:solidFill>
                  <a:srgbClr val="800000"/>
                </a:solidFill>
              </a:rPr>
              <a:t>ozbití cihly,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p</a:t>
            </a:r>
            <a:r>
              <a:rPr lang="cs-CZ" sz="3200" b="1" dirty="0" smtClean="0">
                <a:solidFill>
                  <a:srgbClr val="800000"/>
                </a:solidFill>
              </a:rPr>
              <a:t>řetržení papíru,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800000"/>
                </a:solidFill>
              </a:rPr>
              <a:t>p</a:t>
            </a:r>
            <a:r>
              <a:rPr lang="cs-CZ" sz="3200" b="1" dirty="0" smtClean="0">
                <a:solidFill>
                  <a:srgbClr val="800000"/>
                </a:solidFill>
              </a:rPr>
              <a:t>řelomení špejle…</a:t>
            </a:r>
            <a:endParaRPr lang="cs-CZ" sz="32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Uveďte příklady působení sil, při kterém se tělesa ROZDĚLÍ NA NĚKOLIK ČÁSTÍ: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epovka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58" y="2928934"/>
            <a:ext cx="2250411" cy="2457449"/>
          </a:xfrm>
          <a:prstGeom prst="rect">
            <a:avLst/>
          </a:prstGeom>
        </p:spPr>
      </p:pic>
      <p:pic>
        <p:nvPicPr>
          <p:cNvPr id="3" name="Obrázek 2" descr="MC90019772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00694" y="3929066"/>
            <a:ext cx="2950572" cy="2709631"/>
          </a:xfrm>
          <a:prstGeom prst="rect">
            <a:avLst/>
          </a:prstGeom>
        </p:spPr>
      </p:pic>
      <p:pic>
        <p:nvPicPr>
          <p:cNvPr id="4" name="Obrázek 3" descr="MM900283699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204" y="2143116"/>
            <a:ext cx="2418176" cy="2545449"/>
          </a:xfrm>
          <a:prstGeom prst="rect">
            <a:avLst/>
          </a:prstGeom>
        </p:spPr>
      </p:pic>
      <p:pic>
        <p:nvPicPr>
          <p:cNvPr id="5" name="Obrázek 4" descr="Pixmac000060138891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570" y="1857364"/>
            <a:ext cx="2929685" cy="1946222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500034" y="285728"/>
            <a:ext cx="7786742" cy="1428760"/>
          </a:xfrm>
          <a:prstGeom prst="roundRect">
            <a:avLst/>
          </a:prstGeom>
          <a:solidFill>
            <a:srgbClr val="99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Příklady působení sil, při kterém se tělesa ROZDĚLÍ NA NĚKOLIK ČÁSTÍ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928934"/>
            <a:ext cx="8229600" cy="173335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0099FF"/>
                </a:solidFill>
              </a:rPr>
              <a:t>VELIKOSTI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0099FF"/>
                </a:solidFill>
              </a:rPr>
              <a:t>SMĚRU,ve kterém síla působí</a:t>
            </a:r>
          </a:p>
          <a:p>
            <a:pPr>
              <a:buNone/>
            </a:pPr>
            <a:endParaRPr lang="cs-CZ" sz="3600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071546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F217D"/>
                </a:solidFill>
                <a:effectLst/>
              </a:rPr>
              <a:t>Účinky síly jsou závislé na její:</a:t>
            </a:r>
            <a:endParaRPr lang="cs-CZ" sz="3600" dirty="0">
              <a:solidFill>
                <a:srgbClr val="0F217D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sila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786" y="571480"/>
            <a:ext cx="8006575" cy="51482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15328" cy="158272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Sílu měříme siloměrem, jeho hlavní součástí je pružina spojená se stupnicí. </a:t>
            </a:r>
            <a:br>
              <a:rPr lang="cs-CZ" sz="2800" dirty="0" smtClean="0">
                <a:solidFill>
                  <a:srgbClr val="660066"/>
                </a:solidFill>
                <a:effectLst/>
              </a:rPr>
            </a:br>
            <a:r>
              <a:rPr lang="cs-CZ" sz="2800" dirty="0" smtClean="0">
                <a:solidFill>
                  <a:srgbClr val="660066"/>
                </a:solidFill>
                <a:effectLst/>
              </a:rPr>
              <a:t>Nikdy siloměr nepřetěžujeme.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  <p:pic>
        <p:nvPicPr>
          <p:cNvPr id="4" name="Obrázek 3" descr="Siloměr_2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857364"/>
            <a:ext cx="857250" cy="4200525"/>
          </a:xfrm>
          <a:prstGeom prst="rect">
            <a:avLst/>
          </a:prstGeom>
        </p:spPr>
      </p:pic>
      <p:pic>
        <p:nvPicPr>
          <p:cNvPr id="5" name="Obrázek 4" descr="2155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5984" y="2214554"/>
            <a:ext cx="3571900" cy="4074410"/>
          </a:xfrm>
          <a:prstGeom prst="rect">
            <a:avLst/>
          </a:prstGeom>
        </p:spPr>
      </p:pic>
      <p:pic>
        <p:nvPicPr>
          <p:cNvPr id="6" name="Obrázek 5" descr="12395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3636" y="2571744"/>
            <a:ext cx="2508935" cy="29368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64"/>
            <a:ext cx="4114800" cy="41499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 MN=1 000 kN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 kN=1 000 N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 N= 1 000 mN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 mN=0,001 N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 N=0,001 kN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 kN=0,001MN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614734" cy="12255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66"/>
                </a:solidFill>
                <a:effectLst/>
              </a:rPr>
              <a:t>Jednotky síly:</a:t>
            </a:r>
            <a:endParaRPr lang="cs-CZ" sz="3600" dirty="0">
              <a:solidFill>
                <a:srgbClr val="00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86446" y="2071678"/>
            <a:ext cx="2571768" cy="2786082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 mega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</a:t>
            </a:r>
            <a:r>
              <a:rPr lang="cs-CZ" sz="3200" b="1" dirty="0" smtClean="0">
                <a:solidFill>
                  <a:schemeClr val="tx1"/>
                </a:solidFill>
              </a:rPr>
              <a:t> kilo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m</a:t>
            </a:r>
            <a:r>
              <a:rPr lang="cs-CZ" sz="3200" b="1" dirty="0" smtClean="0">
                <a:solidFill>
                  <a:schemeClr val="tx1"/>
                </a:solidFill>
              </a:rPr>
              <a:t> mili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allAtOnce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Má-li těleso hmotnost m, platí: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F</a:t>
            </a:r>
            <a:r>
              <a:rPr lang="cs-CZ" sz="2800" b="1" baseline="-25000" dirty="0" smtClean="0">
                <a:solidFill>
                  <a:srgbClr val="CC00FF"/>
                </a:solidFill>
              </a:rPr>
              <a:t>g</a:t>
            </a:r>
            <a:r>
              <a:rPr lang="cs-CZ" sz="2800" b="1" dirty="0" smtClean="0">
                <a:solidFill>
                  <a:srgbClr val="CC00FF"/>
                </a:solidFill>
              </a:rPr>
              <a:t>=m</a:t>
            </a:r>
            <a:r>
              <a:rPr lang="cs-CZ" sz="2800" b="1" dirty="0" smtClean="0">
                <a:solidFill>
                  <a:srgbClr val="CC00FF"/>
                </a:solidFill>
                <a:latin typeface="Arial"/>
                <a:cs typeface="Arial"/>
              </a:rPr>
              <a:t>∙g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  <a:latin typeface="Arial"/>
                <a:cs typeface="Arial"/>
              </a:rPr>
              <a:t>Konstanta g popisuje gravitační působení a na Zemi je asi g=9,81 N/kg.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  <a:latin typeface="Arial"/>
                <a:cs typeface="Arial"/>
              </a:rPr>
              <a:t>Hodnotu zaokrouhlujeme na g=10 N/kg.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Položíme-li si na dlaň závaží 1kg, cítíme působení gravitační síly s velikostí asi 10 N.</a:t>
            </a:r>
            <a:endParaRPr lang="cs-CZ" sz="2800" b="1" dirty="0">
              <a:solidFill>
                <a:srgbClr val="CC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29642" cy="158272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Gravitační sílu, kterou je těleso přitahováno k zemi, označujeme F</a:t>
            </a:r>
            <a:r>
              <a:rPr lang="cs-CZ" sz="3200" baseline="-25000" dirty="0" smtClean="0">
                <a:solidFill>
                  <a:srgbClr val="660066"/>
                </a:solidFill>
                <a:effectLst/>
              </a:rPr>
              <a:t>g</a:t>
            </a:r>
            <a:endParaRPr lang="cs-CZ" sz="3200" baseline="-250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2"/>
              </a:rPr>
              <a:t>http://vnuf.cz/sbornik/prispevky/soubory/16_21/image003.jpg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3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3"/>
              </a:rPr>
              <a:t>obrazky.superia.cz/800/magnet.png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4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4"/>
              </a:rPr>
              <a:t>www.medzizenami.sk/image.ashx/4371/7374617469636b6120656c656b7472696e612e6a7067/640/480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5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5"/>
              </a:rPr>
              <a:t>img.blesk.cz/static/old_abc/tistene_ABC/1307/15-02.jpg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6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6"/>
              </a:rPr>
              <a:t>www.hanahorakova.cz/img/picture/2002/2.jpg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7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7"/>
              </a:rPr>
              <a:t>www.capnito.cz/userfiles/image/Pixmac000060138891.jpg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8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8"/>
              </a:rPr>
              <a:t>www.modding.cz/images/navody/postupy/rezani/cepovka1.jpg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9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9"/>
              </a:rPr>
              <a:t>www.vyukovematerialy.cz/fyzika/obr7/sila3.jpg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0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10"/>
              </a:rPr>
              <a:t>www.velkaencyklopedie-fyzika.estranky.cz/img/picture/3/sila.jpg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1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11"/>
              </a:rPr>
              <a:t>upload.wikimedia.org/wikipedia/commons/4/45/Silom%C4%9Br_25.png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2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12"/>
              </a:rPr>
              <a:t>www.helago-cz.cz/public/content-images/cz/set/21556.jpg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/>
          </a:p>
          <a:p>
            <a:pPr>
              <a:buNone/>
            </a:pPr>
            <a:r>
              <a:rPr lang="en-US" sz="1200" b="1" dirty="0" smtClean="0">
                <a:solidFill>
                  <a:srgbClr val="00B050"/>
                </a:solidFill>
                <a:hlinkClick r:id="rId13"/>
              </a:rPr>
              <a:t>http://</a:t>
            </a:r>
            <a:r>
              <a:rPr lang="en-US" sz="1200" b="1" dirty="0" smtClean="0">
                <a:solidFill>
                  <a:srgbClr val="00B050"/>
                </a:solidFill>
                <a:hlinkClick r:id="rId13"/>
              </a:rPr>
              <a:t>www.nakup1.cz/images/123950.jpg</a:t>
            </a:r>
            <a:r>
              <a:rPr lang="cs-CZ" sz="1200" b="1" dirty="0" smtClean="0">
                <a:solidFill>
                  <a:srgbClr val="00B050"/>
                </a:solidFill>
              </a:rPr>
              <a:t> </a:t>
            </a:r>
            <a:r>
              <a:rPr lang="en-US" sz="1200" b="1" dirty="0" smtClean="0">
                <a:solidFill>
                  <a:srgbClr val="00B050"/>
                </a:solidFill>
              </a:rPr>
              <a:t>[</a:t>
            </a:r>
            <a:r>
              <a:rPr lang="en-US" sz="1200" b="1" dirty="0" smtClean="0">
                <a:solidFill>
                  <a:srgbClr val="00B050"/>
                </a:solidFill>
              </a:rPr>
              <a:t>cit</a:t>
            </a:r>
            <a:r>
              <a:rPr lang="cs-CZ" sz="1200" b="1" dirty="0" smtClean="0">
                <a:solidFill>
                  <a:srgbClr val="00B050"/>
                </a:solidFill>
              </a:rPr>
              <a:t>:2013-02-06</a:t>
            </a:r>
            <a:r>
              <a:rPr lang="en-US" sz="1200" b="1" dirty="0" smtClean="0">
                <a:solidFill>
                  <a:srgbClr val="00B050"/>
                </a:solidFill>
              </a:rPr>
              <a:t>]</a:t>
            </a:r>
            <a:endParaRPr lang="cs-CZ" sz="1200" b="1" dirty="0" smtClean="0"/>
          </a:p>
          <a:p>
            <a:pPr>
              <a:buNone/>
            </a:pPr>
            <a:endParaRPr lang="cs-CZ" sz="12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 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>
            <a:normAutofit lnSpcReduction="10000"/>
          </a:bodyPr>
          <a:lstStyle/>
          <a:p>
            <a:pPr marL="457200" lvl="0" indent="-457200">
              <a:buAutoNum type="arabicPeriod"/>
            </a:pPr>
            <a:r>
              <a:rPr lang="cs-CZ" sz="2400" b="1" noProof="0" dirty="0" smtClean="0">
                <a:solidFill>
                  <a:srgbClr val="0070C0"/>
                </a:solidFill>
              </a:rPr>
              <a:t>Materiál je určen pro žáky 6. ročníku.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Prezentace slouží k naučení nového učiva.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pochopí, že se kolem nás vyskytují i jiné síly než gravitační.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Zavedení fyzikální veličiny síly, která je určena působištěm, směrem a velikostí.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se naučí značku a jednotku fyzikální veličiny</a:t>
            </a:r>
            <a:r>
              <a:rPr lang="cs-CZ" sz="2400" b="1" dirty="0" smtClean="0">
                <a:solidFill>
                  <a:srgbClr val="0070C0"/>
                </a:solidFill>
              </a:rPr>
              <a:t>.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uvádí příklady účinků síly (působení těles, jsou-li v dotyku, ale i na dálku, změna pohybu, změna tvaru, rozdělení tělesa).</a:t>
            </a:r>
            <a:r>
              <a:rPr lang="cs-CZ" sz="2400" b="1" dirty="0" smtClean="0">
                <a:solidFill>
                  <a:srgbClr val="0070C0"/>
                </a:solidFill>
              </a:rPr>
              <a:t> 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znázorní sílu graficky.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vysvětlí, jak se projevuje tíha tělesa. </a:t>
            </a:r>
          </a:p>
          <a:p>
            <a:pPr marL="457200" lvl="0" indent="-457200">
              <a:buAutoNum type="arabicPeriod"/>
            </a:pPr>
            <a:r>
              <a:rPr lang="cs-CZ" sz="2400" b="1" dirty="0" smtClean="0">
                <a:solidFill>
                  <a:srgbClr val="0070C0"/>
                </a:solidFill>
              </a:rPr>
              <a:t>Žák umí vypočítat tíhu tělesa.</a:t>
            </a:r>
            <a:endParaRPr lang="cs-CZ" sz="2400" b="1" dirty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186</TotalTime>
  <Words>892</Words>
  <Application>Microsoft Office PowerPoint</Application>
  <PresentationFormat>Předvádění na obrazovce (4:3)</PresentationFormat>
  <Paragraphs>119</Paragraphs>
  <Slides>24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Shluk</vt:lpstr>
      <vt:lpstr>Snímek 1</vt:lpstr>
      <vt:lpstr>Síla našich svalů:</vt:lpstr>
      <vt:lpstr>Síla magnetická:</vt:lpstr>
      <vt:lpstr>Síla</vt:lpstr>
      <vt:lpstr>Snímek 5</vt:lpstr>
      <vt:lpstr>SÍLA – je fyzikální veličina</vt:lpstr>
      <vt:lpstr>Působení síly poznáme ze tří účinků:</vt:lpstr>
      <vt:lpstr>Uveďte  příklady působení sil PŘI DOTYKU:</vt:lpstr>
      <vt:lpstr>Snímek 9</vt:lpstr>
      <vt:lpstr>Uveďte  příklady působení sil NA DÁLKU:</vt:lpstr>
      <vt:lpstr>Snímek 11</vt:lpstr>
      <vt:lpstr>Uveďte příklady působení sil, při kterém se MĚNÍ POHYB TĚLESA:</vt:lpstr>
      <vt:lpstr>Snímek 13</vt:lpstr>
      <vt:lpstr>Uveďte příklady působení sil, při kterém se mění tvar tělesa:</vt:lpstr>
      <vt:lpstr>Snímek 15</vt:lpstr>
      <vt:lpstr>Uveďte příklady působení sil, při kterém se tělesa ROZDĚLÍ NA NĚKOLIK ČÁSTÍ:</vt:lpstr>
      <vt:lpstr>Snímek 17</vt:lpstr>
      <vt:lpstr>Účinky síly jsou závislé na její:</vt:lpstr>
      <vt:lpstr>Snímek 19</vt:lpstr>
      <vt:lpstr>Sílu měříme siloměrem, jeho hlavní součástí je pružina spojená se stupnicí.  Nikdy siloměr nepřetěžujeme.</vt:lpstr>
      <vt:lpstr>Jednotky síly:</vt:lpstr>
      <vt:lpstr>Gravitační sílu, kterou je těleso přitahováno k zemi, označujeme Fg</vt:lpstr>
      <vt:lpstr>Použité zdroje: 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Radlena</cp:lastModifiedBy>
  <cp:revision>26</cp:revision>
  <dcterms:created xsi:type="dcterms:W3CDTF">2013-02-02T16:56:16Z</dcterms:created>
  <dcterms:modified xsi:type="dcterms:W3CDTF">2013-02-03T15:42:20Z</dcterms:modified>
</cp:coreProperties>
</file>