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7" r:id="rId18"/>
    <p:sldId id="275" r:id="rId19"/>
    <p:sldId id="276" r:id="rId20"/>
    <p:sldId id="278" r:id="rId21"/>
    <p:sldId id="279" r:id="rId22"/>
    <p:sldId id="257" r:id="rId23"/>
    <p:sldId id="25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6600"/>
    <a:srgbClr val="0000CC"/>
    <a:srgbClr val="660033"/>
    <a:srgbClr val="FFFFCC"/>
    <a:srgbClr val="800000"/>
    <a:srgbClr val="000099"/>
    <a:srgbClr val="660066"/>
    <a:srgbClr val="FFCCFF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10.2.2013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ndelova.cz/files/content/2660/title_image/full_treni2.jpg" TargetMode="External"/><Relationship Id="rId2" Type="http://schemas.openxmlformats.org/officeDocument/2006/relationships/hyperlink" Target="http://www.zsonves.cz/soubory/DSCF9702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echmania.cz/edutorium/data/fil_4068.jpg" TargetMode="External"/><Relationship Id="rId4" Type="http://schemas.openxmlformats.org/officeDocument/2006/relationships/hyperlink" Target="http://www.vyukovematerialy.cz/fyzika/obr7/treni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85852" y="4071942"/>
            <a:ext cx="6624736" cy="18573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naučení nového učiva. Žák se seznámí třením, sílou, která brzdí pohyb těles. Vysvětlení pojmu „třecí síla“. Žák pochopí podle způsobu, jak se tělesa pohybují, že rozeznáváme tření smykové a valivé. Vysvětlení vzniku smykového a valivého tření. Žák pochopí, na čem závisí velikost třecí síly.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57290" y="3143248"/>
            <a:ext cx="657229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Tření-síla, která brzdí pohyb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VY_32_INOVACE_FY.6.A.14_treni_-_sila_,_ktera_brzdi_pohyb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3471858" cy="71438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660066"/>
                </a:solidFill>
                <a:effectLst/>
              </a:rPr>
              <a:t>Tření-praxe</a:t>
            </a: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2643206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Každý lyžař ví, že mazáním skluznice lyží může významně ovlivnit způsob jízdy.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Mazáním skluznic ovlivňuje </a:t>
            </a:r>
            <a:r>
              <a:rPr lang="cs-CZ" sz="2800" b="1" u="sng" dirty="0" smtClean="0">
                <a:solidFill>
                  <a:srgbClr val="FF0066"/>
                </a:solidFill>
              </a:rPr>
              <a:t>tření</a:t>
            </a:r>
            <a:r>
              <a:rPr lang="cs-CZ" sz="2800" b="1" dirty="0" smtClean="0">
                <a:solidFill>
                  <a:srgbClr val="800080"/>
                </a:solidFill>
              </a:rPr>
              <a:t> mezi lyžemi a sněhem.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Lyžař, který vjede ze svahu na vodorovnou stopu, se po ujetí určité vzdálenosti zastaví.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Mnohem dříve se zastaví při jízdě v neprojetém sněhu.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800080"/>
              </a:solidFill>
            </a:endParaRPr>
          </a:p>
        </p:txBody>
      </p:sp>
      <p:pic>
        <p:nvPicPr>
          <p:cNvPr id="4" name="Obrázek 3" descr="MM900283999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826" y="4357694"/>
            <a:ext cx="2247050" cy="2059796"/>
          </a:xfrm>
          <a:prstGeom prst="rect">
            <a:avLst/>
          </a:prstGeom>
        </p:spPr>
      </p:pic>
      <p:pic>
        <p:nvPicPr>
          <p:cNvPr id="5" name="Obrázek 4" descr="MM900303467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3857628"/>
            <a:ext cx="2449228" cy="1720291"/>
          </a:xfrm>
          <a:prstGeom prst="rect">
            <a:avLst/>
          </a:prstGeom>
        </p:spPr>
      </p:pic>
      <p:pic>
        <p:nvPicPr>
          <p:cNvPr id="7" name="Obrázek 6" descr="MM900295249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430" y="4000504"/>
            <a:ext cx="2021054" cy="19669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571480"/>
            <a:ext cx="4000528" cy="578647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66"/>
                </a:solidFill>
              </a:rPr>
              <a:t>Při šplhu po tyči a při klouzání dolů můžete svůj pohyb ovládat stiskem tyče, čímž vyvoláváte různě velkou </a:t>
            </a:r>
            <a:r>
              <a:rPr lang="cs-CZ" sz="3200" b="1" u="sng" dirty="0" smtClean="0">
                <a:solidFill>
                  <a:srgbClr val="EB4705"/>
                </a:solidFill>
              </a:rPr>
              <a:t>třecí sílu </a:t>
            </a:r>
            <a:r>
              <a:rPr lang="cs-CZ" sz="3200" b="1" dirty="0" smtClean="0">
                <a:solidFill>
                  <a:srgbClr val="000066"/>
                </a:solidFill>
              </a:rPr>
              <a:t>mezi dlaněmi a tyčí.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66"/>
                </a:solidFill>
              </a:rPr>
              <a:t>Třecí síla zpomaluje pohyb dolů.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143504" y="571480"/>
            <a:ext cx="3043230" cy="939784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00FF"/>
                </a:solidFill>
                <a:effectLst/>
              </a:rPr>
              <a:t>Tření-praxe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DSCF9702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2000240"/>
            <a:ext cx="4500562" cy="33754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32861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Přestaneme-li šlapat při jízdě na kole po vodorovné silnici, také se za chvilku zastavíme.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Příčinou je síla vznikající na rozhraní vozovky a jízdního kola, tření v osách kol i odpor vzduchu, který můžeme vnímat.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Tyto síly působí proti pohybu tělesa.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800000"/>
                </a:solidFill>
                <a:effectLst/>
              </a:rPr>
              <a:t>Tření-praxe</a:t>
            </a:r>
            <a:endParaRPr lang="cs-CZ" sz="3600" u="sng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MM900296947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4330663"/>
            <a:ext cx="2928958" cy="23352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8762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Traktor táhnoucí pluh musí vyvíjet velkou sílu, aby překonal odpor, který půda lopatkám pluhu klade.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6600"/>
                </a:solidFill>
                <a:effectLst/>
              </a:rPr>
              <a:t>Tření-praxe</a:t>
            </a:r>
            <a:endParaRPr lang="cs-CZ" sz="3600" u="sng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M900336326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3459616"/>
            <a:ext cx="5257827" cy="30044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342902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CC0099"/>
                </a:solidFill>
              </a:rPr>
              <a:t>Jestliže se pohybuje jedno těleso po druhém, vzniká odpor proti pohybu, který se nazývá TŘENÍ.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CC0099"/>
                </a:solidFill>
              </a:rPr>
              <a:t>Síla, která vyvolává odpor proti pohybu (zpomalování pohybu), se nazývá TŘECÍ SÍLA.</a:t>
            </a:r>
            <a:endParaRPr lang="cs-CZ" sz="36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357422" y="857232"/>
            <a:ext cx="3971924" cy="78581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99"/>
                </a:solidFill>
                <a:effectLst/>
              </a:rPr>
              <a:t>Tření-třecí síla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6620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V tomto případě třecí síla působí proti směru vnější síly.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O velikosti této síly se můžeme přesvědčit, chceme-li např. posunout stojící křeslo nebo židli po podlaze.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Třecí síla nepůsobí pouze na pohybující se těleso, ale také </a:t>
            </a:r>
            <a:r>
              <a:rPr lang="cs-CZ" sz="2800" u="sng" dirty="0" smtClean="0">
                <a:solidFill>
                  <a:srgbClr val="0033CC"/>
                </a:solidFill>
                <a:effectLst/>
              </a:rPr>
              <a:t>na těleso v klidu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M900296996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074" y="4207136"/>
            <a:ext cx="2012289" cy="20555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428736"/>
            <a:ext cx="8229600" cy="336867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33CC"/>
                </a:solidFill>
                <a:effectLst/>
              </a:rPr>
              <a:t>Podle způsobu, jak se tělesa po sobě pohybují, rozeznáváme tření SMYKOVÉ a VALIVÉ.</a:t>
            </a:r>
            <a:endParaRPr lang="cs-CZ" sz="44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990099"/>
                </a:solidFill>
              </a:rPr>
              <a:t>Příčinou vzniku smykového tření je drsnost dotýkajících se povrchů těles.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990099"/>
                </a:solidFill>
              </a:rPr>
              <a:t>Velikost třecí síly závisí na drsnosti dotykových ploch.</a:t>
            </a:r>
            <a:endParaRPr lang="cs-CZ" sz="3600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660066"/>
                </a:solidFill>
                <a:effectLst/>
              </a:rPr>
              <a:t>SMYKOVÉ TŘENÍ:</a:t>
            </a: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4857760"/>
            <a:ext cx="8229600" cy="107157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EB4705"/>
                </a:solidFill>
              </a:rPr>
              <a:t>Řekněte závěr pokusu!!!</a:t>
            </a:r>
            <a:endParaRPr lang="cs-CZ" sz="4000" b="1" dirty="0">
              <a:solidFill>
                <a:srgbClr val="EB4705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9737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6600"/>
                </a:solidFill>
                <a:effectLst/>
              </a:rPr>
              <a:t>Proveďte pokus: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Po desce lavice táhněte rovnoměrným pohybem kvádr siloměrem rovnoběžně s deskou stolu. Zapište velikost třecí síly.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Pokus opakujte, posouvejte přitom kvádr po skle a po smirkovém papíru.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8000"/>
                </a:solidFill>
              </a:rPr>
              <a:t>Velikost třecí síly nebyla ve všech případech stejná.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8000"/>
                </a:solidFill>
              </a:rPr>
              <a:t>Největší jsme naměřili při pohybu kvádru po smirkovém papíru, nejmenší při pohybu po skle.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8000"/>
                </a:solidFill>
              </a:rPr>
              <a:t>Velikost třecí síly závisí na drsnosti dotykových ploch.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EB4705"/>
                </a:solidFill>
                <a:effectLst/>
              </a:rPr>
              <a:t>Závěr pokusu:</a:t>
            </a:r>
            <a:endParaRPr lang="cs-CZ" sz="3600" u="sng" dirty="0">
              <a:solidFill>
                <a:srgbClr val="EB4705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26620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V případech, v nichž potřebujeme dosáhnout co nejmenšího tření, dotykové plochy mažeme obvykle OLEJEM.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Ve třídě jsou např. namazány trubky, po nichž se posunuje tabule, panty dveří.</a:t>
            </a:r>
          </a:p>
          <a:p>
            <a:pPr>
              <a:buNone/>
            </a:pP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4362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Mazání při smykovém tření: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5" name="Obrázek 4" descr="MM900283847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4071942"/>
            <a:ext cx="2786082" cy="2340309"/>
          </a:xfrm>
          <a:prstGeom prst="rect">
            <a:avLst/>
          </a:prstGeom>
        </p:spPr>
      </p:pic>
      <p:pic>
        <p:nvPicPr>
          <p:cNvPr id="6" name="Obrázek 5" descr="MM900283848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570" y="4000504"/>
            <a:ext cx="2840506" cy="23860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Velikost třecí síly se zvětšuje s velikostí síly působící na podložku, a to tolikrát, kolikrát je větší tíha tělesa z kvádrů.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full_treni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08" y="2157398"/>
            <a:ext cx="6574654" cy="38195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4044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CC0099"/>
                </a:solidFill>
                <a:effectLst/>
              </a:rPr>
              <a:t>Proveďte pokus: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Za siloměr připojte těleso sestavené ze tří kvádrů.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1. Nejprve táhněte tři kvádry spojené za sebou.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2. Potom tři kvádry naskládané na sobě.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3. Vymyslete i jiné uspořádání tří kvádrů, aby se velikost celkové dotykové plochy mezi nimi a deskou stolu měnila.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ZMĚŘTE VELIKOST TŘECÍ SÍLY A ŘEKNĚTE ZÁVĚR.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21470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800000"/>
                </a:solidFill>
              </a:rPr>
              <a:t>Ve všech případech se naměří stejně veliká třecí síla.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800000"/>
                </a:solidFill>
              </a:rPr>
              <a:t>Její velikost tudíž NEZÁVISÍ NA VELIKOSTI DOTYKOVÝCH PLOCH!!!</a:t>
            </a:r>
            <a:endParaRPr lang="cs-CZ" sz="40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85984" y="785794"/>
            <a:ext cx="4043362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Závěr pokusu: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019374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Velikost třecí síly závisí na drsnosti dotykových ploch.</a:t>
            </a:r>
          </a:p>
          <a:p>
            <a:pPr algn="ctr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Třecí síla se zvětší tolikrát, kolikrát je větší tíha tělesa.</a:t>
            </a:r>
          </a:p>
          <a:p>
            <a:pPr algn="ctr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Velikost třecí síly nezávisí na velikosti dotykových ploch.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28860" y="500042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  <a:effectLst/>
              </a:rPr>
              <a:t>Zapamatujte si: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85852" y="1357298"/>
            <a:ext cx="6500858" cy="378621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VALIVÉ TŘENÍ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87649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CC"/>
                </a:solidFill>
              </a:rPr>
              <a:t>Za siloměr zapojte kvádr, pod nějž jsou vloženy dva válečky. 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CC"/>
                </a:solidFill>
              </a:rPr>
              <a:t>Určete velikost třecí síly a porovnejte ji s třecí silou při posouvání kvádru přímo po desce stolu.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CC"/>
                </a:solidFill>
              </a:rPr>
              <a:t>Řekněte závěr pokusu!</a:t>
            </a:r>
            <a:endParaRPr lang="cs-CZ" sz="3600" b="1" dirty="0">
              <a:solidFill>
                <a:srgbClr val="00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FF"/>
                </a:solidFill>
                <a:effectLst/>
              </a:rPr>
              <a:t>Proveďte pokus:</a:t>
            </a:r>
            <a:endParaRPr lang="cs-CZ" sz="3200" u="sng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ren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1142984"/>
            <a:ext cx="8468001" cy="4588572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000232" y="357166"/>
            <a:ext cx="5143536" cy="64294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Obrázek k pokusu: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Kvádr na válečkách se podařilo uvést do pohybu mnohem menší silou, než když byl tažen přímo po desce stolu.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Mezi kvádrem, válečky a podložkou je velmi malé valivé tření.</a:t>
            </a:r>
          </a:p>
          <a:p>
            <a:pPr marL="624078" indent="-514350"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Zapamatujte si: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Při valivém tření je třecí síla mnohem menší než při tření smykovém.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Závěr pokusu: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 smtClean="0">
                <a:solidFill>
                  <a:srgbClr val="CC0099"/>
                </a:solidFill>
                <a:effectLst/>
              </a:rPr>
              <a:t>Proto se v technice v řadě případů provádějí konstrukce tak, aby tření mezi jednotlivými součástkami bylo VALIVÉ.</a:t>
            </a:r>
            <a:endParaRPr lang="cs-CZ" sz="3200" u="sng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fil_406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7686" y="2643182"/>
            <a:ext cx="3859058" cy="377223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71472" y="3000372"/>
            <a:ext cx="3357586" cy="242889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kuličkové ložisko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4116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600" b="1" dirty="0" smtClean="0">
                <a:solidFill>
                  <a:srgbClr val="00B050"/>
                </a:solidFill>
                <a:hlinkClick r:id="rId2"/>
              </a:rPr>
              <a:t>http://www.zsonves.cz/soubory/DSCF9702v.jpg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:2013-02-13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B050"/>
                </a:solidFill>
                <a:hlinkClick r:id="rId3"/>
              </a:rPr>
              <a:t>http://www.mendelova.cz/files/content/2660/title_image/full_treni2.jpg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:2013-02-13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B050"/>
                </a:solidFill>
                <a:hlinkClick r:id="rId4"/>
              </a:rPr>
              <a:t>http://www.vyukovematerialy.cz/fyzika/obr7/treni.jpg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:2013-02-13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B050"/>
                </a:solidFill>
                <a:hlinkClick r:id="rId5"/>
              </a:rPr>
              <a:t>http://www.techmania.cz/edutorium/data/fil_4068.jpg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:2013-02-13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20000"/>
          </a:bodyPr>
          <a:lstStyle/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naučení nového učiva.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Žák se seznámí třením, sílou, která brzdí pohyb těles.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Vysvětlení pojmu „třecí síla“.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Vysvětlení, že tato síla závisí na tlakové síle i na kvalitě povrchů těles.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Žák se dozví, že klidová třecí síla je větší než třecí síla při pohybu.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Žák pochopí podle způsobu, jak se tělesa pohybují, že rozeznáváme tření smykové a valivé.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Vysvětlení vzniku smykového a valivého tření. Žák pochopí, na čem závisí velikost třecí síly.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zjistí, že smykové tření může být způsobeno nerovnostmi povrchu těles nebo silami mezi atomy těles. </a:t>
            </a:r>
          </a:p>
          <a:p>
            <a:pPr marL="457200" lvl="0" indent="-457200">
              <a:buAutoNum type="arabicPeriod"/>
            </a:pPr>
            <a:endParaRPr lang="cs-CZ" sz="2400" b="1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233</TotalTime>
  <Words>852</Words>
  <Application>Microsoft Office PowerPoint</Application>
  <PresentationFormat>Předvádění na obrazovce (4:3)</PresentationFormat>
  <Paragraphs>81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Shluk</vt:lpstr>
      <vt:lpstr>Snímek 1</vt:lpstr>
      <vt:lpstr>Tření-praxe</vt:lpstr>
      <vt:lpstr>Tření-praxe</vt:lpstr>
      <vt:lpstr>Tření-praxe</vt:lpstr>
      <vt:lpstr>Tření-praxe</vt:lpstr>
      <vt:lpstr>Tření-třecí síla</vt:lpstr>
      <vt:lpstr>Třecí síla nepůsobí pouze na pohybující se těleso, ale také na těleso v klidu:</vt:lpstr>
      <vt:lpstr>Podle způsobu, jak se tělesa po sobě pohybují, rozeznáváme tření SMYKOVÉ a VALIVÉ.</vt:lpstr>
      <vt:lpstr>SMYKOVÉ TŘENÍ:</vt:lpstr>
      <vt:lpstr>Proveďte pokus: Po desce lavice táhněte rovnoměrným pohybem kvádr siloměrem rovnoběžně s deskou stolu. Zapište velikost třecí síly. Pokus opakujte, posouvejte přitom kvádr po skle a po smirkovém papíru.</vt:lpstr>
      <vt:lpstr>Závěr pokusu:</vt:lpstr>
      <vt:lpstr>Mazání při smykovém tření:</vt:lpstr>
      <vt:lpstr>Velikost třecí síly se zvětšuje s velikostí síly působící na podložku, a to tolikrát, kolikrát je větší tíha tělesa z kvádrů.</vt:lpstr>
      <vt:lpstr>Proveďte pokus: Za siloměr připojte těleso sestavené ze tří kvádrů. 1. Nejprve táhněte tři kvádry spojené za sebou. 2. Potom tři kvádry naskládané na sobě. 3. Vymyslete i jiné uspořádání tří kvádrů, aby se velikost celkové dotykové plochy mezi nimi a deskou stolu měnila. ZMĚŘTE VELIKOST TŘECÍ SÍLY A ŘEKNĚTE ZÁVĚR.</vt:lpstr>
      <vt:lpstr>Závěr pokusu:</vt:lpstr>
      <vt:lpstr>Zapamatujte si:</vt:lpstr>
      <vt:lpstr>Snímek 17</vt:lpstr>
      <vt:lpstr>Proveďte pokus:</vt:lpstr>
      <vt:lpstr>Snímek 19</vt:lpstr>
      <vt:lpstr>Závěr pokusu:</vt:lpstr>
      <vt:lpstr>Proto se v technice v řadě případů provádějí konstrukce tak, aby tření mezi jednotlivými součástkami bylo VALIVÉ.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21</cp:revision>
  <dcterms:created xsi:type="dcterms:W3CDTF">2013-02-09T15:36:26Z</dcterms:created>
  <dcterms:modified xsi:type="dcterms:W3CDTF">2013-02-10T17:03:11Z</dcterms:modified>
</cp:coreProperties>
</file>