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mid" ContentType="audi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5"/>
  </p:notesMasterIdLst>
  <p:sldIdLst>
    <p:sldId id="256" r:id="rId2"/>
    <p:sldId id="261" r:id="rId3"/>
    <p:sldId id="262" r:id="rId4"/>
    <p:sldId id="263" r:id="rId5"/>
    <p:sldId id="257" r:id="rId6"/>
    <p:sldId id="258" r:id="rId7"/>
    <p:sldId id="259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VY_12_INOVACE_ ČJ DOPLŇKOVÁ ČETBA_36_POVĚSTI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Staré pověsti české a moravské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137" custScaleY="9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28E7E4A-9B44-415E-A31B-4AED9BD92253}" type="presOf" srcId="{B651F6E3-6281-48DB-9319-2AEAFDAE7572}" destId="{6BB5E863-4638-4E1D-BFDE-399D028AC4ED}" srcOrd="1" destOrd="0" presId="urn:microsoft.com/office/officeart/2005/8/layout/target3"/>
    <dgm:cxn modelId="{B8CF5043-9874-493A-9D9E-350F4DC9FAEE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F585BB3-331B-4A3E-89E6-2E3B16DB954B}" type="presOf" srcId="{D1B46980-6531-4606-95E6-44980827E919}" destId="{6140AFEC-043D-4C43-A2F9-D0F5331DF3A3}" srcOrd="0" destOrd="0" presId="urn:microsoft.com/office/officeart/2005/8/layout/target3"/>
    <dgm:cxn modelId="{C5F76452-7A41-4DD3-AC6B-7BEEFC98F484}" type="presOf" srcId="{B651F6E3-6281-48DB-9319-2AEAFDAE7572}" destId="{619D679B-A015-4ECF-8348-D1034C574F40}" srcOrd="0" destOrd="0" presId="urn:microsoft.com/office/officeart/2005/8/layout/target3"/>
    <dgm:cxn modelId="{35DA86D7-B35A-495F-8109-430040965AB6}" type="presOf" srcId="{4C35D32F-0EAB-4CD7-82EE-45574DC2A586}" destId="{8BEBB6EC-1DAA-4CAC-8A25-BC0FCBD5DBD5}" srcOrd="0" destOrd="0" presId="urn:microsoft.com/office/officeart/2005/8/layout/target3"/>
    <dgm:cxn modelId="{25BEB7DB-0708-4299-8EEB-D0C49AFD51C1}" type="presOf" srcId="{D1D4F407-5343-4D3F-B5B9-D407B03CAEB4}" destId="{D005CE8C-CC26-4C3E-AC11-E15060ECD759}" srcOrd="0" destOrd="0" presId="urn:microsoft.com/office/officeart/2005/8/layout/target3"/>
    <dgm:cxn modelId="{8D772FA5-3DF9-499A-87F3-D28BFAF326E3}" type="presOf" srcId="{D1B46980-6531-4606-95E6-44980827E919}" destId="{2BE915AB-18AA-4053-B92C-3BFC9ED204BB}" srcOrd="1" destOrd="0" presId="urn:microsoft.com/office/officeart/2005/8/layout/target3"/>
    <dgm:cxn modelId="{D0BAFA92-1EFC-49DF-817C-9F9FB8763022}" type="presOf" srcId="{D1D4F407-5343-4D3F-B5B9-D407B03CAEB4}" destId="{AED2198E-93D5-4001-81B4-73124B309672}" srcOrd="1" destOrd="0" presId="urn:microsoft.com/office/officeart/2005/8/layout/target3"/>
    <dgm:cxn modelId="{9B283160-5D7F-4D77-A1AC-4F707E356EBA}" type="presOf" srcId="{4C35D32F-0EAB-4CD7-82EE-45574DC2A586}" destId="{890E4F0B-2866-4A3F-A3C7-2A14B1797930}" srcOrd="1" destOrd="0" presId="urn:microsoft.com/office/officeart/2005/8/layout/target3"/>
    <dgm:cxn modelId="{4564FA4D-151D-4E5F-BA15-E68E67678460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34A703B-C044-417A-8B53-C0BCA9AEC4E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AEB3A79-3F9B-4E47-BAFF-DE36FB1B9183}" type="presParOf" srcId="{333A1088-737F-45CB-B68E-254E46348037}" destId="{F5ABB229-8D3B-4694-996A-96F23CF14429}" srcOrd="0" destOrd="0" presId="urn:microsoft.com/office/officeart/2005/8/layout/target3"/>
    <dgm:cxn modelId="{CF178318-23F3-44F1-8F1B-F6A3718D5AA4}" type="presParOf" srcId="{333A1088-737F-45CB-B68E-254E46348037}" destId="{F41139FD-01EE-4571-8B17-4FB00FC51163}" srcOrd="1" destOrd="0" presId="urn:microsoft.com/office/officeart/2005/8/layout/target3"/>
    <dgm:cxn modelId="{6677B88A-0E0C-474C-90C5-F9254DBD1058}" type="presParOf" srcId="{333A1088-737F-45CB-B68E-254E46348037}" destId="{D005CE8C-CC26-4C3E-AC11-E15060ECD759}" srcOrd="2" destOrd="0" presId="urn:microsoft.com/office/officeart/2005/8/layout/target3"/>
    <dgm:cxn modelId="{7114842B-F41B-4A49-A4B6-7C0DFC269F6C}" type="presParOf" srcId="{333A1088-737F-45CB-B68E-254E46348037}" destId="{2C702D82-9B77-49B7-9568-BB8EB47C3372}" srcOrd="3" destOrd="0" presId="urn:microsoft.com/office/officeart/2005/8/layout/target3"/>
    <dgm:cxn modelId="{78D9B978-13A7-4397-8735-A09607872595}" type="presParOf" srcId="{333A1088-737F-45CB-B68E-254E46348037}" destId="{A52A0455-90FF-4808-ABD0-F02540D31D5A}" srcOrd="4" destOrd="0" presId="urn:microsoft.com/office/officeart/2005/8/layout/target3"/>
    <dgm:cxn modelId="{BFB2DE0F-B15D-4D40-913A-7D1D2022F5A0}" type="presParOf" srcId="{333A1088-737F-45CB-B68E-254E46348037}" destId="{6140AFEC-043D-4C43-A2F9-D0F5331DF3A3}" srcOrd="5" destOrd="0" presId="urn:microsoft.com/office/officeart/2005/8/layout/target3"/>
    <dgm:cxn modelId="{013E7639-0DB3-4EF1-8EFB-C3709666E60C}" type="presParOf" srcId="{333A1088-737F-45CB-B68E-254E46348037}" destId="{9358AC05-5D7D-4327-9F80-1AD486AEA664}" srcOrd="6" destOrd="0" presId="urn:microsoft.com/office/officeart/2005/8/layout/target3"/>
    <dgm:cxn modelId="{B69F7B86-03E7-4209-AEFF-1AF611D34C98}" type="presParOf" srcId="{333A1088-737F-45CB-B68E-254E46348037}" destId="{313FC574-E1CD-4FB4-B054-0B805CE0447D}" srcOrd="7" destOrd="0" presId="urn:microsoft.com/office/officeart/2005/8/layout/target3"/>
    <dgm:cxn modelId="{D1E031ED-CBE3-4B5D-8BBA-66B72D0D5663}" type="presParOf" srcId="{333A1088-737F-45CB-B68E-254E46348037}" destId="{619D679B-A015-4ECF-8348-D1034C574F40}" srcOrd="8" destOrd="0" presId="urn:microsoft.com/office/officeart/2005/8/layout/target3"/>
    <dgm:cxn modelId="{549F2E7E-F00A-432D-9B6E-27684DC00D53}" type="presParOf" srcId="{333A1088-737F-45CB-B68E-254E46348037}" destId="{322283A8-4A27-4CDA-BAE3-F381106A9174}" srcOrd="9" destOrd="0" presId="urn:microsoft.com/office/officeart/2005/8/layout/target3"/>
    <dgm:cxn modelId="{DBD97D18-F44F-4194-B863-FCE01305CD99}" type="presParOf" srcId="{333A1088-737F-45CB-B68E-254E46348037}" destId="{FFC9F71D-1B4F-4AD9-A4A6-86ADEFC8AF5C}" srcOrd="10" destOrd="0" presId="urn:microsoft.com/office/officeart/2005/8/layout/target3"/>
    <dgm:cxn modelId="{4505A201-2EF9-498B-9362-F5DEE2048242}" type="presParOf" srcId="{333A1088-737F-45CB-B68E-254E46348037}" destId="{25B08C86-7E15-44DC-BE7F-FFB55DD49D12}" srcOrd="11" destOrd="0" presId="urn:microsoft.com/office/officeart/2005/8/layout/target3"/>
    <dgm:cxn modelId="{CB24FD5B-E293-4032-BDF1-B59F32BB263E}" type="presParOf" srcId="{333A1088-737F-45CB-B68E-254E46348037}" destId="{76644BE8-9D7C-4C09-B250-3D10AF48CBB7}" srcOrd="12" destOrd="0" presId="urn:microsoft.com/office/officeart/2005/8/layout/target3"/>
    <dgm:cxn modelId="{CBC578D6-1801-4027-B99A-1FE95022B48A}" type="presParOf" srcId="{333A1088-737F-45CB-B68E-254E46348037}" destId="{EE85B701-7295-41C0-BA7A-34D3756A2AE6}" srcOrd="13" destOrd="0" presId="urn:microsoft.com/office/officeart/2005/8/layout/target3"/>
    <dgm:cxn modelId="{C698FB9D-9FCC-4ED0-83C7-0DC3AE1CA98E}" type="presParOf" srcId="{333A1088-737F-45CB-B68E-254E46348037}" destId="{8BEBB6EC-1DAA-4CAC-8A25-BC0FCBD5DBD5}" srcOrd="14" destOrd="0" presId="urn:microsoft.com/office/officeart/2005/8/layout/target3"/>
    <dgm:cxn modelId="{F72F0EBF-90CB-4E5A-A01C-B8767B6F978D}" type="presParOf" srcId="{333A1088-737F-45CB-B68E-254E46348037}" destId="{AED2198E-93D5-4001-81B4-73124B309672}" srcOrd="15" destOrd="0" presId="urn:microsoft.com/office/officeart/2005/8/layout/target3"/>
    <dgm:cxn modelId="{47285BAF-7871-4560-A785-F27D2E2E6C96}" type="presParOf" srcId="{333A1088-737F-45CB-B68E-254E46348037}" destId="{2BE915AB-18AA-4053-B92C-3BFC9ED204BB}" srcOrd="16" destOrd="0" presId="urn:microsoft.com/office/officeart/2005/8/layout/target3"/>
    <dgm:cxn modelId="{348731D8-B4A0-4B2C-8561-CE5F7DB8B43E}" type="presParOf" srcId="{333A1088-737F-45CB-B68E-254E46348037}" destId="{6BB5E863-4638-4E1D-BFDE-399D028AC4ED}" srcOrd="17" destOrd="0" presId="urn:microsoft.com/office/officeart/2005/8/layout/target3"/>
    <dgm:cxn modelId="{0F266917-E7DE-4B32-8287-36CBE79A0D80}" type="presParOf" srcId="{333A1088-737F-45CB-B68E-254E46348037}" destId="{5A5FFA88-C948-4069-8E93-59FA12366E83}" srcOrd="18" destOrd="0" presId="urn:microsoft.com/office/officeart/2005/8/layout/target3"/>
    <dgm:cxn modelId="{74E060FF-AE54-463B-A1AC-29BC0BA2233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40" y="0"/>
          <a:ext cx="3483818" cy="348381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24515" y="0"/>
          <a:ext cx="6250979" cy="34838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1724515" y="0"/>
        <a:ext cx="6250979" cy="557410"/>
      </dsp:txXfrm>
    </dsp:sp>
    <dsp:sp modelId="{A52A0455-90FF-4808-ABD0-F02540D31D5A}">
      <dsp:nvSpPr>
        <dsp:cNvPr id="0" name=""/>
        <dsp:cNvSpPr/>
      </dsp:nvSpPr>
      <dsp:spPr>
        <a:xfrm>
          <a:off x="363659" y="557410"/>
          <a:ext cx="2752216" cy="2752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39768" y="557410"/>
          <a:ext cx="6250979" cy="2752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Fukalová</a:t>
          </a:r>
          <a:endParaRPr lang="cs-CZ" sz="2000" kern="1200" dirty="0"/>
        </a:p>
      </dsp:txBody>
      <dsp:txXfrm>
        <a:off x="1739768" y="557410"/>
        <a:ext cx="6250979" cy="557410"/>
      </dsp:txXfrm>
    </dsp:sp>
    <dsp:sp modelId="{313FC574-E1CD-4FB4-B054-0B805CE0447D}">
      <dsp:nvSpPr>
        <dsp:cNvPr id="0" name=""/>
        <dsp:cNvSpPr/>
      </dsp:nvSpPr>
      <dsp:spPr>
        <a:xfrm>
          <a:off x="729460" y="1114821"/>
          <a:ext cx="2020614" cy="20206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35486" y="1157668"/>
          <a:ext cx="6259542" cy="19349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VY_12_INOVACE_ ČJ DOPLŇKOVÁ ČETBA_36_POVĚSTI</a:t>
          </a:r>
          <a:endParaRPr lang="cs-CZ" sz="2000" kern="1200" dirty="0"/>
        </a:p>
      </dsp:txBody>
      <dsp:txXfrm>
        <a:off x="1735486" y="1157668"/>
        <a:ext cx="6259542" cy="533771"/>
      </dsp:txXfrm>
    </dsp:sp>
    <dsp:sp modelId="{FFC9F71D-1B4F-4AD9-A4A6-86ADEFC8AF5C}">
      <dsp:nvSpPr>
        <dsp:cNvPr id="0" name=""/>
        <dsp:cNvSpPr/>
      </dsp:nvSpPr>
      <dsp:spPr>
        <a:xfrm>
          <a:off x="1095261" y="1672232"/>
          <a:ext cx="1289012" cy="1289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39768" y="1672232"/>
          <a:ext cx="6250979" cy="1289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Staré pověsti české a moravské</a:t>
          </a:r>
          <a:endParaRPr lang="cs-CZ" sz="2000" kern="1200" dirty="0"/>
        </a:p>
      </dsp:txBody>
      <dsp:txXfrm>
        <a:off x="1739768" y="1672232"/>
        <a:ext cx="6250979" cy="557410"/>
      </dsp:txXfrm>
    </dsp:sp>
    <dsp:sp modelId="{EE85B701-7295-41C0-BA7A-34D3756A2AE6}">
      <dsp:nvSpPr>
        <dsp:cNvPr id="0" name=""/>
        <dsp:cNvSpPr/>
      </dsp:nvSpPr>
      <dsp:spPr>
        <a:xfrm>
          <a:off x="1461062" y="2229643"/>
          <a:ext cx="557410" cy="5574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39768" y="2229643"/>
          <a:ext cx="6250979" cy="5574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1739768" y="2229643"/>
        <a:ext cx="6250979" cy="5574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4B99C-6A6E-4679-A11B-136D0902B13A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745E82-9E55-42E5-B963-84FFEDFA3D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834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745E82-9E55-42E5-B963-84FFEDFA3DC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134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5F90B-017F-4BA5-8823-E2E49B5C587E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485D-5091-4002-8560-D2D0CA19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62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5F90B-017F-4BA5-8823-E2E49B5C587E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485D-5091-4002-8560-D2D0CA19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726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5F90B-017F-4BA5-8823-E2E49B5C587E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485D-5091-4002-8560-D2D0CA19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439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5F90B-017F-4BA5-8823-E2E49B5C587E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485D-5091-4002-8560-D2D0CA19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908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5F90B-017F-4BA5-8823-E2E49B5C587E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485D-5091-4002-8560-D2D0CA19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726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5F90B-017F-4BA5-8823-E2E49B5C587E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485D-5091-4002-8560-D2D0CA19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276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5F90B-017F-4BA5-8823-E2E49B5C587E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485D-5091-4002-8560-D2D0CA19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261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5F90B-017F-4BA5-8823-E2E49B5C587E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485D-5091-4002-8560-D2D0CA19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697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5F90B-017F-4BA5-8823-E2E49B5C587E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485D-5091-4002-8560-D2D0CA19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377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5F90B-017F-4BA5-8823-E2E49B5C587E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485D-5091-4002-8560-D2D0CA19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585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5F90B-017F-4BA5-8823-E2E49B5C587E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485D-5091-4002-8560-D2D0CA19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354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25F90B-017F-4BA5-8823-E2E49B5C587E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65485D-5091-4002-8560-D2D0CA195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093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vat%C3%BD_V%C3%A1clav" TargetMode="External"/><Relationship Id="rId2" Type="http://schemas.openxmlformats.org/officeDocument/2006/relationships/hyperlink" Target="http://cs.wikipedia.org/wiki/Soubor:Wenceslaus_I_Duke_of_Bohemia_equestrian_statue_in_Prague_1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microsoft.com/office/2007/relationships/media" Target="../media/media2.wav"/><Relationship Id="rId7" Type="http://schemas.openxmlformats.org/officeDocument/2006/relationships/image" Target="../media/image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8.png"/><Relationship Id="rId4" Type="http://schemas.openxmlformats.org/officeDocument/2006/relationships/audio" Target="../media/media2.wav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d/d3/Wenceslaus_I_Duke_of_Bohemia_equestrian_statue_in_Prague_1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id"/><Relationship Id="rId1" Type="http://schemas.microsoft.com/office/2007/relationships/media" Target="../media/media3.mid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Pověsti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Fukalová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9313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1445156"/>
              </p:ext>
            </p:extLst>
          </p:nvPr>
        </p:nvGraphicFramePr>
        <p:xfrm>
          <a:off x="467544" y="836712"/>
          <a:ext cx="7992888" cy="3483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014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Prezentace slouží k zopakování a upevnění znalostí z doplňkové četby knihy Aleny Ježkové Staré pověsti české a moravské</a:t>
            </a:r>
          </a:p>
          <a:p>
            <a:r>
              <a:rPr lang="cs-CZ" dirty="0" smtClean="0"/>
              <a:t>Prezentace je určena k použití při práci na interaktivní tabuli</a:t>
            </a:r>
          </a:p>
          <a:p>
            <a:r>
              <a:rPr lang="cs-CZ" dirty="0" smtClean="0"/>
              <a:t>Žáci si připomenou místa a osoby, </a:t>
            </a:r>
            <a:r>
              <a:rPr lang="cs-CZ" dirty="0"/>
              <a:t>o</a:t>
            </a:r>
            <a:r>
              <a:rPr lang="cs-CZ" dirty="0" smtClean="0"/>
              <a:t> </a:t>
            </a:r>
            <a:r>
              <a:rPr lang="cs-CZ" dirty="0" smtClean="0"/>
              <a:t>kterých se v knize </a:t>
            </a:r>
            <a:r>
              <a:rPr lang="cs-CZ" dirty="0" smtClean="0"/>
              <a:t>dočetli</a:t>
            </a:r>
          </a:p>
          <a:p>
            <a:r>
              <a:rPr lang="cs-CZ" dirty="0" smtClean="0"/>
              <a:t>Na závěr si v krátkém testu ověří své poznatky</a:t>
            </a:r>
            <a:r>
              <a:rPr lang="cs-CZ" dirty="0"/>
              <a:t> </a:t>
            </a:r>
            <a:r>
              <a:rPr lang="cs-CZ" dirty="0" smtClean="0"/>
              <a:t>(na test si vyučující připraví pro každého žáka tabulku na odpovědi)</a:t>
            </a:r>
          </a:p>
        </p:txBody>
      </p:sp>
    </p:spTree>
    <p:extLst>
      <p:ext uri="{BB962C8B-B14F-4D97-AF65-F5344CB8AC3E}">
        <p14:creationId xmlns:p14="http://schemas.microsoft.com/office/powerpoint/2010/main" val="2409668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CITACE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Obrázk</a:t>
            </a:r>
            <a:r>
              <a:rPr lang="cs-CZ" sz="2400" dirty="0"/>
              <a:t>y ze souboru </a:t>
            </a:r>
            <a:r>
              <a:rPr lang="cs-CZ" sz="2400" dirty="0" smtClean="0"/>
              <a:t>Klipart</a:t>
            </a:r>
          </a:p>
          <a:p>
            <a:r>
              <a:rPr lang="cs-CZ" sz="2400" dirty="0" err="1" smtClean="0"/>
              <a:t>Tosovsky</a:t>
            </a:r>
            <a:r>
              <a:rPr lang="cs-CZ" sz="2400" dirty="0"/>
              <a:t>: </a:t>
            </a:r>
            <a:r>
              <a:rPr lang="cs-CZ" sz="2400" u="sng" dirty="0">
                <a:hlinkClick r:id="rId2"/>
              </a:rPr>
              <a:t>http://</a:t>
            </a:r>
            <a:r>
              <a:rPr lang="cs-CZ" sz="2400" u="sng" dirty="0" smtClean="0">
                <a:hlinkClick r:id="rId2"/>
              </a:rPr>
              <a:t>cs.wikipedia.org/wiki/Soubor:Wenceslaus_I_Duke_of_Bohemia_equestrian_statue_in_Prague_1.jpg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67544" y="3212976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hlinkClick r:id="rId3"/>
              </a:rPr>
              <a:t>http://cs.wikipedia.org/wiki/Svat%C3%BD_V%C3%A1clav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37679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Staré pověsti české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 text.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1979712" y="2474479"/>
            <a:ext cx="5472608" cy="388843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2924944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Čechovi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292494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3717032"/>
            <a:ext cx="43204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východu od řeky …………………… přišli pod horu ……………… dva bratři ….. .....a …………… Se svým rodem ………………………… se usídlili v …………………….kraji. Po jednom z nich byla nová země pojmenována ………………………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35163" y="353236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Visly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25594" y="399249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Říp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03215" y="390169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Čech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39319" y="3901698"/>
            <a:ext cx="880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Lech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92766" y="417716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Slovanů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04681" y="4456440"/>
            <a:ext cx="1041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úrodném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36646" y="4825028"/>
            <a:ext cx="915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Čechy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530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Krokovi</a:t>
            </a:r>
            <a:endParaRPr lang="cs-CZ" dirty="0"/>
          </a:p>
        </p:txBody>
      </p:sp>
      <p:pic>
        <p:nvPicPr>
          <p:cNvPr id="1026" name="Picture 2" descr="C:\Users\hfukalova\AppData\Local\Microsoft\Windows\Temporary Internet Files\Content.IE5\1ZRTETNF\MC90043034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96136" y="2953926"/>
            <a:ext cx="1495425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 flipH="1">
            <a:off x="6084168" y="242088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Libuše</a:t>
            </a:r>
            <a:endParaRPr lang="cs-CZ" dirty="0"/>
          </a:p>
        </p:txBody>
      </p:sp>
      <p:pic>
        <p:nvPicPr>
          <p:cNvPr id="1027" name="Picture 3" descr="C:\Users\hfukalova\AppData\Local\Microsoft\Windows\Temporary Internet Files\Content.IE5\E4P95PT7\MP9004254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8142" y="3429000"/>
            <a:ext cx="790030" cy="1214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75656" y="2790220"/>
            <a:ext cx="872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Kazi</a:t>
            </a:r>
            <a:endParaRPr lang="cs-CZ" dirty="0"/>
          </a:p>
        </p:txBody>
      </p:sp>
      <p:pic>
        <p:nvPicPr>
          <p:cNvPr id="1028" name="Picture 4" descr="C:\Users\hfukalova\AppData\Local\Microsoft\Windows\Temporary Internet Files\Content.IE5\TXJ1BYNV\MC9003596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775" y="2974886"/>
            <a:ext cx="1430338" cy="1947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663950" y="2060848"/>
            <a:ext cx="1268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Teta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412776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Vyjmenuj tři Krokovy dcery.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8204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Bivojovi</a:t>
            </a:r>
            <a:endParaRPr lang="cs-CZ" dirty="0"/>
          </a:p>
        </p:txBody>
      </p:sp>
      <p:pic>
        <p:nvPicPr>
          <p:cNvPr id="2050" name="Picture 2" descr="C:\Users\hfukalova\AppData\Local\Microsoft\Windows\Temporary Internet Files\Content.IE5\X4FGBRAL\MC900436676[1].wmf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996952"/>
            <a:ext cx="1981200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1979712" y="1484784"/>
            <a:ext cx="3168352" cy="165618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1916832"/>
            <a:ext cx="17281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Jsem silný Bivoj a s Kancem si poradím</a:t>
            </a:r>
            <a:endParaRPr lang="cs-CZ" dirty="0"/>
          </a:p>
        </p:txBody>
      </p:sp>
      <p:pic>
        <p:nvPicPr>
          <p:cNvPr id="2051" name="Picture 3" descr="C:\Users\hfukalova\AppData\Local\Microsoft\Windows\Temporary Internet Files\Content.IE5\CR6GNU6M\MC90011137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6087" y="3933056"/>
            <a:ext cx="2637138" cy="148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MS900097502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656" y="1472386"/>
            <a:ext cx="785813" cy="1212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láček 7"/>
          <p:cNvSpPr/>
          <p:nvPr/>
        </p:nvSpPr>
        <p:spPr>
          <a:xfrm>
            <a:off x="7020272" y="764704"/>
            <a:ext cx="1440160" cy="72008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308304" y="11247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óóó</a:t>
            </a:r>
            <a:endParaRPr lang="cs-CZ" dirty="0"/>
          </a:p>
        </p:txBody>
      </p:sp>
      <p:pic>
        <p:nvPicPr>
          <p:cNvPr id="11" name="j0214098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704348" y="2535362"/>
            <a:ext cx="609600" cy="609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19672" y="5949280"/>
            <a:ext cx="63894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Podle předcházejících obrázků vypravuj stručně pověst.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2963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3" dur="99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3" dur="474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7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5" grpId="0" animBg="1"/>
      <p:bldP spid="6" grpId="0"/>
      <p:bldP spid="8" grpId="0" animBg="1"/>
      <p:bldP spid="9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Libuši a Přemyslovi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Krokova dcera</a:t>
            </a:r>
            <a:endParaRPr lang="cs-CZ" dirty="0"/>
          </a:p>
        </p:txBody>
      </p:sp>
      <p:pic>
        <p:nvPicPr>
          <p:cNvPr id="4" name="Picture 2" descr="C:\Users\hfukalova\AppData\Local\Microsoft\Windows\Temporary Internet Files\Content.IE5\1ZRTETNF\MC9004303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556792"/>
            <a:ext cx="571161" cy="74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49572" y="1568173"/>
            <a:ext cx="509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ládla moudře a spravedlivě.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564904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Leč některým mužům se to nelíbilo a říkali: „Běda mužům, kterým žena vládne.“</a:t>
            </a:r>
          </a:p>
          <a:p>
            <a:r>
              <a:rPr lang="cs-CZ" sz="3200" dirty="0" smtClean="0"/>
              <a:t>Libuše vyslala posly do vsi Stadice, kde oral </a:t>
            </a:r>
            <a:endParaRPr lang="cs-CZ" sz="3200" dirty="0"/>
          </a:p>
        </p:txBody>
      </p:sp>
      <p:pic>
        <p:nvPicPr>
          <p:cNvPr id="1026" name="Picture 2" descr="C:\Users\hfukalova\AppData\Local\Microsoft\Windows\Temporary Internet Files\Content.IE5\MV2W216J\MC9001954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93" y="4134564"/>
            <a:ext cx="1829714" cy="896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2806" y="5332566"/>
            <a:ext cx="738557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Přemysl si vzal  lýčenou mošnu a střevíce, přijel na Vyšehrad a byla  </a:t>
            </a:r>
            <a:endParaRPr lang="cs-CZ" sz="3200" dirty="0"/>
          </a:p>
        </p:txBody>
      </p:sp>
      <p:pic>
        <p:nvPicPr>
          <p:cNvPr id="1028" name="Picture 4" descr="C:\Users\hfukalova\AppData\Local\Microsoft\Windows\Temporary Internet Files\Content.IE5\1W8F1JXC\MP9003092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871176"/>
            <a:ext cx="432048" cy="654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85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dívčí válce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406104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 smrti kněžny ……………… se dívky začaly bouřit proti nadvládě mužů. Vedla je silná a statečná </a:t>
            </a:r>
            <a:r>
              <a:rPr lang="cs-CZ" sz="1800" dirty="0" smtClean="0"/>
              <a:t>……………..</a:t>
            </a:r>
            <a:r>
              <a:rPr lang="cs-CZ" sz="2800" dirty="0" smtClean="0"/>
              <a:t> Usídlily se na hradě, který pojmenovaly ……………… Do lesů k Děvínu vyjel na lov mladý vladyka …………….. Ženy nastražily lest, do které ho vlákala krásná ……………… a Ctirada zabily. Rozlícení muži pak Vlastu a její dívčí družinu krutě ztrestali. Dodnes tuto pověst připomínají dvě místa – Divoká ………….. </a:t>
            </a:r>
            <a:r>
              <a:rPr lang="cs-CZ" sz="2800" dirty="0"/>
              <a:t>a</a:t>
            </a:r>
            <a:r>
              <a:rPr lang="cs-CZ" sz="2800" dirty="0" smtClean="0"/>
              <a:t> </a:t>
            </a:r>
            <a:r>
              <a:rPr lang="cs-CZ" sz="2800" dirty="0"/>
              <a:t>D</a:t>
            </a:r>
            <a:r>
              <a:rPr lang="cs-CZ" sz="2800" dirty="0" smtClean="0"/>
              <a:t>ívčí </a:t>
            </a:r>
            <a:r>
              <a:rPr lang="cs-CZ" sz="2800" dirty="0" smtClean="0"/>
              <a:t>…………….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412776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Slovy z nabídky doplň příběh: </a:t>
            </a:r>
            <a:r>
              <a:rPr lang="cs-CZ" i="1" dirty="0" smtClean="0">
                <a:solidFill>
                  <a:srgbClr val="FF0000"/>
                </a:solidFill>
              </a:rPr>
              <a:t>Šárka, Ctirad, Libuše, Děvín, Vlasta, skok, Šárka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2246419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Libuše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96336" y="264673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Vlasta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31409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Děvín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3475491"/>
            <a:ext cx="1332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Ctirad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71600" y="434470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Šárka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526055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Šárka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71600" y="566784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skok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752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 Horymírovi, Durynkovi a Svatoplukovi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321"/>
          </a:xfrm>
        </p:spPr>
        <p:txBody>
          <a:bodyPr>
            <a:normAutofit/>
          </a:bodyPr>
          <a:lstStyle/>
          <a:p>
            <a:r>
              <a:rPr lang="cs-CZ" sz="1600" dirty="0" smtClean="0"/>
              <a:t>Z nadpisu vidíme , že si </a:t>
            </a:r>
            <a:r>
              <a:rPr lang="cs-CZ" sz="1600" dirty="0" smtClean="0"/>
              <a:t>připomeneme</a:t>
            </a:r>
            <a:r>
              <a:rPr lang="cs-CZ" sz="1600" dirty="0" smtClean="0"/>
              <a:t> </a:t>
            </a:r>
            <a:r>
              <a:rPr lang="cs-CZ" sz="1600" dirty="0" smtClean="0"/>
              <a:t>hned tři pověsti. Tajenka napoví, co bude následovat.</a:t>
            </a:r>
            <a:endParaRPr lang="cs-CZ" sz="1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0481448"/>
              </p:ext>
            </p:extLst>
          </p:nvPr>
        </p:nvGraphicFramePr>
        <p:xfrm>
          <a:off x="1547665" y="2276872"/>
          <a:ext cx="3960437" cy="25922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649"/>
                <a:gridCol w="304649"/>
                <a:gridCol w="304649"/>
                <a:gridCol w="304649"/>
                <a:gridCol w="304649"/>
                <a:gridCol w="304649"/>
                <a:gridCol w="304649"/>
                <a:gridCol w="304649"/>
                <a:gridCol w="304649"/>
                <a:gridCol w="304649"/>
                <a:gridCol w="304649"/>
                <a:gridCol w="304649"/>
                <a:gridCol w="304649"/>
              </a:tblGrid>
              <a:tr h="3703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051720" y="220868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2578015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2954452"/>
            <a:ext cx="306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34170" y="3323784"/>
            <a:ext cx="378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15716" y="3658157"/>
            <a:ext cx="378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40872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446847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5157192"/>
            <a:ext cx="698477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>
                <a:solidFill>
                  <a:schemeClr val="accent2"/>
                </a:solidFill>
              </a:rPr>
              <a:t>1</a:t>
            </a:r>
            <a:r>
              <a:rPr lang="cs-CZ" sz="1050" dirty="0" smtClean="0"/>
              <a:t> Synonymum ke slovu „neklát“ </a:t>
            </a:r>
            <a:r>
              <a:rPr lang="cs-CZ" sz="1050" dirty="0" smtClean="0">
                <a:solidFill>
                  <a:schemeClr val="accent2"/>
                </a:solidFill>
              </a:rPr>
              <a:t>2</a:t>
            </a:r>
            <a:r>
              <a:rPr lang="cs-CZ" sz="1050" dirty="0" smtClean="0"/>
              <a:t> vlastník koně Šemíka </a:t>
            </a:r>
            <a:r>
              <a:rPr lang="cs-CZ" sz="1050" dirty="0" smtClean="0">
                <a:solidFill>
                  <a:schemeClr val="accent2"/>
                </a:solidFill>
              </a:rPr>
              <a:t>3</a:t>
            </a:r>
            <a:r>
              <a:rPr lang="cs-CZ" sz="1050" dirty="0" smtClean="0"/>
              <a:t> drahý kov </a:t>
            </a:r>
            <a:r>
              <a:rPr lang="cs-CZ" sz="1050" dirty="0" smtClean="0">
                <a:solidFill>
                  <a:schemeClr val="accent2"/>
                </a:solidFill>
              </a:rPr>
              <a:t>4</a:t>
            </a:r>
            <a:r>
              <a:rPr lang="cs-CZ" sz="1050" dirty="0" smtClean="0"/>
              <a:t> počet Svatoplukových prutů a synů </a:t>
            </a:r>
            <a:r>
              <a:rPr lang="cs-CZ" sz="1050" dirty="0" smtClean="0">
                <a:solidFill>
                  <a:schemeClr val="accent2"/>
                </a:solidFill>
              </a:rPr>
              <a:t>5</a:t>
            </a:r>
            <a:r>
              <a:rPr lang="cs-CZ" sz="1050" dirty="0" smtClean="0"/>
              <a:t> kteří ptáci oznamovali svou přítomností neštěstí </a:t>
            </a:r>
            <a:r>
              <a:rPr lang="cs-CZ" sz="1050" dirty="0" smtClean="0">
                <a:solidFill>
                  <a:schemeClr val="accent2"/>
                </a:solidFill>
              </a:rPr>
              <a:t>6</a:t>
            </a:r>
            <a:r>
              <a:rPr lang="cs-CZ" sz="1050" dirty="0" smtClean="0"/>
              <a:t> komu byl svěřen do péče syn luckého knížete</a:t>
            </a:r>
            <a:r>
              <a:rPr lang="cs-CZ" sz="1050" dirty="0" smtClean="0">
                <a:solidFill>
                  <a:schemeClr val="accent2"/>
                </a:solidFill>
              </a:rPr>
              <a:t> 7 </a:t>
            </a:r>
            <a:r>
              <a:rPr lang="cs-CZ" sz="1050" dirty="0" smtClean="0"/>
              <a:t>jméno Svatoplukova arcibiskupa</a:t>
            </a:r>
            <a:endParaRPr lang="cs-CZ" sz="105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587727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Bořivoj byl první panovník, který přijal křesťanství.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9821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Bořivoj, kněžna Ludmila a svatý Václav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Ke dvojicím postav připojte v jakém byli vztahu.</a:t>
            </a:r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42088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Bořivoj a Ludmila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242088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Ludmila a Václav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242088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Václav a Boleslav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971600" y="3212976"/>
            <a:ext cx="1944216" cy="57606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sourozenci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3347864" y="3211697"/>
            <a:ext cx="1728192" cy="57606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manželé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5700999" y="3210418"/>
            <a:ext cx="1728192" cy="577343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nuk a babička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4106617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Kdo z výše uvedených postav je na obrázku?</a:t>
            </a:r>
            <a:endParaRPr lang="cs-CZ" dirty="0"/>
          </a:p>
        </p:txBody>
      </p:sp>
      <p:pic>
        <p:nvPicPr>
          <p:cNvPr id="11" name="obrázek 6" descr="Soubor:Wenceslaus I Duke of Bohemia equestrian statue in Prague 1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3597" y="4106617"/>
            <a:ext cx="1281498" cy="2346719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Stužka dolů 11"/>
          <p:cNvSpPr/>
          <p:nvPr/>
        </p:nvSpPr>
        <p:spPr>
          <a:xfrm>
            <a:off x="6300192" y="4797152"/>
            <a:ext cx="2304256" cy="482824"/>
          </a:xfrm>
          <a:prstGeom prst="ribb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Kníže Václav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854352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animBg="1"/>
      <p:bldP spid="8" grpId="0" animBg="1"/>
      <p:bldP spid="9" grpId="0" animBg="1"/>
      <p:bldP spid="10" grpId="0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Testík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8640"/>
          </a:xfrm>
        </p:spPr>
        <p:txBody>
          <a:bodyPr>
            <a:normAutofit/>
          </a:bodyPr>
          <a:lstStyle/>
          <a:p>
            <a:r>
              <a:rPr lang="cs-CZ" sz="1200" dirty="0" smtClean="0"/>
              <a:t>Na závěr malý </a:t>
            </a:r>
            <a:r>
              <a:rPr lang="cs-CZ" sz="1200" dirty="0" err="1" smtClean="0"/>
              <a:t>testík</a:t>
            </a:r>
            <a:r>
              <a:rPr lang="cs-CZ" sz="1200" dirty="0" smtClean="0"/>
              <a:t>. Do tabulky, kterou jste dostali zapisujte k číslům otázek písmena označující správnou odpověď.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74888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Slovany na naše území přivedl 	</a:t>
            </a:r>
            <a:r>
              <a:rPr lang="cs-CZ" dirty="0" smtClean="0">
                <a:solidFill>
                  <a:srgbClr val="FF0000"/>
                </a:solidFill>
              </a:rPr>
              <a:t>a) </a:t>
            </a:r>
            <a:r>
              <a:rPr lang="cs-CZ" dirty="0" smtClean="0"/>
              <a:t>Čech</a:t>
            </a:r>
            <a:r>
              <a:rPr lang="cs-CZ" dirty="0" smtClean="0">
                <a:solidFill>
                  <a:srgbClr val="FF0000"/>
                </a:solidFill>
              </a:rPr>
              <a:t> b) </a:t>
            </a:r>
            <a:r>
              <a:rPr lang="cs-CZ" dirty="0" smtClean="0"/>
              <a:t>Lech </a:t>
            </a:r>
            <a:r>
              <a:rPr lang="cs-CZ" dirty="0" smtClean="0">
                <a:solidFill>
                  <a:srgbClr val="FF0000"/>
                </a:solidFill>
              </a:rPr>
              <a:t>c) </a:t>
            </a:r>
            <a:r>
              <a:rPr lang="cs-CZ" dirty="0" smtClean="0"/>
              <a:t>Bivoj</a:t>
            </a:r>
          </a:p>
          <a:p>
            <a:pPr marL="342900" indent="-342900">
              <a:buAutoNum type="arabicPeriod"/>
            </a:pPr>
            <a:r>
              <a:rPr lang="cs-CZ" dirty="0" smtClean="0"/>
              <a:t>Krokovou dcerou nebyla 		</a:t>
            </a:r>
            <a:r>
              <a:rPr lang="cs-CZ" dirty="0" smtClean="0">
                <a:solidFill>
                  <a:srgbClr val="FF0000"/>
                </a:solidFill>
              </a:rPr>
              <a:t>a) </a:t>
            </a:r>
            <a:r>
              <a:rPr lang="cs-CZ" dirty="0" smtClean="0"/>
              <a:t>Kazi </a:t>
            </a:r>
            <a:r>
              <a:rPr lang="cs-CZ" dirty="0" smtClean="0">
                <a:solidFill>
                  <a:srgbClr val="FF0000"/>
                </a:solidFill>
              </a:rPr>
              <a:t>b) </a:t>
            </a:r>
            <a:r>
              <a:rPr lang="cs-CZ" dirty="0" smtClean="0"/>
              <a:t>Teta </a:t>
            </a:r>
            <a:r>
              <a:rPr lang="cs-CZ" dirty="0" smtClean="0">
                <a:solidFill>
                  <a:srgbClr val="FF0000"/>
                </a:solidFill>
              </a:rPr>
              <a:t>c) </a:t>
            </a:r>
            <a:r>
              <a:rPr lang="cs-CZ" dirty="0" smtClean="0"/>
              <a:t>Ludmila</a:t>
            </a:r>
          </a:p>
          <a:p>
            <a:pPr marL="342900" indent="-342900">
              <a:buAutoNum type="arabicPeriod"/>
            </a:pPr>
            <a:r>
              <a:rPr lang="cs-CZ" dirty="0" smtClean="0"/>
              <a:t>Statečný Bivoj ulovil 		</a:t>
            </a:r>
            <a:r>
              <a:rPr lang="cs-CZ" dirty="0" smtClean="0">
                <a:solidFill>
                  <a:srgbClr val="FF0000"/>
                </a:solidFill>
              </a:rPr>
              <a:t>a) </a:t>
            </a:r>
            <a:r>
              <a:rPr lang="cs-CZ" dirty="0" smtClean="0"/>
              <a:t>medvěda </a:t>
            </a:r>
            <a:r>
              <a:rPr lang="cs-CZ" dirty="0" smtClean="0">
                <a:solidFill>
                  <a:srgbClr val="FF0000"/>
                </a:solidFill>
              </a:rPr>
              <a:t>b) </a:t>
            </a:r>
            <a:r>
              <a:rPr lang="cs-CZ" dirty="0" smtClean="0"/>
              <a:t>kance </a:t>
            </a:r>
            <a:r>
              <a:rPr lang="cs-CZ" dirty="0" smtClean="0">
                <a:solidFill>
                  <a:srgbClr val="FF0000"/>
                </a:solidFill>
              </a:rPr>
              <a:t>c) </a:t>
            </a:r>
            <a:r>
              <a:rPr lang="cs-CZ" dirty="0" smtClean="0"/>
              <a:t>rybu</a:t>
            </a:r>
          </a:p>
          <a:p>
            <a:pPr marL="342900" indent="-342900">
              <a:buAutoNum type="arabicPeriod"/>
            </a:pPr>
            <a:r>
              <a:rPr lang="cs-CZ" dirty="0" smtClean="0"/>
              <a:t>Přemysla si za manžela vzala 	</a:t>
            </a:r>
            <a:r>
              <a:rPr lang="cs-CZ" dirty="0" smtClean="0">
                <a:solidFill>
                  <a:srgbClr val="FF0000"/>
                </a:solidFill>
              </a:rPr>
              <a:t>a) </a:t>
            </a:r>
            <a:r>
              <a:rPr lang="cs-CZ" dirty="0" smtClean="0"/>
              <a:t>Kazi </a:t>
            </a:r>
            <a:r>
              <a:rPr lang="cs-CZ" dirty="0" smtClean="0">
                <a:solidFill>
                  <a:srgbClr val="FF0000"/>
                </a:solidFill>
              </a:rPr>
              <a:t>b) </a:t>
            </a:r>
            <a:r>
              <a:rPr lang="cs-CZ" dirty="0" smtClean="0"/>
              <a:t>Teta </a:t>
            </a:r>
            <a:r>
              <a:rPr lang="cs-CZ" dirty="0" smtClean="0">
                <a:solidFill>
                  <a:srgbClr val="FF0000"/>
                </a:solidFill>
              </a:rPr>
              <a:t>c) </a:t>
            </a:r>
            <a:r>
              <a:rPr lang="cs-CZ" dirty="0" smtClean="0"/>
              <a:t>Libuše</a:t>
            </a:r>
          </a:p>
          <a:p>
            <a:pPr marL="342900" indent="-342900">
              <a:buAutoNum type="arabicPeriod"/>
            </a:pPr>
            <a:r>
              <a:rPr lang="cs-CZ" dirty="0"/>
              <a:t>V</a:t>
            </a:r>
            <a:r>
              <a:rPr lang="cs-CZ" dirty="0" smtClean="0"/>
              <a:t>álka žen proti mužům byla 	</a:t>
            </a:r>
            <a:r>
              <a:rPr lang="cs-CZ" dirty="0" smtClean="0">
                <a:solidFill>
                  <a:srgbClr val="FF0000"/>
                </a:solidFill>
              </a:rPr>
              <a:t>a) </a:t>
            </a:r>
            <a:r>
              <a:rPr lang="cs-CZ" dirty="0" smtClean="0"/>
              <a:t>Dívčí </a:t>
            </a:r>
            <a:r>
              <a:rPr lang="cs-CZ" dirty="0" smtClean="0">
                <a:solidFill>
                  <a:srgbClr val="FF0000"/>
                </a:solidFill>
              </a:rPr>
              <a:t>b) </a:t>
            </a:r>
            <a:r>
              <a:rPr lang="cs-CZ" dirty="0"/>
              <a:t>V</a:t>
            </a:r>
            <a:r>
              <a:rPr lang="cs-CZ" dirty="0" smtClean="0"/>
              <a:t>lastina </a:t>
            </a:r>
            <a:r>
              <a:rPr lang="cs-CZ" dirty="0" smtClean="0">
                <a:solidFill>
                  <a:srgbClr val="FF0000"/>
                </a:solidFill>
              </a:rPr>
              <a:t>c) </a:t>
            </a:r>
            <a:r>
              <a:rPr lang="cs-CZ" dirty="0" smtClean="0"/>
              <a:t>Lucká</a:t>
            </a:r>
          </a:p>
          <a:p>
            <a:pPr marL="342900" indent="-342900">
              <a:buAutoNum type="arabicPeriod"/>
            </a:pPr>
            <a:r>
              <a:rPr lang="cs-CZ" dirty="0" smtClean="0"/>
              <a:t>Jak se jmenoval Horymírův kůň 	</a:t>
            </a:r>
            <a:r>
              <a:rPr lang="cs-CZ" dirty="0" smtClean="0">
                <a:solidFill>
                  <a:srgbClr val="FF0000"/>
                </a:solidFill>
              </a:rPr>
              <a:t>a) </a:t>
            </a:r>
            <a:r>
              <a:rPr lang="cs-CZ" dirty="0" smtClean="0"/>
              <a:t>Neklan </a:t>
            </a:r>
            <a:r>
              <a:rPr lang="cs-CZ" dirty="0" smtClean="0">
                <a:solidFill>
                  <a:srgbClr val="FF0000"/>
                </a:solidFill>
              </a:rPr>
              <a:t>b) </a:t>
            </a:r>
            <a:r>
              <a:rPr lang="cs-CZ" dirty="0"/>
              <a:t>T</a:t>
            </a:r>
            <a:r>
              <a:rPr lang="cs-CZ" dirty="0" smtClean="0"/>
              <a:t>riglav </a:t>
            </a:r>
            <a:r>
              <a:rPr lang="cs-CZ" dirty="0" smtClean="0">
                <a:solidFill>
                  <a:srgbClr val="FF0000"/>
                </a:solidFill>
              </a:rPr>
              <a:t>c) </a:t>
            </a:r>
            <a:r>
              <a:rPr lang="cs-CZ" dirty="0" smtClean="0"/>
              <a:t>Šemík</a:t>
            </a:r>
          </a:p>
          <a:p>
            <a:pPr marL="342900" indent="-342900">
              <a:buAutoNum type="arabicPeriod"/>
            </a:pPr>
            <a:r>
              <a:rPr lang="cs-CZ" dirty="0" smtClean="0"/>
              <a:t>Svatopluk nabádal své syny 	</a:t>
            </a:r>
            <a:r>
              <a:rPr lang="cs-CZ" dirty="0" smtClean="0">
                <a:solidFill>
                  <a:srgbClr val="FF0000"/>
                </a:solidFill>
              </a:rPr>
              <a:t>a) </a:t>
            </a:r>
            <a:r>
              <a:rPr lang="cs-CZ" dirty="0" smtClean="0"/>
              <a:t>k boji </a:t>
            </a:r>
            <a:r>
              <a:rPr lang="cs-CZ" dirty="0" smtClean="0">
                <a:solidFill>
                  <a:srgbClr val="FF0000"/>
                </a:solidFill>
              </a:rPr>
              <a:t>b) </a:t>
            </a:r>
            <a:r>
              <a:rPr lang="cs-CZ" dirty="0" smtClean="0"/>
              <a:t>k soudržnosti </a:t>
            </a:r>
            <a:r>
              <a:rPr lang="cs-CZ" dirty="0" smtClean="0">
                <a:solidFill>
                  <a:srgbClr val="FF0000"/>
                </a:solidFill>
              </a:rPr>
              <a:t>c) </a:t>
            </a:r>
            <a:r>
              <a:rPr lang="cs-CZ" dirty="0" smtClean="0"/>
              <a:t>k rozdělení</a:t>
            </a:r>
          </a:p>
          <a:p>
            <a:pPr marL="342900" indent="-342900">
              <a:buAutoNum type="arabicPeriod"/>
            </a:pPr>
            <a:r>
              <a:rPr lang="cs-CZ" dirty="0" smtClean="0"/>
              <a:t>Panovník, který přijal křesťanství 	</a:t>
            </a:r>
            <a:r>
              <a:rPr lang="cs-CZ" dirty="0" smtClean="0">
                <a:solidFill>
                  <a:srgbClr val="FF0000"/>
                </a:solidFill>
              </a:rPr>
              <a:t>a) </a:t>
            </a:r>
            <a:r>
              <a:rPr lang="cs-CZ" dirty="0" smtClean="0"/>
              <a:t>Neklan </a:t>
            </a:r>
            <a:r>
              <a:rPr lang="cs-CZ" dirty="0" smtClean="0">
                <a:solidFill>
                  <a:srgbClr val="FF0000"/>
                </a:solidFill>
              </a:rPr>
              <a:t>b) </a:t>
            </a:r>
            <a:r>
              <a:rPr lang="cs-CZ" dirty="0" smtClean="0"/>
              <a:t>Durynk </a:t>
            </a:r>
            <a:r>
              <a:rPr lang="cs-CZ" dirty="0" smtClean="0">
                <a:solidFill>
                  <a:srgbClr val="FF0000"/>
                </a:solidFill>
              </a:rPr>
              <a:t>c) </a:t>
            </a:r>
            <a:r>
              <a:rPr lang="cs-CZ" dirty="0" smtClean="0"/>
              <a:t>Bořivoj</a:t>
            </a:r>
          </a:p>
          <a:p>
            <a:pPr marL="342900" indent="-342900">
              <a:buAutoNum type="arabicPeriod"/>
            </a:pPr>
            <a:r>
              <a:rPr lang="cs-CZ" dirty="0" smtClean="0"/>
              <a:t>Kdo byl babičkou sv. Václava 	</a:t>
            </a:r>
            <a:r>
              <a:rPr lang="cs-CZ" dirty="0" smtClean="0">
                <a:solidFill>
                  <a:srgbClr val="FF0000"/>
                </a:solidFill>
              </a:rPr>
              <a:t>a) </a:t>
            </a:r>
            <a:r>
              <a:rPr lang="cs-CZ" dirty="0" smtClean="0"/>
              <a:t>Ludmila </a:t>
            </a:r>
            <a:r>
              <a:rPr lang="cs-CZ" dirty="0" smtClean="0">
                <a:solidFill>
                  <a:srgbClr val="FF0000"/>
                </a:solidFill>
              </a:rPr>
              <a:t>b) </a:t>
            </a:r>
            <a:r>
              <a:rPr lang="cs-CZ" dirty="0" smtClean="0"/>
              <a:t>Drahomíra </a:t>
            </a:r>
            <a:r>
              <a:rPr lang="cs-CZ" dirty="0" smtClean="0">
                <a:solidFill>
                  <a:srgbClr val="FF0000"/>
                </a:solidFill>
              </a:rPr>
              <a:t>c) </a:t>
            </a:r>
            <a:r>
              <a:rPr lang="cs-CZ" dirty="0" smtClean="0"/>
              <a:t>Libuše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279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Nyní 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</p:spPr>
        <p:txBody>
          <a:bodyPr/>
          <a:lstStyle/>
          <a:p>
            <a:r>
              <a:rPr lang="cs-CZ" dirty="0" smtClean="0"/>
              <a:t>Za správnou odpověď si namaluj </a:t>
            </a:r>
            <a:r>
              <a:rPr lang="cs-CZ" dirty="0" err="1" smtClean="0"/>
              <a:t>smajlíka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4652394"/>
              </p:ext>
            </p:extLst>
          </p:nvPr>
        </p:nvGraphicFramePr>
        <p:xfrm>
          <a:off x="1187624" y="2636912"/>
          <a:ext cx="6095997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1360864" y="375303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2025704" y="3765167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2771800" y="3791062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419872" y="3791062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4139952" y="3779021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860032" y="3765077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508104" y="375303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6228184" y="375303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6804248" y="375303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vislý svitek 14"/>
          <p:cNvSpPr/>
          <p:nvPr/>
        </p:nvSpPr>
        <p:spPr>
          <a:xfrm>
            <a:off x="6679468" y="4695444"/>
            <a:ext cx="1204900" cy="1253836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</a:t>
            </a:r>
            <a:endParaRPr lang="cs-CZ" sz="6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00762" y="5091529"/>
            <a:ext cx="19082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Jsi prostě</a:t>
            </a:r>
            <a:endParaRPr lang="cs-CZ" sz="2400" dirty="0"/>
          </a:p>
        </p:txBody>
      </p:sp>
      <p:pic>
        <p:nvPicPr>
          <p:cNvPr id="21" name="MS900065438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763322" y="494359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054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0"/>
                            </p:stCondLst>
                            <p:childTnLst>
                              <p:par>
                                <p:cTn id="9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12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16000"/>
                            </p:stCondLst>
                            <p:childTnLst>
                              <p:par>
                                <p:cTn id="14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18000"/>
                            </p:stCondLst>
                            <p:childTnLst>
                              <p:par>
                                <p:cTn id="15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19000"/>
                            </p:stCondLst>
                            <p:childTnLst>
                              <p:par>
                                <p:cTn id="16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21000"/>
                            </p:stCondLst>
                            <p:childTnLst>
                              <p:par>
                                <p:cTn id="17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2" dur="30000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7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217</TotalTime>
  <Words>532</Words>
  <Application>Microsoft Office PowerPoint</Application>
  <PresentationFormat>Předvádění na obrazovce (4:3)</PresentationFormat>
  <Paragraphs>108</Paragraphs>
  <Slides>13</Slides>
  <Notes>2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Pověsti</vt:lpstr>
      <vt:lpstr>Prezentace aplikace PowerPoint</vt:lpstr>
      <vt:lpstr>ANOTACE</vt:lpstr>
      <vt:lpstr>CITACE </vt:lpstr>
      <vt:lpstr>Staré pověsti české</vt:lpstr>
      <vt:lpstr>O Krokovi</vt:lpstr>
      <vt:lpstr>O Bivojovi</vt:lpstr>
      <vt:lpstr>O Libuši a Přemyslovi</vt:lpstr>
      <vt:lpstr>O dívčí válce</vt:lpstr>
      <vt:lpstr>O Horymírovi, Durynkovi a Svatoplukovi</vt:lpstr>
      <vt:lpstr>Bořivoj, kněžna Ludmila a svatý Václav</vt:lpstr>
      <vt:lpstr>Testík</vt:lpstr>
      <vt:lpstr>Nyní kontrola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Pověsti</dc:title>
  <dc:creator>Fukalová Hana</dc:creator>
  <cp:lastModifiedBy>Fukalová Hana</cp:lastModifiedBy>
  <cp:revision>23</cp:revision>
  <dcterms:created xsi:type="dcterms:W3CDTF">2012-11-22T21:46:02Z</dcterms:created>
  <dcterms:modified xsi:type="dcterms:W3CDTF">2013-02-16T17:18:15Z</dcterms:modified>
</cp:coreProperties>
</file>