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9" r:id="rId4"/>
    <p:sldId id="280" r:id="rId5"/>
    <p:sldId id="281" r:id="rId6"/>
    <p:sldId id="285" r:id="rId7"/>
    <p:sldId id="286" r:id="rId8"/>
    <p:sldId id="282" r:id="rId9"/>
    <p:sldId id="284" r:id="rId10"/>
    <p:sldId id="268" r:id="rId11"/>
    <p:sldId id="267" r:id="rId12"/>
    <p:sldId id="275" r:id="rId13"/>
    <p:sldId id="272" r:id="rId14"/>
    <p:sldId id="277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84" d="100"/>
          <a:sy n="84" d="100"/>
        </p:scale>
        <p:origin x="-72" y="-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000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63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5493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785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179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53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722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03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105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895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479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50411-C4BF-49E5-A7DB-9CE939A731EC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A3840-F458-4F64-BA98-30DF72F222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34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VY_32_INOVACE_01_AJ7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Předpřítomný čas prostý – základní užití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</a:t>
            </a:r>
            <a:r>
              <a:rPr lang="cs-CZ" sz="1800" dirty="0">
                <a:solidFill>
                  <a:schemeClr val="tx2"/>
                </a:solidFill>
              </a:rPr>
              <a:t>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vysvětlení a následnému procvičení si 	základních užití předpřítomného času prostého.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838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Autofit/>
          </a:bodyPr>
          <a:lstStyle/>
          <a:p>
            <a:r>
              <a:rPr lang="cs-CZ" sz="6000" dirty="0" err="1" smtClean="0">
                <a:solidFill>
                  <a:srgbClr val="00B050"/>
                </a:solidFill>
                <a:latin typeface="Algerian" pitchFamily="82" charset="0"/>
              </a:rPr>
              <a:t>Present</a:t>
            </a:r>
            <a:r>
              <a:rPr lang="cs-CZ" sz="6000" dirty="0" smtClean="0">
                <a:solidFill>
                  <a:srgbClr val="00B050"/>
                </a:solidFill>
                <a:latin typeface="Algerian" pitchFamily="82" charset="0"/>
              </a:rPr>
              <a:t> </a:t>
            </a:r>
            <a:r>
              <a:rPr lang="cs-CZ" sz="6000" dirty="0" err="1" smtClean="0">
                <a:solidFill>
                  <a:srgbClr val="00B050"/>
                </a:solidFill>
                <a:latin typeface="Algerian" pitchFamily="82" charset="0"/>
              </a:rPr>
              <a:t>perfect</a:t>
            </a:r>
            <a:r>
              <a:rPr lang="cs-CZ" sz="6000" dirty="0" smtClean="0">
                <a:solidFill>
                  <a:srgbClr val="00B050"/>
                </a:solidFill>
                <a:latin typeface="Algerian" pitchFamily="82" charset="0"/>
              </a:rPr>
              <a:t> - </a:t>
            </a:r>
            <a:r>
              <a:rPr lang="cs-CZ" sz="6000" dirty="0" err="1" smtClean="0">
                <a:solidFill>
                  <a:srgbClr val="00B050"/>
                </a:solidFill>
                <a:latin typeface="Algerian" pitchFamily="82" charset="0"/>
              </a:rPr>
              <a:t>usage</a:t>
            </a:r>
            <a:endParaRPr lang="cs-CZ" sz="6000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262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+mn-lt"/>
              </a:rPr>
              <a:t>1. děj, který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právě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 skončil</a:t>
            </a:r>
            <a:endParaRPr lang="en-GB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6696" y="1916832"/>
            <a:ext cx="75608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(</a:t>
            </a:r>
            <a:r>
              <a:rPr lang="cs-CZ" sz="3200" dirty="0" smtClean="0">
                <a:solidFill>
                  <a:srgbClr val="FF0000"/>
                </a:solidFill>
              </a:rPr>
              <a:t>just</a:t>
            </a:r>
            <a:r>
              <a:rPr lang="cs-CZ" sz="3200" dirty="0" smtClean="0"/>
              <a:t>) done my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Právě jsem dodělal domácí úkoly.</a:t>
            </a:r>
          </a:p>
          <a:p>
            <a:r>
              <a:rPr lang="cs-CZ" sz="3200" dirty="0" err="1" smtClean="0"/>
              <a:t>She‘s</a:t>
            </a:r>
            <a:r>
              <a:rPr lang="cs-CZ" sz="3200" dirty="0" smtClean="0"/>
              <a:t> (just) run </a:t>
            </a:r>
            <a:r>
              <a:rPr lang="cs-CZ" sz="3200" dirty="0" err="1" smtClean="0"/>
              <a:t>five</a:t>
            </a:r>
            <a:r>
              <a:rPr lang="cs-CZ" sz="3200" dirty="0" smtClean="0"/>
              <a:t> </a:t>
            </a:r>
            <a:r>
              <a:rPr lang="cs-CZ" sz="3200" dirty="0" err="1" smtClean="0"/>
              <a:t>miles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Právě uběhla 5 mil.</a:t>
            </a:r>
          </a:p>
          <a:p>
            <a:r>
              <a:rPr lang="cs-CZ" sz="3200" dirty="0" err="1" smtClean="0"/>
              <a:t>They‘ve</a:t>
            </a:r>
            <a:r>
              <a:rPr lang="cs-CZ" sz="3200" dirty="0" smtClean="0"/>
              <a:t> (just) </a:t>
            </a:r>
            <a:r>
              <a:rPr lang="cs-CZ" sz="3200" dirty="0" err="1" smtClean="0"/>
              <a:t>came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Právě přišli.</a:t>
            </a:r>
          </a:p>
          <a:p>
            <a:r>
              <a:rPr lang="cs-CZ" sz="3200" dirty="0" err="1" smtClean="0"/>
              <a:t>I‘ve</a:t>
            </a:r>
            <a:r>
              <a:rPr lang="cs-CZ" sz="3200" dirty="0" smtClean="0"/>
              <a:t> (just) </a:t>
            </a:r>
            <a:r>
              <a:rPr lang="cs-CZ" sz="3200" dirty="0" err="1" smtClean="0"/>
              <a:t>started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Právě jsem začal.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TFDRY63N\MC9003342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9303" y="3356992"/>
            <a:ext cx="1525175" cy="232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90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B050"/>
                </a:solidFill>
                <a:latin typeface="+mn-lt"/>
              </a:rPr>
              <a:t>2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. děj, který proběhl v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neurčité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 minulosti</a:t>
            </a:r>
            <a:endParaRPr lang="en-GB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6696" y="1916832"/>
            <a:ext cx="75608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Oh</a:t>
            </a:r>
            <a:r>
              <a:rPr lang="cs-CZ" sz="3200" dirty="0" smtClean="0"/>
              <a:t> </a:t>
            </a:r>
            <a:r>
              <a:rPr lang="cs-CZ" sz="3200" dirty="0" err="1" smtClean="0"/>
              <a:t>yes</a:t>
            </a:r>
            <a:r>
              <a:rPr lang="cs-CZ" sz="3200" dirty="0" smtClean="0"/>
              <a:t>, I </a:t>
            </a:r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ridden</a:t>
            </a:r>
            <a:r>
              <a:rPr lang="cs-CZ" sz="3200" dirty="0" smtClean="0"/>
              <a:t> a </a:t>
            </a:r>
            <a:r>
              <a:rPr lang="cs-CZ" sz="3200" dirty="0" err="1" smtClean="0"/>
              <a:t>horse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Ó ano, na koni jsem už jel.</a:t>
            </a:r>
          </a:p>
          <a:p>
            <a:r>
              <a:rPr lang="cs-CZ" sz="3200" dirty="0" err="1" smtClean="0"/>
              <a:t>She‘s</a:t>
            </a:r>
            <a:r>
              <a:rPr lang="cs-CZ" sz="3200" dirty="0" smtClean="0"/>
              <a:t> </a:t>
            </a:r>
            <a:r>
              <a:rPr lang="cs-CZ" sz="3200" dirty="0" err="1" smtClean="0"/>
              <a:t>never</a:t>
            </a:r>
            <a:r>
              <a:rPr lang="cs-CZ" sz="3200" dirty="0" smtClean="0"/>
              <a:t> </a:t>
            </a:r>
            <a:r>
              <a:rPr lang="cs-CZ" sz="3200" dirty="0" err="1" smtClean="0"/>
              <a:t>won</a:t>
            </a:r>
            <a:r>
              <a:rPr lang="cs-CZ" sz="3200" dirty="0" smtClean="0"/>
              <a:t> a </a:t>
            </a:r>
            <a:r>
              <a:rPr lang="cs-CZ" sz="3200" dirty="0" err="1" smtClean="0"/>
              <a:t>race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Nikdy nevyhrála žádný závod.</a:t>
            </a:r>
          </a:p>
          <a:p>
            <a:r>
              <a:rPr lang="cs-CZ" sz="3200" dirty="0" err="1" smtClean="0"/>
              <a:t>He‘s</a:t>
            </a:r>
            <a:r>
              <a:rPr lang="cs-CZ" sz="3200" dirty="0" smtClean="0"/>
              <a:t> </a:t>
            </a:r>
            <a:r>
              <a:rPr lang="cs-CZ" sz="3200" dirty="0" err="1" smtClean="0"/>
              <a:t>been</a:t>
            </a:r>
            <a:r>
              <a:rPr lang="cs-CZ" sz="3200" dirty="0" smtClean="0"/>
              <a:t> in Italy.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V Itálii už byl.</a:t>
            </a:r>
          </a:p>
          <a:p>
            <a:r>
              <a:rPr lang="cs-CZ" sz="3200" dirty="0" err="1" smtClean="0"/>
              <a:t>They‘ve</a:t>
            </a:r>
            <a:r>
              <a:rPr lang="cs-CZ" sz="3200" dirty="0" smtClean="0"/>
              <a:t> </a:t>
            </a:r>
            <a:r>
              <a:rPr lang="cs-CZ" sz="3200" dirty="0" err="1" smtClean="0"/>
              <a:t>never</a:t>
            </a:r>
            <a:r>
              <a:rPr lang="cs-CZ" sz="3200" dirty="0" smtClean="0"/>
              <a:t> </a:t>
            </a:r>
            <a:r>
              <a:rPr lang="cs-CZ" sz="3200" dirty="0" err="1" smtClean="0"/>
              <a:t>climbed</a:t>
            </a:r>
            <a:r>
              <a:rPr lang="cs-CZ" sz="3200" dirty="0" smtClean="0"/>
              <a:t> a </a:t>
            </a:r>
            <a:r>
              <a:rPr lang="cs-CZ" sz="3200" dirty="0" err="1" smtClean="0"/>
              <a:t>mountain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Nikdy neslezli žádnou horu.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8185BRI6\MC900433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32768"/>
            <a:ext cx="1906967" cy="2168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55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+mn-lt"/>
              </a:rPr>
              <a:t>3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. „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Už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 jsi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někdy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…?“</a:t>
            </a:r>
            <a:endParaRPr lang="en-GB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6696" y="1916832"/>
            <a:ext cx="756084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ever</a:t>
            </a:r>
            <a:r>
              <a:rPr lang="cs-CZ" sz="3200" dirty="0" smtClean="0"/>
              <a:t> </a:t>
            </a:r>
            <a:r>
              <a:rPr lang="cs-CZ" sz="3200" dirty="0" err="1" smtClean="0"/>
              <a:t>written</a:t>
            </a:r>
            <a:r>
              <a:rPr lang="cs-CZ" sz="3200" dirty="0" smtClean="0"/>
              <a:t> a </a:t>
            </a:r>
            <a:r>
              <a:rPr lang="cs-CZ" sz="3200" dirty="0" err="1" smtClean="0"/>
              <a:t>book</a:t>
            </a:r>
            <a:r>
              <a:rPr lang="cs-CZ" sz="3200" dirty="0" smtClean="0"/>
              <a:t>?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Už jsi někdy napsal knihu?</a:t>
            </a:r>
          </a:p>
          <a:p>
            <a:r>
              <a:rPr lang="cs-CZ" sz="3200" dirty="0" smtClean="0"/>
              <a:t>Has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ever</a:t>
            </a:r>
            <a:r>
              <a:rPr lang="cs-CZ" sz="3200" dirty="0" smtClean="0"/>
              <a:t> </a:t>
            </a:r>
            <a:r>
              <a:rPr lang="cs-CZ" sz="3200" dirty="0" err="1" smtClean="0"/>
              <a:t>seen</a:t>
            </a:r>
            <a:r>
              <a:rPr lang="cs-CZ" sz="3200" dirty="0" smtClean="0"/>
              <a:t> </a:t>
            </a:r>
            <a:r>
              <a:rPr lang="cs-CZ" sz="3200" dirty="0" err="1" smtClean="0"/>
              <a:t>that</a:t>
            </a:r>
            <a:r>
              <a:rPr lang="cs-CZ" sz="3200" dirty="0" smtClean="0"/>
              <a:t> film?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Už ten film někdy viděla?</a:t>
            </a:r>
          </a:p>
          <a:p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ever</a:t>
            </a:r>
            <a:r>
              <a:rPr lang="cs-CZ" sz="3200" dirty="0" smtClean="0"/>
              <a:t> </a:t>
            </a:r>
            <a:r>
              <a:rPr lang="cs-CZ" sz="3200" dirty="0" err="1" smtClean="0"/>
              <a:t>visited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family</a:t>
            </a:r>
            <a:r>
              <a:rPr lang="cs-CZ" sz="3200" dirty="0" smtClean="0"/>
              <a:t>?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Už někdy navštívili tvou rodinu?</a:t>
            </a:r>
          </a:p>
          <a:p>
            <a:r>
              <a:rPr lang="cs-CZ" sz="3200" dirty="0" smtClean="0"/>
              <a:t>Has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</a:t>
            </a:r>
            <a:r>
              <a:rPr lang="cs-CZ" sz="3200" dirty="0" err="1" smtClean="0"/>
              <a:t>ever</a:t>
            </a:r>
            <a:r>
              <a:rPr lang="cs-CZ" sz="3200" dirty="0" smtClean="0"/>
              <a:t> </a:t>
            </a:r>
            <a:r>
              <a:rPr lang="cs-CZ" sz="3200" dirty="0" err="1" smtClean="0"/>
              <a:t>driven</a:t>
            </a:r>
            <a:r>
              <a:rPr lang="cs-CZ" sz="3200" dirty="0" smtClean="0"/>
              <a:t> a car?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Už tvůj bratr někdy řídil auto?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Users\Jana\AppData\Local\Microsoft\Windows\Temporary Internet Files\Content.IE5\TFDRY63N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34320"/>
            <a:ext cx="1663080" cy="166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55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+mn-lt"/>
              </a:rPr>
              <a:t>4. děj, který má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následky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46696" y="1916832"/>
            <a:ext cx="75608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He‘s</a:t>
            </a:r>
            <a:r>
              <a:rPr lang="cs-CZ" sz="3200" dirty="0" smtClean="0"/>
              <a:t> </a:t>
            </a:r>
            <a:r>
              <a:rPr lang="cs-CZ" sz="3200" dirty="0" err="1" smtClean="0"/>
              <a:t>broken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window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Rozbil okno. (Ještě je rozbité.)</a:t>
            </a:r>
          </a:p>
          <a:p>
            <a:r>
              <a:rPr lang="cs-CZ" sz="3200" dirty="0" err="1" smtClean="0"/>
              <a:t>She‘s</a:t>
            </a:r>
            <a:r>
              <a:rPr lang="cs-CZ" sz="3200" dirty="0" smtClean="0"/>
              <a:t> </a:t>
            </a:r>
            <a:r>
              <a:rPr lang="cs-CZ" sz="3200" dirty="0" err="1" smtClean="0"/>
              <a:t>sprained</a:t>
            </a:r>
            <a:r>
              <a:rPr lang="cs-CZ" sz="3200" dirty="0" smtClean="0"/>
              <a:t> her </a:t>
            </a:r>
            <a:r>
              <a:rPr lang="cs-CZ" sz="3200" dirty="0" err="1" smtClean="0"/>
              <a:t>wrist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Vymknula si zápěstí. (Bolí jí to.)</a:t>
            </a:r>
          </a:p>
          <a:p>
            <a:r>
              <a:rPr lang="cs-CZ" sz="3200" dirty="0" err="1" smtClean="0"/>
              <a:t>I‘ve</a:t>
            </a:r>
            <a:r>
              <a:rPr lang="cs-CZ" sz="3200" dirty="0" smtClean="0"/>
              <a:t> </a:t>
            </a:r>
            <a:r>
              <a:rPr lang="cs-CZ" sz="3200" dirty="0" err="1" smtClean="0"/>
              <a:t>failed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test.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Nenapsal jsem test. (Nemůžu na diskotéku.)</a:t>
            </a:r>
          </a:p>
        </p:txBody>
      </p:sp>
      <p:pic>
        <p:nvPicPr>
          <p:cNvPr id="7170" name="Picture 2" descr="C:\Users\Jana\AppData\Local\Microsoft\Windows\Temporary Internet Files\Content.IE5\PXB1U20J\MC9001497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941168"/>
            <a:ext cx="2147929" cy="143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18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+mn-lt"/>
              </a:rPr>
              <a:t>5. děj, který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začal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v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minulosti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a 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pokračuje </a:t>
            </a:r>
            <a:r>
              <a:rPr lang="cs-CZ" dirty="0" smtClean="0">
                <a:solidFill>
                  <a:srgbClr val="00B050"/>
                </a:solidFill>
                <a:latin typeface="+mn-lt"/>
              </a:rPr>
              <a:t>do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 přítomnosti</a:t>
            </a:r>
            <a:endParaRPr lang="en-GB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221081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I‘ve</a:t>
            </a:r>
            <a:r>
              <a:rPr lang="cs-CZ" sz="3200" dirty="0" smtClean="0"/>
              <a:t> </a:t>
            </a:r>
            <a:r>
              <a:rPr lang="cs-CZ" sz="3200" dirty="0" err="1" smtClean="0"/>
              <a:t>lived</a:t>
            </a:r>
            <a:r>
              <a:rPr lang="cs-CZ" sz="3200" dirty="0" smtClean="0"/>
              <a:t> </a:t>
            </a:r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17 </a:t>
            </a:r>
            <a:r>
              <a:rPr lang="cs-CZ" sz="3200" dirty="0" err="1" smtClean="0"/>
              <a:t>years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Už tady žiju 17 let.</a:t>
            </a:r>
          </a:p>
          <a:p>
            <a:r>
              <a:rPr lang="cs-CZ" sz="3200" dirty="0" err="1" smtClean="0"/>
              <a:t>He‘s</a:t>
            </a:r>
            <a:r>
              <a:rPr lang="cs-CZ" sz="3200" dirty="0" smtClean="0"/>
              <a:t> </a:t>
            </a:r>
            <a:r>
              <a:rPr lang="cs-CZ" sz="3200" dirty="0" err="1" smtClean="0"/>
              <a:t>played</a:t>
            </a:r>
            <a:r>
              <a:rPr lang="cs-CZ" sz="3200" dirty="0" smtClean="0"/>
              <a:t> </a:t>
            </a:r>
            <a:r>
              <a:rPr lang="cs-CZ" sz="3200" dirty="0" err="1" smtClean="0"/>
              <a:t>tennis</a:t>
            </a:r>
            <a:r>
              <a:rPr lang="cs-CZ" sz="3200" dirty="0" smtClean="0"/>
              <a:t> </a:t>
            </a:r>
            <a:r>
              <a:rPr lang="cs-CZ" sz="3200" dirty="0" err="1" smtClean="0"/>
              <a:t>since</a:t>
            </a:r>
            <a:r>
              <a:rPr lang="cs-CZ" sz="3200" dirty="0" smtClean="0"/>
              <a:t> 4 </a:t>
            </a:r>
            <a:r>
              <a:rPr lang="cs-CZ" sz="3200" dirty="0" err="1" smtClean="0"/>
              <a:t>p.m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Ten úkol píše již od 16:00.</a:t>
            </a:r>
          </a:p>
          <a:p>
            <a:r>
              <a:rPr lang="cs-CZ" sz="3200" dirty="0" err="1" smtClean="0"/>
              <a:t>They</a:t>
            </a:r>
            <a:r>
              <a:rPr lang="cs-CZ" sz="3200" dirty="0"/>
              <a:t> </a:t>
            </a:r>
            <a:r>
              <a:rPr lang="cs-CZ" sz="3200" dirty="0" err="1" smtClean="0"/>
              <a:t>haven‘t</a:t>
            </a:r>
            <a:r>
              <a:rPr lang="cs-CZ" sz="3200" dirty="0" smtClean="0"/>
              <a:t> met </a:t>
            </a:r>
            <a:r>
              <a:rPr lang="cs-CZ" sz="3200" dirty="0" err="1" smtClean="0"/>
              <a:t>him</a:t>
            </a:r>
            <a:r>
              <a:rPr lang="cs-CZ" sz="3200" dirty="0" smtClean="0"/>
              <a:t> </a:t>
            </a:r>
            <a:r>
              <a:rPr lang="cs-CZ" sz="3200" dirty="0" err="1" smtClean="0"/>
              <a:t>since</a:t>
            </a:r>
            <a:r>
              <a:rPr lang="cs-CZ" sz="3200" dirty="0" smtClean="0"/>
              <a:t> last </a:t>
            </a:r>
            <a:r>
              <a:rPr lang="cs-CZ" sz="3200" dirty="0" err="1" smtClean="0"/>
              <a:t>Monday</a:t>
            </a:r>
            <a:r>
              <a:rPr lang="cs-CZ" sz="3200" dirty="0" smtClean="0"/>
              <a:t>.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Neviděli ho od minulého pondělí.</a:t>
            </a:r>
          </a:p>
        </p:txBody>
      </p:sp>
      <p:pic>
        <p:nvPicPr>
          <p:cNvPr id="8196" name="Picture 4" descr="C:\Users\Jana\AppData\Local\Microsoft\Windows\Temporary Internet Files\Content.IE5\90FK01R9\MC900199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687" y="2060848"/>
            <a:ext cx="1374343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187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+mn-lt"/>
              </a:rPr>
              <a:t>Adverbs</a:t>
            </a:r>
            <a:endParaRPr lang="en-GB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46696" y="1916832"/>
            <a:ext cx="78577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00B050"/>
                </a:solidFill>
              </a:rPr>
              <a:t>s</a:t>
            </a:r>
            <a:r>
              <a:rPr lang="cs-CZ" sz="3200" dirty="0" err="1" smtClean="0">
                <a:solidFill>
                  <a:srgbClr val="00B050"/>
                </a:solidFill>
              </a:rPr>
              <a:t>ince</a:t>
            </a:r>
            <a:r>
              <a:rPr lang="cs-CZ" sz="3200" dirty="0" smtClean="0">
                <a:solidFill>
                  <a:srgbClr val="00B050"/>
                </a:solidFill>
              </a:rPr>
              <a:t>				</a:t>
            </a:r>
            <a:r>
              <a:rPr lang="cs-CZ" sz="3200" dirty="0" smtClean="0">
                <a:solidFill>
                  <a:srgbClr val="FF0000"/>
                </a:solidFill>
              </a:rPr>
              <a:t>od</a:t>
            </a:r>
            <a:r>
              <a:rPr lang="cs-CZ" sz="3200" dirty="0" smtClean="0"/>
              <a:t> </a:t>
            </a:r>
          </a:p>
          <a:p>
            <a:r>
              <a:rPr lang="cs-CZ" sz="3200" dirty="0">
                <a:solidFill>
                  <a:srgbClr val="00B050"/>
                </a:solidFill>
              </a:rPr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	</a:t>
            </a:r>
            <a:r>
              <a:rPr lang="cs-CZ" sz="3000" i="1" dirty="0" smtClean="0"/>
              <a:t>I </a:t>
            </a:r>
            <a:r>
              <a:rPr lang="cs-CZ" sz="3000" i="1" dirty="0" err="1" smtClean="0"/>
              <a:t>haven‘t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seen</a:t>
            </a:r>
            <a:r>
              <a:rPr lang="cs-CZ" sz="3000" i="1" dirty="0" smtClean="0"/>
              <a:t> her </a:t>
            </a:r>
            <a:r>
              <a:rPr lang="cs-CZ" sz="3000" i="1" dirty="0" err="1" smtClean="0"/>
              <a:t>since</a:t>
            </a:r>
            <a:r>
              <a:rPr lang="cs-CZ" sz="3000" i="1" dirty="0" smtClean="0"/>
              <a:t> last </a:t>
            </a:r>
            <a:r>
              <a:rPr lang="cs-CZ" sz="3000" i="1" dirty="0" err="1" smtClean="0"/>
              <a:t>Saturday</a:t>
            </a:r>
            <a:r>
              <a:rPr lang="cs-CZ" sz="3000" i="1" dirty="0"/>
              <a:t>.</a:t>
            </a:r>
            <a:endParaRPr lang="cs-CZ" sz="3000" i="1" dirty="0" smtClean="0">
              <a:solidFill>
                <a:srgbClr val="00B050"/>
              </a:solidFill>
            </a:endParaRPr>
          </a:p>
          <a:p>
            <a:r>
              <a:rPr lang="cs-CZ" sz="3200" dirty="0" err="1">
                <a:solidFill>
                  <a:srgbClr val="00B050"/>
                </a:solidFill>
              </a:rPr>
              <a:t>f</a:t>
            </a:r>
            <a:r>
              <a:rPr lang="cs-CZ" sz="3200" dirty="0" err="1" smtClean="0">
                <a:solidFill>
                  <a:srgbClr val="00B050"/>
                </a:solidFill>
              </a:rPr>
              <a:t>or</a:t>
            </a:r>
            <a:r>
              <a:rPr lang="cs-CZ" sz="3200" dirty="0" smtClean="0">
                <a:solidFill>
                  <a:srgbClr val="00B050"/>
                </a:solidFill>
              </a:rPr>
              <a:t>				</a:t>
            </a:r>
            <a:r>
              <a:rPr lang="cs-CZ" sz="3200" dirty="0" smtClean="0">
                <a:solidFill>
                  <a:srgbClr val="FF0000"/>
                </a:solidFill>
              </a:rPr>
              <a:t>po dobu</a:t>
            </a:r>
          </a:p>
          <a:p>
            <a:r>
              <a:rPr lang="cs-CZ" sz="3200" dirty="0">
                <a:solidFill>
                  <a:srgbClr val="00B050"/>
                </a:solidFill>
              </a:rPr>
              <a:t>	</a:t>
            </a:r>
            <a:r>
              <a:rPr lang="cs-CZ" sz="3200" dirty="0" smtClean="0">
                <a:solidFill>
                  <a:srgbClr val="00B050"/>
                </a:solidFill>
              </a:rPr>
              <a:t>	</a:t>
            </a:r>
            <a:r>
              <a:rPr lang="cs-CZ" sz="3000" i="1" dirty="0" err="1" smtClean="0"/>
              <a:t>He‘s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worked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here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for</a:t>
            </a:r>
            <a:r>
              <a:rPr lang="cs-CZ" sz="3000" i="1" dirty="0" smtClean="0"/>
              <a:t> 4 </a:t>
            </a:r>
            <a:r>
              <a:rPr lang="cs-CZ" sz="3000" i="1" dirty="0" err="1" smtClean="0"/>
              <a:t>years</a:t>
            </a:r>
            <a:r>
              <a:rPr lang="cs-CZ" sz="3000" i="1" dirty="0" smtClean="0"/>
              <a:t>.</a:t>
            </a:r>
          </a:p>
          <a:p>
            <a:r>
              <a:rPr lang="cs-CZ" sz="3200" dirty="0" err="1">
                <a:solidFill>
                  <a:srgbClr val="00B050"/>
                </a:solidFill>
              </a:rPr>
              <a:t>e</a:t>
            </a:r>
            <a:r>
              <a:rPr lang="cs-CZ" sz="3200" dirty="0" err="1" smtClean="0">
                <a:solidFill>
                  <a:srgbClr val="00B050"/>
                </a:solidFill>
              </a:rPr>
              <a:t>ver</a:t>
            </a:r>
            <a:r>
              <a:rPr lang="cs-CZ" sz="3200" dirty="0" smtClean="0">
                <a:solidFill>
                  <a:srgbClr val="00B050"/>
                </a:solidFill>
              </a:rPr>
              <a:t>				</a:t>
            </a:r>
            <a:r>
              <a:rPr lang="cs-CZ" sz="3200" dirty="0" smtClean="0">
                <a:solidFill>
                  <a:srgbClr val="FF0000"/>
                </a:solidFill>
              </a:rPr>
              <a:t>někdy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000" i="1" dirty="0" err="1" smtClean="0"/>
              <a:t>Have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you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ever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read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this</a:t>
            </a:r>
            <a:r>
              <a:rPr lang="cs-CZ" sz="3000" i="1" dirty="0" smtClean="0"/>
              <a:t> </a:t>
            </a:r>
            <a:r>
              <a:rPr lang="cs-CZ" sz="3000" i="1" dirty="0" err="1" smtClean="0"/>
              <a:t>letter</a:t>
            </a:r>
            <a:r>
              <a:rPr lang="cs-CZ" sz="3000" i="1" dirty="0" smtClean="0"/>
              <a:t>?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	</a:t>
            </a:r>
          </a:p>
        </p:txBody>
      </p:sp>
      <p:pic>
        <p:nvPicPr>
          <p:cNvPr id="5122" name="Picture 2" descr="C:\Users\Jana\AppData\Local\Microsoft\Windows\Temporary Internet Files\Content.IE5\CWHTJ96Z\MC90044145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828" y="4941168"/>
            <a:ext cx="2326620" cy="226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045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19050">
            <a:solidFill>
              <a:srgbClr val="00B05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+mn-lt"/>
              </a:rPr>
              <a:t>Adverbs</a:t>
            </a:r>
            <a:endParaRPr lang="en-GB" dirty="0">
              <a:solidFill>
                <a:srgbClr val="00B050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799288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	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57985" y="2852936"/>
            <a:ext cx="785775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>
                <a:solidFill>
                  <a:srgbClr val="00B050"/>
                </a:solidFill>
              </a:rPr>
              <a:t>n</a:t>
            </a:r>
            <a:r>
              <a:rPr lang="cs-CZ" sz="3200" dirty="0" err="1" smtClean="0">
                <a:solidFill>
                  <a:srgbClr val="00B050"/>
                </a:solidFill>
              </a:rPr>
              <a:t>ever</a:t>
            </a:r>
            <a:r>
              <a:rPr lang="cs-CZ" sz="3200" dirty="0">
                <a:solidFill>
                  <a:srgbClr val="00B050"/>
                </a:solidFill>
              </a:rPr>
              <a:t>			</a:t>
            </a:r>
            <a:r>
              <a:rPr lang="cs-CZ" sz="3200" dirty="0">
                <a:solidFill>
                  <a:srgbClr val="FF0000"/>
                </a:solidFill>
              </a:rPr>
              <a:t>nikdy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	</a:t>
            </a:r>
            <a:r>
              <a:rPr lang="cs-CZ" sz="3000" i="1" dirty="0" err="1" smtClean="0"/>
              <a:t>They‘ve</a:t>
            </a:r>
            <a:r>
              <a:rPr lang="cs-CZ" sz="3000" i="1" dirty="0" smtClean="0"/>
              <a:t> </a:t>
            </a:r>
            <a:r>
              <a:rPr lang="cs-CZ" sz="3000" i="1" dirty="0" err="1"/>
              <a:t>never</a:t>
            </a:r>
            <a:r>
              <a:rPr lang="cs-CZ" sz="3000" i="1" dirty="0"/>
              <a:t> </a:t>
            </a:r>
            <a:r>
              <a:rPr lang="cs-CZ" sz="3000" i="1" dirty="0" err="1"/>
              <a:t>washed</a:t>
            </a:r>
            <a:r>
              <a:rPr lang="cs-CZ" sz="3000" i="1" dirty="0"/>
              <a:t> up.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just</a:t>
            </a:r>
            <a:r>
              <a:rPr lang="cs-CZ" sz="3200" dirty="0">
                <a:solidFill>
                  <a:srgbClr val="00B050"/>
                </a:solidFill>
              </a:rPr>
              <a:t>, </a:t>
            </a:r>
            <a:r>
              <a:rPr lang="cs-CZ" sz="3200" dirty="0" err="1">
                <a:solidFill>
                  <a:srgbClr val="00B050"/>
                </a:solidFill>
              </a:rPr>
              <a:t>already</a:t>
            </a:r>
            <a:r>
              <a:rPr lang="cs-CZ" sz="3200" dirty="0">
                <a:solidFill>
                  <a:srgbClr val="00B050"/>
                </a:solidFill>
              </a:rPr>
              <a:t>		</a:t>
            </a:r>
            <a:r>
              <a:rPr lang="cs-CZ" sz="3200" dirty="0" smtClean="0">
                <a:solidFill>
                  <a:srgbClr val="FF0000"/>
                </a:solidFill>
              </a:rPr>
              <a:t>právě</a:t>
            </a:r>
          </a:p>
          <a:p>
            <a:r>
              <a:rPr lang="cs-CZ" sz="3200" i="1" dirty="0" smtClean="0"/>
              <a:t>			</a:t>
            </a:r>
            <a:r>
              <a:rPr lang="cs-CZ" sz="3200" i="1" dirty="0" err="1"/>
              <a:t>I</a:t>
            </a:r>
            <a:r>
              <a:rPr lang="cs-CZ" sz="3200" i="1" dirty="0" err="1" smtClean="0"/>
              <a:t>‘ve</a:t>
            </a:r>
            <a:r>
              <a:rPr lang="cs-CZ" sz="3200" i="1" dirty="0" smtClean="0"/>
              <a:t> just </a:t>
            </a:r>
            <a:r>
              <a:rPr lang="cs-CZ" sz="3200" i="1" dirty="0" err="1" smtClean="0"/>
              <a:t>painted</a:t>
            </a:r>
            <a:r>
              <a:rPr lang="cs-CZ" sz="3200" i="1" dirty="0" smtClean="0"/>
              <a:t> my </a:t>
            </a:r>
            <a:r>
              <a:rPr lang="cs-CZ" sz="3200" i="1" dirty="0" err="1" smtClean="0"/>
              <a:t>room</a:t>
            </a:r>
            <a:r>
              <a:rPr lang="cs-CZ" sz="3200" i="1" dirty="0" smtClean="0"/>
              <a:t>.</a:t>
            </a:r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err="1" smtClean="0">
                <a:solidFill>
                  <a:srgbClr val="00B050"/>
                </a:solidFill>
              </a:rPr>
              <a:t>yet</a:t>
            </a:r>
            <a:r>
              <a:rPr lang="cs-CZ" sz="3200" dirty="0">
                <a:solidFill>
                  <a:srgbClr val="00B050"/>
                </a:solidFill>
              </a:rPr>
              <a:t>				</a:t>
            </a:r>
            <a:r>
              <a:rPr lang="cs-CZ" sz="3200" dirty="0">
                <a:solidFill>
                  <a:srgbClr val="FF0000"/>
                </a:solidFill>
              </a:rPr>
              <a:t>ještě (ne</a:t>
            </a:r>
            <a:r>
              <a:rPr lang="cs-CZ" sz="32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3200" i="1" dirty="0" smtClean="0"/>
              <a:t>			He </a:t>
            </a:r>
            <a:r>
              <a:rPr lang="cs-CZ" sz="3200" i="1" dirty="0" err="1" smtClean="0"/>
              <a:t>hasn‘t</a:t>
            </a:r>
            <a:r>
              <a:rPr lang="cs-CZ" sz="3200" i="1" dirty="0" smtClean="0"/>
              <a:t> had </a:t>
            </a:r>
            <a:r>
              <a:rPr lang="cs-CZ" sz="3200" i="1" dirty="0" err="1" smtClean="0"/>
              <a:t>dinner</a:t>
            </a:r>
            <a:r>
              <a:rPr lang="cs-CZ" sz="3200" i="1" dirty="0" smtClean="0"/>
              <a:t> </a:t>
            </a:r>
            <a:r>
              <a:rPr lang="cs-CZ" sz="3200" i="1" dirty="0" err="1" smtClean="0"/>
              <a:t>yet</a:t>
            </a:r>
            <a:r>
              <a:rPr lang="cs-CZ" sz="3200" i="1" dirty="0" smtClean="0"/>
              <a:t>.</a:t>
            </a:r>
            <a:endParaRPr lang="cs-CZ" sz="3200" i="1" dirty="0"/>
          </a:p>
          <a:p>
            <a:endParaRPr lang="cs-CZ" sz="3200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Jana\AppData\Local\Microsoft\Windows\Temporary Internet Files\Content.IE5\TFDRY63N\MC900250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56792"/>
            <a:ext cx="2249786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812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8229600" cy="1252736"/>
          </a:xfrm>
          <a:noFill/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400" dirty="0" err="1" smtClean="0">
                <a:solidFill>
                  <a:srgbClr val="00B050"/>
                </a:solidFill>
                <a:latin typeface="Algerian" pitchFamily="82" charset="0"/>
              </a:rPr>
              <a:t>exercises</a:t>
            </a:r>
            <a:endParaRPr lang="cs-CZ" sz="6400" dirty="0">
              <a:solidFill>
                <a:srgbClr val="00B050"/>
              </a:solidFill>
            </a:endParaRPr>
          </a:p>
        </p:txBody>
      </p:sp>
      <p:pic>
        <p:nvPicPr>
          <p:cNvPr id="4098" name="Picture 2" descr="C:\Users\Jana\AppData\Local\Microsoft\Windows\Temporary Internet Files\Content.IE5\HHRU5X0L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75406"/>
            <a:ext cx="2713022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Jana\AppData\Local\Microsoft\Windows\Temporary Internet Files\Content.IE5\TFDRY63N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225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u="sng" dirty="0" err="1" smtClean="0"/>
              <a:t>Present</a:t>
            </a:r>
            <a:r>
              <a:rPr lang="cs-CZ" u="sng" dirty="0" smtClean="0"/>
              <a:t> </a:t>
            </a:r>
            <a:r>
              <a:rPr lang="cs-CZ" u="sng" dirty="0" err="1" smtClean="0"/>
              <a:t>perfect</a:t>
            </a:r>
            <a:r>
              <a:rPr lang="cs-CZ" u="sng" dirty="0" smtClean="0"/>
              <a:t> </a:t>
            </a:r>
            <a:r>
              <a:rPr lang="cs-CZ" u="sng" dirty="0" err="1" smtClean="0"/>
              <a:t>or</a:t>
            </a:r>
            <a:r>
              <a:rPr lang="cs-CZ" u="sng" dirty="0" smtClean="0"/>
              <a:t> not?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Včera jsem byl v kině.</a:t>
            </a:r>
          </a:p>
          <a:p>
            <a:pPr marL="514350" indent="-514350">
              <a:buAutoNum type="alphaLcParenR"/>
            </a:pPr>
            <a:r>
              <a:rPr lang="cs-CZ" dirty="0" smtClean="0"/>
              <a:t>Už jsi někdy byl v našem divadle?</a:t>
            </a:r>
          </a:p>
          <a:p>
            <a:pPr marL="514350" indent="-514350">
              <a:buAutoNum type="alphaLcParenR"/>
            </a:pPr>
            <a:r>
              <a:rPr lang="cs-CZ" dirty="0" smtClean="0"/>
              <a:t>Ještě nikdy jsem neřídil kamion.</a:t>
            </a:r>
          </a:p>
          <a:p>
            <a:pPr marL="514350" indent="-514350">
              <a:buAutoNum type="alphaLcParenR"/>
            </a:pPr>
            <a:r>
              <a:rPr lang="cs-CZ" dirty="0" smtClean="0"/>
              <a:t>Tomáš rozbil zámek u dveří. (už je opravený)</a:t>
            </a:r>
          </a:p>
          <a:p>
            <a:pPr marL="514350" indent="-514350">
              <a:buAutoNum type="alphaLcParenR"/>
            </a:pPr>
            <a:r>
              <a:rPr lang="cs-CZ" dirty="0" smtClean="0"/>
              <a:t>Tu knihu psala 5 let.</a:t>
            </a:r>
          </a:p>
          <a:p>
            <a:pPr marL="514350" indent="-514350">
              <a:buAutoNum type="alphaLcParenR"/>
            </a:pPr>
            <a:r>
              <a:rPr lang="cs-CZ" dirty="0" smtClean="0"/>
              <a:t>Tu knihu píše už 5 let.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855853" y="692696"/>
            <a:ext cx="11958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Algerian" pitchFamily="82" charset="0"/>
              </a:rPr>
              <a:t>Exercises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9" name="Picture 4" descr="C:\Users\Jana\AppData\Local\Microsoft\Windows\Temporary Internet Files\Content.IE5\6FRIDCRR\MC9004417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430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00808"/>
            <a:ext cx="7704856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u="sng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Právě jsme poobědvali.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To nádobí myje již 30 minut.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Už jste někdy jeli na velbloudovi?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Nikdy jsem neviděl tak krásného koně!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Právě </a:t>
            </a:r>
            <a:r>
              <a:rPr lang="cs-CZ" dirty="0"/>
              <a:t>jsem to </a:t>
            </a:r>
            <a:r>
              <a:rPr lang="cs-CZ" dirty="0" smtClean="0"/>
              <a:t>zrcadlo vyčistil.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  <a:latin typeface="Algerian" pitchFamily="82" charset="0"/>
              </a:rPr>
              <a:t>Exercises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83568" y="674192"/>
            <a:ext cx="11958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SOLUTION</a:t>
            </a:r>
            <a:endParaRPr lang="cs-CZ" dirty="0"/>
          </a:p>
        </p:txBody>
      </p:sp>
      <p:pic>
        <p:nvPicPr>
          <p:cNvPr id="10243" name="Picture 3" descr="C:\Users\Jana\AppData\Local\Microsoft\Windows\Temporary Internet Files\Content.IE5\6FRIDCRR\MC900438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0193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19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lgerian" pitchFamily="82" charset="0"/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95475"/>
            <a:ext cx="8229600" cy="3773016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u="sng" dirty="0" err="1">
                <a:solidFill>
                  <a:srgbClr val="FF0000"/>
                </a:solidFill>
              </a:rPr>
              <a:t>Present</a:t>
            </a: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u="sng" dirty="0" err="1">
                <a:solidFill>
                  <a:srgbClr val="FF0000"/>
                </a:solidFill>
              </a:rPr>
              <a:t>perfect</a:t>
            </a:r>
            <a:r>
              <a:rPr lang="cs-CZ" u="sng" dirty="0">
                <a:solidFill>
                  <a:srgbClr val="FF0000"/>
                </a:solidFill>
              </a:rPr>
              <a:t> </a:t>
            </a:r>
            <a:r>
              <a:rPr lang="cs-CZ" u="sng" dirty="0" err="1"/>
              <a:t>or</a:t>
            </a:r>
            <a:r>
              <a:rPr lang="cs-CZ" u="sng" dirty="0"/>
              <a:t> not?</a:t>
            </a:r>
            <a:endParaRPr lang="cs-CZ" dirty="0"/>
          </a:p>
          <a:p>
            <a:pPr marL="514350" indent="-514350">
              <a:buAutoNum type="alphaLcParenR"/>
            </a:pPr>
            <a:r>
              <a:rPr lang="cs-CZ" dirty="0"/>
              <a:t>Včera jsem byl v kině.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Už jsi někdy byl v našem divadle?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Ještě nikdy jsem neřídil kamion.</a:t>
            </a:r>
          </a:p>
          <a:p>
            <a:pPr marL="514350" indent="-514350">
              <a:buAutoNum type="alphaLcParenR"/>
            </a:pPr>
            <a:r>
              <a:rPr lang="cs-CZ" dirty="0"/>
              <a:t>Tomáš rozbil zámek u dveří. (už je opravený)</a:t>
            </a:r>
          </a:p>
          <a:p>
            <a:pPr marL="514350" indent="-514350">
              <a:buAutoNum type="alphaLcParenR"/>
            </a:pPr>
            <a:r>
              <a:rPr lang="cs-CZ" dirty="0"/>
              <a:t>Tu knihu psala 5 let.</a:t>
            </a:r>
          </a:p>
          <a:p>
            <a:pPr marL="514350" indent="-51435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Tu knihu píše už 5 let.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948264" y="659762"/>
            <a:ext cx="11958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 EX 2</a:t>
            </a:r>
            <a:endParaRPr lang="cs-CZ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899592" y="659762"/>
            <a:ext cx="11958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 EX 1</a:t>
            </a:r>
            <a:endParaRPr lang="cs-CZ" dirty="0"/>
          </a:p>
        </p:txBody>
      </p:sp>
      <p:pic>
        <p:nvPicPr>
          <p:cNvPr id="9220" name="Picture 4" descr="C:\Users\Jana\AppData\Local\Microsoft\Windows\Temporary Internet Files\Content.IE5\6FRIDCRR\MC90044174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57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00808"/>
            <a:ext cx="7704856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2. </a:t>
            </a:r>
            <a:r>
              <a:rPr lang="cs-CZ" u="sng" dirty="0" err="1"/>
              <a:t>Translate</a:t>
            </a:r>
            <a:r>
              <a:rPr lang="cs-CZ" dirty="0"/>
              <a:t>: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Clr>
                <a:schemeClr val="tx1"/>
              </a:buClr>
              <a:buAutoNum type="alphaLcParenR"/>
            </a:pPr>
            <a:r>
              <a:rPr lang="cs-CZ" dirty="0" err="1" smtClean="0">
                <a:solidFill>
                  <a:srgbClr val="FF0000"/>
                </a:solidFill>
              </a:rPr>
              <a:t>We‘ve</a:t>
            </a:r>
            <a:r>
              <a:rPr lang="cs-CZ" dirty="0" smtClean="0">
                <a:solidFill>
                  <a:srgbClr val="FF0000"/>
                </a:solidFill>
              </a:rPr>
              <a:t> had lunch.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Clr>
                <a:schemeClr val="tx1"/>
              </a:buClr>
              <a:buAutoNum type="alphaLcParenR"/>
            </a:pPr>
            <a:r>
              <a:rPr lang="cs-CZ" dirty="0" err="1" smtClean="0">
                <a:solidFill>
                  <a:srgbClr val="FF0000"/>
                </a:solidFill>
              </a:rPr>
              <a:t>She‘s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washed</a:t>
            </a:r>
            <a:r>
              <a:rPr lang="cs-CZ" dirty="0" smtClean="0">
                <a:solidFill>
                  <a:srgbClr val="FF0000"/>
                </a:solidFill>
              </a:rPr>
              <a:t> up </a:t>
            </a:r>
            <a:r>
              <a:rPr lang="cs-CZ" dirty="0" err="1" smtClean="0">
                <a:solidFill>
                  <a:srgbClr val="FF0000"/>
                </a:solidFill>
              </a:rPr>
              <a:t>for</a:t>
            </a:r>
            <a:r>
              <a:rPr lang="cs-CZ" dirty="0" smtClean="0">
                <a:solidFill>
                  <a:srgbClr val="FF0000"/>
                </a:solidFill>
              </a:rPr>
              <a:t> 30 </a:t>
            </a:r>
            <a:r>
              <a:rPr lang="cs-CZ" dirty="0" err="1" smtClean="0">
                <a:solidFill>
                  <a:srgbClr val="FF0000"/>
                </a:solidFill>
              </a:rPr>
              <a:t>minutes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Clr>
                <a:schemeClr val="tx1"/>
              </a:buClr>
              <a:buAutoNum type="alphaLcParenR"/>
            </a:pPr>
            <a:r>
              <a:rPr lang="cs-CZ" dirty="0" err="1" smtClean="0">
                <a:solidFill>
                  <a:srgbClr val="FF000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ever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ridden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camel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Clr>
                <a:schemeClr val="tx1"/>
              </a:buClr>
              <a:buAutoNum type="alphaLcParenR"/>
            </a:pPr>
            <a:r>
              <a:rPr lang="cs-CZ" dirty="0" err="1" smtClean="0">
                <a:solidFill>
                  <a:srgbClr val="FF0000"/>
                </a:solidFill>
              </a:rPr>
              <a:t>I‘ve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never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seen</a:t>
            </a:r>
            <a:r>
              <a:rPr lang="cs-CZ" dirty="0" smtClean="0">
                <a:solidFill>
                  <a:srgbClr val="FF0000"/>
                </a:solidFill>
              </a:rPr>
              <a:t> such a </a:t>
            </a:r>
            <a:r>
              <a:rPr lang="cs-CZ" dirty="0" err="1" smtClean="0">
                <a:solidFill>
                  <a:srgbClr val="FF0000"/>
                </a:solidFill>
              </a:rPr>
              <a:t>beautiful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horse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Clr>
                <a:schemeClr val="tx1"/>
              </a:buClr>
              <a:buAutoNum type="alphaLcParenR"/>
            </a:pPr>
            <a:r>
              <a:rPr lang="cs-CZ" dirty="0" err="1" smtClean="0">
                <a:solidFill>
                  <a:srgbClr val="FF0000"/>
                </a:solidFill>
              </a:rPr>
              <a:t>I‘ve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cleaned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mirror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Algerian" pitchFamily="82" charset="0"/>
              </a:rPr>
              <a:t>solution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1259632" y="659762"/>
            <a:ext cx="119586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 EX 2</a:t>
            </a:r>
            <a:endParaRPr lang="cs-CZ" dirty="0"/>
          </a:p>
        </p:txBody>
      </p:sp>
      <p:pic>
        <p:nvPicPr>
          <p:cNvPr id="9" name="Picture 3" descr="C:\Users\Jana\AppData\Local\Microsoft\Windows\Temporary Internet Files\Content.IE5\6FRIDCRR\MC9004381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412776"/>
            <a:ext cx="2019300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28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	</a:t>
            </a:r>
          </a:p>
          <a:p>
            <a:pPr marL="0" indent="0" algn="just">
              <a:buNone/>
            </a:pPr>
            <a:r>
              <a:rPr lang="cs-CZ" sz="2000" dirty="0"/>
              <a:t>	</a:t>
            </a:r>
            <a:r>
              <a:rPr lang="cs-CZ" sz="2000" dirty="0" smtClean="0"/>
              <a:t>Veškeré obrázky, použité v této prezentaci, jsou kliparty </a:t>
            </a:r>
            <a:r>
              <a:rPr lang="cs-CZ" sz="2000" smtClean="0"/>
              <a:t>náležející </a:t>
            </a:r>
            <a:r>
              <a:rPr lang="cs-CZ" sz="2000" smtClean="0"/>
              <a:t>k programu </a:t>
            </a:r>
            <a:r>
              <a:rPr lang="cs-CZ" sz="2000" dirty="0" smtClean="0"/>
              <a:t>PowerPoint společnosti Microsoft.</a:t>
            </a:r>
            <a:endParaRPr lang="cs-CZ" sz="2000" dirty="0"/>
          </a:p>
        </p:txBody>
      </p:sp>
      <p:pic>
        <p:nvPicPr>
          <p:cNvPr id="9" name="Picture 2" descr="C:\Users\Jana\AppData\Local\Microsoft\Windows\Temporary Internet Files\Content.IE5\TFDRY63N\MC900250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37112"/>
            <a:ext cx="2249786" cy="166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\AppData\Local\Microsoft\Windows\Temporary Internet Files\Content.IE5\TFDRY63N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52736"/>
            <a:ext cx="1947664" cy="194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50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</TotalTime>
  <Words>276</Words>
  <Application>Microsoft Office PowerPoint</Application>
  <PresentationFormat>Předvádění na obrazovce (4:3)</PresentationFormat>
  <Paragraphs>118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Present perfect - usage</vt:lpstr>
      <vt:lpstr>1. děj, který právě skončil</vt:lpstr>
      <vt:lpstr>2. děj, který proběhl v neurčité minulosti</vt:lpstr>
      <vt:lpstr>3. „Už jsi někdy …?“</vt:lpstr>
      <vt:lpstr>4. děj, který má následky</vt:lpstr>
      <vt:lpstr>5. děj, který začal v minulosti a pokračuje do přítomnosti</vt:lpstr>
      <vt:lpstr>Adverbs</vt:lpstr>
      <vt:lpstr>Adverbs</vt:lpstr>
      <vt:lpstr>Prezentace aplikace PowerPoint</vt:lpstr>
      <vt:lpstr>Exercises</vt:lpstr>
      <vt:lpstr>Exercises</vt:lpstr>
      <vt:lpstr>SOLUTION</vt:lpstr>
      <vt:lpstr>solution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94</cp:revision>
  <dcterms:created xsi:type="dcterms:W3CDTF">2012-07-18T14:13:00Z</dcterms:created>
  <dcterms:modified xsi:type="dcterms:W3CDTF">2013-02-17T17:27:16Z</dcterms:modified>
</cp:coreProperties>
</file>