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70" r:id="rId5"/>
    <p:sldId id="272" r:id="rId6"/>
    <p:sldId id="258" r:id="rId7"/>
    <p:sldId id="273" r:id="rId8"/>
    <p:sldId id="275" r:id="rId9"/>
    <p:sldId id="271" r:id="rId10"/>
    <p:sldId id="274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288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007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224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591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552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319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064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124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945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806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529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D583-164D-4F1F-864C-9AE17F9E031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593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slide" Target="slide7.xml"/><Relationship Id="rId7" Type="http://schemas.openxmlformats.org/officeDocument/2006/relationships/image" Target="../media/image11.wmf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10.wmf"/><Relationship Id="rId7" Type="http://schemas.openxmlformats.org/officeDocument/2006/relationships/image" Target="../media/image18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4.png"/><Relationship Id="rId5" Type="http://schemas.microsoft.com/office/2007/relationships/hdphoto" Target="../media/hdphoto1.wdp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VY_32_INOVACE_01_AJ7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Příkazy, zákazy – výklad s procvičením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>
                <a:solidFill>
                  <a:schemeClr val="tx2"/>
                </a:solidFill>
              </a:rPr>
              <a:t>Prezentace, která slouží k </a:t>
            </a:r>
            <a:r>
              <a:rPr lang="cs-CZ" sz="1600" dirty="0" smtClean="0">
                <a:solidFill>
                  <a:schemeClr val="tx2"/>
                </a:solidFill>
              </a:rPr>
              <a:t>výkladu a procvičení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		</a:t>
            </a:r>
            <a:r>
              <a:rPr lang="cs-CZ" sz="1600" dirty="0" smtClean="0">
                <a:solidFill>
                  <a:schemeClr val="tx2"/>
                </a:solidFill>
              </a:rPr>
              <a:t>tvoření příkazů a zákazů pomocí MUST / MUSTN‘T.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06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060848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Algerian" pitchFamily="82" charset="0"/>
              </a:rPr>
              <a:t>Rules</a:t>
            </a:r>
            <a:endParaRPr lang="cs-CZ" sz="8000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3075" name="Picture 3" descr="C:\Users\Jana\AppData\Local\Microsoft\Windows\Temporary Internet Files\Content.IE5\6FRIDCRR\MC9004348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0979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5AFPVKM7\MC9003463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1695515" cy="169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579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command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38536"/>
            <a:ext cx="8229600" cy="3701008"/>
          </a:xfrm>
        </p:spPr>
        <p:txBody>
          <a:bodyPr>
            <a:normAutofit/>
          </a:bodyPr>
          <a:lstStyle/>
          <a:p>
            <a:pPr lvl="1"/>
            <a:r>
              <a:rPr lang="cs-CZ" sz="5000" dirty="0" smtClean="0">
                <a:solidFill>
                  <a:srgbClr val="00B050"/>
                </a:solidFill>
              </a:rPr>
              <a:t> MUST</a:t>
            </a:r>
            <a:r>
              <a:rPr lang="cs-CZ" sz="3600" dirty="0" smtClean="0"/>
              <a:t> + holý infinitive</a:t>
            </a:r>
            <a:endParaRPr lang="cs-CZ" sz="50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i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i="1" dirty="0" err="1" smtClean="0"/>
              <a:t>e.g</a:t>
            </a:r>
            <a:r>
              <a:rPr lang="cs-CZ" i="1" dirty="0" smtClean="0"/>
              <a:t>. 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must</a:t>
            </a:r>
            <a:r>
              <a:rPr lang="cs-CZ" i="1" dirty="0" smtClean="0"/>
              <a:t> </a:t>
            </a:r>
            <a:r>
              <a:rPr lang="cs-CZ" i="1" dirty="0" err="1" smtClean="0"/>
              <a:t>write</a:t>
            </a:r>
            <a:r>
              <a:rPr lang="cs-CZ" i="1" dirty="0" smtClean="0"/>
              <a:t> </a:t>
            </a:r>
            <a:r>
              <a:rPr lang="cs-CZ" i="1" dirty="0" err="1" smtClean="0"/>
              <a:t>homework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must</a:t>
            </a:r>
            <a:r>
              <a:rPr lang="cs-CZ" i="1" dirty="0" smtClean="0"/>
              <a:t> </a:t>
            </a:r>
            <a:r>
              <a:rPr lang="cs-CZ" i="1" dirty="0" err="1" smtClean="0"/>
              <a:t>be</a:t>
            </a:r>
            <a:r>
              <a:rPr lang="cs-CZ" i="1" dirty="0" smtClean="0"/>
              <a:t> </a:t>
            </a:r>
            <a:r>
              <a:rPr lang="cs-CZ" i="1" dirty="0" err="1" smtClean="0"/>
              <a:t>quiet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endParaRPr lang="cs-CZ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ana\AppData\Local\Microsoft\Windows\Temporary Internet Files\Content.IE5\5AFPVKM7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89040"/>
            <a:ext cx="1584325" cy="194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0355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prohibition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276872"/>
            <a:ext cx="8229600" cy="3701008"/>
          </a:xfrm>
        </p:spPr>
        <p:txBody>
          <a:bodyPr>
            <a:normAutofit/>
          </a:bodyPr>
          <a:lstStyle/>
          <a:p>
            <a:pPr lvl="1"/>
            <a:r>
              <a:rPr lang="cs-CZ" sz="5000" dirty="0" smtClean="0">
                <a:solidFill>
                  <a:srgbClr val="00B050"/>
                </a:solidFill>
              </a:rPr>
              <a:t> MUSTN‘T </a:t>
            </a:r>
            <a:r>
              <a:rPr lang="cs-CZ" sz="3200" dirty="0" smtClean="0"/>
              <a:t>+ </a:t>
            </a:r>
            <a:r>
              <a:rPr lang="cs-CZ" sz="3200" dirty="0"/>
              <a:t>holý </a:t>
            </a:r>
            <a:r>
              <a:rPr lang="cs-CZ" sz="3200" dirty="0" smtClean="0"/>
              <a:t>infinitive</a:t>
            </a:r>
            <a:endParaRPr lang="cs-CZ" sz="50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i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i="1" dirty="0" err="1" smtClean="0"/>
              <a:t>e.g</a:t>
            </a:r>
            <a:r>
              <a:rPr lang="cs-CZ" i="1" dirty="0" smtClean="0"/>
              <a:t>. 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mustn‘t</a:t>
            </a:r>
            <a:r>
              <a:rPr lang="cs-CZ" i="1" dirty="0" smtClean="0"/>
              <a:t> </a:t>
            </a:r>
            <a:r>
              <a:rPr lang="cs-CZ" i="1" dirty="0" err="1" smtClean="0"/>
              <a:t>cheat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mustn‘t</a:t>
            </a:r>
            <a:r>
              <a:rPr lang="cs-CZ" i="1" dirty="0" smtClean="0"/>
              <a:t> </a:t>
            </a:r>
            <a:r>
              <a:rPr lang="cs-CZ" i="1" dirty="0" err="1" smtClean="0"/>
              <a:t>chew</a:t>
            </a:r>
            <a:r>
              <a:rPr lang="cs-CZ" i="1" dirty="0" smtClean="0"/>
              <a:t> a </a:t>
            </a:r>
            <a:r>
              <a:rPr lang="cs-CZ" i="1" dirty="0" err="1" smtClean="0"/>
              <a:t>chewing</a:t>
            </a:r>
            <a:r>
              <a:rPr lang="cs-CZ" i="1" dirty="0" smtClean="0"/>
              <a:t> gum.</a:t>
            </a:r>
          </a:p>
          <a:p>
            <a:pPr marL="0" indent="0">
              <a:buNone/>
            </a:pPr>
            <a:endParaRPr lang="cs-CZ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Jana\AppData\Local\Microsoft\Windows\Temporary Internet Files\Content.IE5\5AFPVKM7\MC9002321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700808"/>
            <a:ext cx="1456099" cy="184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017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263691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u="sng" dirty="0" err="1" smtClean="0">
                <a:solidFill>
                  <a:srgbClr val="00B050"/>
                </a:solidFill>
                <a:latin typeface="Algerian" pitchFamily="82" charset="0"/>
              </a:rPr>
              <a:t>Exercises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6146" name="Picture 2" descr="C:\Users\Jana\AppData\Local\Microsoft\Windows\Temporary Internet Files\Content.IE5\8185BRI6\MC9004113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1483205" cy="149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\AppData\Local\Microsoft\Windows\Temporary Internet Files\Content.IE5\6FRIDCRR\MC9000547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414" y="4293096"/>
            <a:ext cx="1803804" cy="181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5931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u="sng" dirty="0" err="1" smtClean="0">
                <a:solidFill>
                  <a:srgbClr val="00B050"/>
                </a:solidFill>
              </a:rPr>
              <a:t>Say</a:t>
            </a:r>
            <a:r>
              <a:rPr lang="cs-CZ" u="sng" dirty="0" smtClean="0">
                <a:solidFill>
                  <a:srgbClr val="00B050"/>
                </a:solidFill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</a:rPr>
              <a:t>what</a:t>
            </a:r>
            <a:r>
              <a:rPr lang="cs-CZ" u="sng" dirty="0" smtClean="0">
                <a:solidFill>
                  <a:srgbClr val="00B050"/>
                </a:solidFill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</a:rPr>
              <a:t>you</a:t>
            </a:r>
            <a:r>
              <a:rPr lang="cs-CZ" u="sng" dirty="0" smtClean="0">
                <a:solidFill>
                  <a:srgbClr val="00B050"/>
                </a:solidFill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</a:rPr>
              <a:t>must</a:t>
            </a:r>
            <a:r>
              <a:rPr lang="cs-CZ" u="sng" dirty="0" smtClean="0">
                <a:solidFill>
                  <a:srgbClr val="00B050"/>
                </a:solidFill>
              </a:rPr>
              <a:t> / </a:t>
            </a:r>
            <a:r>
              <a:rPr lang="cs-CZ" u="sng" dirty="0" err="1" smtClean="0">
                <a:solidFill>
                  <a:srgbClr val="00B050"/>
                </a:solidFill>
              </a:rPr>
              <a:t>mustn‘t</a:t>
            </a:r>
            <a:r>
              <a:rPr lang="cs-CZ" u="sng" dirty="0" smtClean="0">
                <a:solidFill>
                  <a:srgbClr val="00B050"/>
                </a:solidFill>
              </a:rPr>
              <a:t>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835696" y="6021288"/>
            <a:ext cx="122413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SOLUTION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5968657" y="6025598"/>
            <a:ext cx="129614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EXERCISE 2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8185BRI6\MC900346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227" y="1772816"/>
            <a:ext cx="1347679" cy="134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\AppData\Local\Microsoft\Windows\Temporary Internet Files\Content.IE5\6FRIDCRR\MC9003463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143" y="1800790"/>
            <a:ext cx="1388275" cy="138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6FRIDCRR\MC9004112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268" y="1800790"/>
            <a:ext cx="1493067" cy="1414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\AppData\Local\Microsoft\Windows\Temporary Internet Files\Content.IE5\6FRIDCRR\MC9004319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757" y="3717032"/>
            <a:ext cx="1490007" cy="149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\AppData\Local\Microsoft\Windows\Temporary Internet Files\Content.IE5\6FRIDCRR\MC9003395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419" y="3593184"/>
            <a:ext cx="1739458" cy="1737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a\AppData\Local\Microsoft\Windows\Temporary Internet Files\Content.IE5\90FK01R9\MC90041128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6196" y="3595298"/>
            <a:ext cx="2069463" cy="1950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56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752528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rgbClr val="00B050"/>
                </a:solidFill>
              </a:rPr>
              <a:t>2. </a:t>
            </a:r>
            <a:r>
              <a:rPr lang="cs-CZ" u="sng" dirty="0" err="1" smtClean="0">
                <a:solidFill>
                  <a:srgbClr val="00B050"/>
                </a:solidFill>
              </a:rPr>
              <a:t>Translate</a:t>
            </a:r>
            <a:r>
              <a:rPr lang="cs-CZ" u="sng" dirty="0" smtClean="0">
                <a:solidFill>
                  <a:srgbClr val="00B050"/>
                </a:solidFill>
              </a:rPr>
              <a:t>:</a:t>
            </a:r>
            <a:endParaRPr lang="cs-CZ" u="sng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Nesmíme nosit do školy šperky.</a:t>
            </a:r>
          </a:p>
          <a:p>
            <a:pPr marL="0" indent="0">
              <a:buNone/>
            </a:pPr>
            <a:r>
              <a:rPr lang="cs-CZ" dirty="0" smtClean="0"/>
              <a:t>Musíme počítat.</a:t>
            </a:r>
          </a:p>
          <a:p>
            <a:pPr marL="0" indent="0">
              <a:buNone/>
            </a:pPr>
            <a:r>
              <a:rPr lang="cs-CZ" dirty="0" smtClean="0"/>
              <a:t>Nesmíme pít alkohol.</a:t>
            </a:r>
          </a:p>
          <a:p>
            <a:pPr marL="0" indent="0">
              <a:buNone/>
            </a:pPr>
            <a:r>
              <a:rPr lang="cs-CZ" dirty="0" smtClean="0"/>
              <a:t>Musíš zastavit.</a:t>
            </a:r>
          </a:p>
          <a:p>
            <a:pPr marL="0" indent="0">
              <a:buNone/>
            </a:pPr>
            <a:r>
              <a:rPr lang="cs-CZ" dirty="0" smtClean="0"/>
              <a:t>Musíte ukázat pas.</a:t>
            </a:r>
          </a:p>
          <a:p>
            <a:pPr marL="0" indent="0">
              <a:buNone/>
            </a:pPr>
            <a:r>
              <a:rPr lang="cs-CZ" dirty="0" smtClean="0"/>
              <a:t>Nesmíme křičet.</a:t>
            </a:r>
            <a:endParaRPr lang="en-GB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" name="Picture 5" descr="C:\Users\Jana\AppData\Local\Microsoft\Windows\Temporary Internet Files\Content.IE5\6FRIDCRR\MC9004362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66" y="3956723"/>
            <a:ext cx="185396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Jana\AppData\Local\Microsoft\Windows\Temporary Internet Files\Content.IE5\5AFPVKM7\MC9001134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477" y="2132856"/>
            <a:ext cx="2291145" cy="100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>
            <a:hlinkClick r:id="rId4" action="ppaction://hlinksldjump"/>
          </p:cNvPr>
          <p:cNvSpPr txBox="1"/>
          <p:nvPr/>
        </p:nvSpPr>
        <p:spPr>
          <a:xfrm>
            <a:off x="1835696" y="6021288"/>
            <a:ext cx="122413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SOLUTION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40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85847" y="256490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u="sng" dirty="0" err="1" smtClean="0">
                <a:solidFill>
                  <a:srgbClr val="FF0000"/>
                </a:solidFill>
                <a:latin typeface="Algerian" pitchFamily="82" charset="0"/>
              </a:rPr>
              <a:t>solution</a:t>
            </a:r>
            <a:endParaRPr lang="cs-CZ" sz="8000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8195" name="Picture 3" descr="C:\Users\Jana\AppData\Local\Microsoft\Windows\Temporary Internet Files\Content.IE5\90FK01R9\MC900411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195" y="980728"/>
            <a:ext cx="1532540" cy="144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Jana\AppData\Local\Microsoft\Windows\Temporary Internet Files\Content.IE5\5AFPVKM7\MC900390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77072"/>
            <a:ext cx="1685239" cy="191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219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263" y="774849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sz="2800" u="sng" dirty="0" err="1" smtClean="0">
                <a:solidFill>
                  <a:srgbClr val="00B050"/>
                </a:solidFill>
              </a:rPr>
              <a:t>Say</a:t>
            </a:r>
            <a:r>
              <a:rPr lang="cs-CZ" sz="2800" u="sng" dirty="0" smtClean="0">
                <a:solidFill>
                  <a:srgbClr val="00B050"/>
                </a:solidFill>
              </a:rPr>
              <a:t> </a:t>
            </a:r>
            <a:r>
              <a:rPr lang="cs-CZ" sz="2800" u="sng" dirty="0" err="1" smtClean="0">
                <a:solidFill>
                  <a:srgbClr val="00B050"/>
                </a:solidFill>
              </a:rPr>
              <a:t>what</a:t>
            </a:r>
            <a:r>
              <a:rPr lang="cs-CZ" sz="2800" u="sng" dirty="0" smtClean="0">
                <a:solidFill>
                  <a:srgbClr val="00B050"/>
                </a:solidFill>
              </a:rPr>
              <a:t> </a:t>
            </a:r>
            <a:r>
              <a:rPr lang="cs-CZ" sz="2800" u="sng" dirty="0" err="1" smtClean="0">
                <a:solidFill>
                  <a:srgbClr val="00B050"/>
                </a:solidFill>
              </a:rPr>
              <a:t>you</a:t>
            </a:r>
            <a:r>
              <a:rPr lang="cs-CZ" sz="2800" u="sng" dirty="0" smtClean="0">
                <a:solidFill>
                  <a:srgbClr val="00B050"/>
                </a:solidFill>
              </a:rPr>
              <a:t> </a:t>
            </a:r>
            <a:r>
              <a:rPr lang="cs-CZ" sz="2800" u="sng" dirty="0" err="1" smtClean="0">
                <a:solidFill>
                  <a:srgbClr val="00B050"/>
                </a:solidFill>
              </a:rPr>
              <a:t>must</a:t>
            </a:r>
            <a:r>
              <a:rPr lang="cs-CZ" sz="2800" u="sng" dirty="0" smtClean="0">
                <a:solidFill>
                  <a:srgbClr val="00B050"/>
                </a:solidFill>
              </a:rPr>
              <a:t> / </a:t>
            </a:r>
            <a:r>
              <a:rPr lang="cs-CZ" sz="2800" u="sng" dirty="0" err="1" smtClean="0">
                <a:solidFill>
                  <a:srgbClr val="00B050"/>
                </a:solidFill>
              </a:rPr>
              <a:t>mustn‘t</a:t>
            </a:r>
            <a:r>
              <a:rPr lang="cs-CZ" sz="2800" u="sng" dirty="0" smtClean="0">
                <a:solidFill>
                  <a:srgbClr val="00B050"/>
                </a:solidFill>
              </a:rPr>
              <a:t>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Jana\AppData\Local\Microsoft\Windows\Temporary Internet Files\Content.IE5\8185BRI6\MC9003463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063" y="1421767"/>
            <a:ext cx="1347679" cy="134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6FRIDCRR\MC900411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497" y="984306"/>
            <a:ext cx="1493067" cy="1414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\AppData\Local\Microsoft\Windows\Temporary Internet Files\Content.IE5\6FRIDCRR\MC9004319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35" y="3886795"/>
            <a:ext cx="1490007" cy="149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\AppData\Local\Microsoft\Windows\Temporary Internet Files\Content.IE5\6FRIDCRR\MC9003395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58" y="3877951"/>
            <a:ext cx="1739458" cy="1737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a\AppData\Local\Microsoft\Windows\Temporary Internet Files\Content.IE5\90FK01R9\MC9004112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795" y="3597665"/>
            <a:ext cx="1887365" cy="177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4518" y="3037831"/>
            <a:ext cx="244827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mustn‘t</a:t>
            </a:r>
            <a:r>
              <a:rPr lang="cs-CZ" dirty="0" smtClean="0"/>
              <a:t> go in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3206538"/>
            <a:ext cx="345638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mustn‘t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dog in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09498" y="2668499"/>
            <a:ext cx="158417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stop.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4518" y="5646840"/>
            <a:ext cx="2148483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07332" y="5831506"/>
            <a:ext cx="26642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wear</a:t>
            </a:r>
            <a:r>
              <a:rPr lang="cs-CZ" dirty="0" smtClean="0"/>
              <a:t> a hard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45055" y="5615653"/>
            <a:ext cx="324036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mustn‘t</a:t>
            </a:r>
            <a:r>
              <a:rPr lang="cs-CZ" dirty="0" smtClean="0"/>
              <a:t> enter (</a:t>
            </a:r>
            <a:r>
              <a:rPr lang="cs-CZ" dirty="0" err="1" smtClean="0"/>
              <a:t>walk</a:t>
            </a:r>
            <a:r>
              <a:rPr lang="cs-CZ" dirty="0" smtClean="0"/>
              <a:t>) in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Users\Jana\AppData\Local\Microsoft\Windows\Temporary Internet Files\Content.IE5\5AFPVKM7\MC9000245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567" y="1450153"/>
            <a:ext cx="1653749" cy="16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>
            <a:hlinkClick r:id="rId8" action="ppaction://hlinksldjump"/>
          </p:cNvPr>
          <p:cNvSpPr txBox="1"/>
          <p:nvPr/>
        </p:nvSpPr>
        <p:spPr>
          <a:xfrm>
            <a:off x="683568" y="332656"/>
            <a:ext cx="1296144" cy="369332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EXERCISE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9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752528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rgbClr val="00B050"/>
                </a:solidFill>
              </a:rPr>
              <a:t>2. </a:t>
            </a:r>
            <a:r>
              <a:rPr lang="cs-CZ" u="sng" dirty="0" err="1" smtClean="0">
                <a:solidFill>
                  <a:srgbClr val="00B050"/>
                </a:solidFill>
              </a:rPr>
              <a:t>Translate</a:t>
            </a:r>
            <a:r>
              <a:rPr lang="cs-CZ" u="sng" dirty="0" smtClean="0">
                <a:solidFill>
                  <a:srgbClr val="00B050"/>
                </a:solidFill>
              </a:rPr>
              <a:t>:</a:t>
            </a:r>
            <a:endParaRPr lang="cs-CZ" u="sng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We mustn‘t wear jewels.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We must count.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We mustn‘t drink alcohol.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You must stop.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You must show a passport.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We mustn‘t shout.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5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956" y="5886564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300192" y="552548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Můžeš si zatleskat.</a:t>
            </a:r>
            <a:endParaRPr lang="cs-CZ" dirty="0"/>
          </a:p>
        </p:txBody>
      </p:sp>
      <p:pic>
        <p:nvPicPr>
          <p:cNvPr id="7173" name="Picture 5" descr="C:\Users\Jana\AppData\Local\Microsoft\Windows\Temporary Internet Files\Content.IE5\6FRIDCRR\MC90043628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971" y="3414889"/>
            <a:ext cx="185396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\AppData\Local\Microsoft\Windows\Temporary Internet Files\Content.IE5\5AFPVKM7\MC9001134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771" y="1988840"/>
            <a:ext cx="2291145" cy="100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8859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9"/>
            <a:ext cx="8229600" cy="1872208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10242" name="Picture 2" descr="C:\Users\Jana\AppData\Local\Microsoft\Windows\Temporary Internet Files\Content.IE5\5AFPVKM7\MC900113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2911226" cy="128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\AppData\Local\Microsoft\Windows\Temporary Internet Files\Content.IE5\5AFPVKM7\MC900390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914" y="4509120"/>
            <a:ext cx="1685239" cy="191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58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146</Words>
  <Application>Microsoft Office PowerPoint</Application>
  <PresentationFormat>Předvádění na obrazovce (4:3)</PresentationFormat>
  <Paragraphs>57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Rules</vt:lpstr>
      <vt:lpstr>command</vt:lpstr>
      <vt:lpstr>prohibition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LIKES and DISLIKES</dc:title>
  <dc:creator>Jana</dc:creator>
  <cp:lastModifiedBy>Jana</cp:lastModifiedBy>
  <cp:revision>29</cp:revision>
  <dcterms:created xsi:type="dcterms:W3CDTF">2012-07-13T15:19:25Z</dcterms:created>
  <dcterms:modified xsi:type="dcterms:W3CDTF">2013-02-17T17:29:49Z</dcterms:modified>
</cp:coreProperties>
</file>