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90" r:id="rId2"/>
    <p:sldId id="289" r:id="rId3"/>
    <p:sldId id="275" r:id="rId4"/>
    <p:sldId id="256" r:id="rId5"/>
    <p:sldId id="259" r:id="rId6"/>
    <p:sldId id="263" r:id="rId7"/>
    <p:sldId id="257" r:id="rId8"/>
    <p:sldId id="258" r:id="rId9"/>
    <p:sldId id="279" r:id="rId10"/>
    <p:sldId id="278" r:id="rId11"/>
    <p:sldId id="261" r:id="rId12"/>
    <p:sldId id="262" r:id="rId13"/>
    <p:sldId id="281" r:id="rId14"/>
    <p:sldId id="274" r:id="rId15"/>
    <p:sldId id="282" r:id="rId16"/>
    <p:sldId id="280" r:id="rId17"/>
    <p:sldId id="285" r:id="rId18"/>
    <p:sldId id="284" r:id="rId19"/>
    <p:sldId id="283" r:id="rId20"/>
    <p:sldId id="264" r:id="rId21"/>
    <p:sldId id="276" r:id="rId22"/>
    <p:sldId id="277" r:id="rId23"/>
    <p:sldId id="272" r:id="rId24"/>
    <p:sldId id="266" r:id="rId2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099" autoAdjust="0"/>
    <p:restoredTop sz="94171" autoAdjust="0"/>
  </p:normalViewPr>
  <p:slideViewPr>
    <p:cSldViewPr>
      <p:cViewPr varScale="1">
        <p:scale>
          <a:sx n="97" d="100"/>
          <a:sy n="97" d="100"/>
        </p:scale>
        <p:origin x="-114" y="6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VY_32_INOVACE_3. 2. 4. 3. F 07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Základní škola Strančice, okres Praha-východ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Ing. Ivana Fiedlerová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 Přírodopis 6 – Kroužkovci (žížaly, nitěnky)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r>
            <a:rPr lang="cs-CZ" sz="2000" dirty="0" smtClean="0">
              <a:solidFill>
                <a:prstClr val="black"/>
              </a:solidFill>
            </a:rPr>
            <a:t>CZ.1.07/1.4.00/21.2976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 custLinFactNeighborX="-2095" custLinFactNeighborY="-6442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EAA3ED62-D631-4FC1-A4DB-DDD68A770626}" type="presOf" srcId="{B651F6E3-6281-48DB-9319-2AEAFDAE7572}" destId="{619D679B-A015-4ECF-8348-D1034C574F40}" srcOrd="0" destOrd="0" presId="urn:microsoft.com/office/officeart/2005/8/layout/target3"/>
    <dgm:cxn modelId="{1322A262-BD75-4F54-BC35-A0616DFBB90F}" type="presOf" srcId="{D8197B8C-B260-4A16-BDF4-0947B075E274}" destId="{25B08C86-7E15-44DC-BE7F-FFB55DD49D12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62E9998-4726-4294-A129-337EF1F0DDED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62367834-DB20-4F4D-8791-D561632B4352}" type="presOf" srcId="{D1B46980-6531-4606-95E6-44980827E919}" destId="{2BE915AB-18AA-4053-B92C-3BFC9ED204BB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D9EEE820-D34E-4AF4-B0A8-327A74BB68AB}" type="presOf" srcId="{B651F6E3-6281-48DB-9319-2AEAFDAE7572}" destId="{6BB5E863-4638-4E1D-BFDE-399D028AC4ED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F0F4979-A013-4D58-AC0B-6E0B2760A7D8}" type="presOf" srcId="{4C35D32F-0EAB-4CD7-82EE-45574DC2A586}" destId="{8BEBB6EC-1DAA-4CAC-8A25-BC0FCBD5DBD5}" srcOrd="0" destOrd="0" presId="urn:microsoft.com/office/officeart/2005/8/layout/target3"/>
    <dgm:cxn modelId="{4C090453-BA1E-4609-A7E2-F099BB1ADE23}" type="presOf" srcId="{D1B46980-6531-4606-95E6-44980827E919}" destId="{6140AFEC-043D-4C43-A2F9-D0F5331DF3A3}" srcOrd="0" destOrd="0" presId="urn:microsoft.com/office/officeart/2005/8/layout/target3"/>
    <dgm:cxn modelId="{24AB5B0F-A213-4FC9-8E2D-94488570F83A}" type="presOf" srcId="{D1D4F407-5343-4D3F-B5B9-D407B03CAEB4}" destId="{AED2198E-93D5-4001-81B4-73124B309672}" srcOrd="1" destOrd="0" presId="urn:microsoft.com/office/officeart/2005/8/layout/target3"/>
    <dgm:cxn modelId="{A73DD9C5-4B57-498D-9ED1-2F2209DEB039}" type="presOf" srcId="{D1D4F407-5343-4D3F-B5B9-D407B03CAEB4}" destId="{D005CE8C-CC26-4C3E-AC11-E15060ECD759}" srcOrd="0" destOrd="0" presId="urn:microsoft.com/office/officeart/2005/8/layout/target3"/>
    <dgm:cxn modelId="{FDB52C20-DFC3-4B7C-80DA-ED92FDC3E1D0}" type="presOf" srcId="{4C35D32F-0EAB-4CD7-82EE-45574DC2A586}" destId="{890E4F0B-2866-4A3F-A3C7-2A14B1797930}" srcOrd="1" destOrd="0" presId="urn:microsoft.com/office/officeart/2005/8/layout/target3"/>
    <dgm:cxn modelId="{B6F8299F-E5C8-4CEA-B831-DAAB932C2220}" type="presOf" srcId="{757F3AB3-0718-4624-B441-E567A8F0AB56}" destId="{333A1088-737F-45CB-B68E-254E46348037}" srcOrd="0" destOrd="0" presId="urn:microsoft.com/office/officeart/2005/8/layout/target3"/>
    <dgm:cxn modelId="{26F766E5-20A5-4D90-BDEC-40FB6363311A}" type="presParOf" srcId="{333A1088-737F-45CB-B68E-254E46348037}" destId="{F5ABB229-8D3B-4694-996A-96F23CF14429}" srcOrd="0" destOrd="0" presId="urn:microsoft.com/office/officeart/2005/8/layout/target3"/>
    <dgm:cxn modelId="{1B263579-200B-4016-952C-226CFE353863}" type="presParOf" srcId="{333A1088-737F-45CB-B68E-254E46348037}" destId="{F41139FD-01EE-4571-8B17-4FB00FC51163}" srcOrd="1" destOrd="0" presId="urn:microsoft.com/office/officeart/2005/8/layout/target3"/>
    <dgm:cxn modelId="{AAD33A0E-7978-4FFB-8664-0F9493B6EE29}" type="presParOf" srcId="{333A1088-737F-45CB-B68E-254E46348037}" destId="{D005CE8C-CC26-4C3E-AC11-E15060ECD759}" srcOrd="2" destOrd="0" presId="urn:microsoft.com/office/officeart/2005/8/layout/target3"/>
    <dgm:cxn modelId="{3E57C7A6-8189-4142-8F95-13D6AB3A5AF8}" type="presParOf" srcId="{333A1088-737F-45CB-B68E-254E46348037}" destId="{2C702D82-9B77-49B7-9568-BB8EB47C3372}" srcOrd="3" destOrd="0" presId="urn:microsoft.com/office/officeart/2005/8/layout/target3"/>
    <dgm:cxn modelId="{68834365-D85D-4AA6-9CF2-B88BD3F9FC27}" type="presParOf" srcId="{333A1088-737F-45CB-B68E-254E46348037}" destId="{A52A0455-90FF-4808-ABD0-F02540D31D5A}" srcOrd="4" destOrd="0" presId="urn:microsoft.com/office/officeart/2005/8/layout/target3"/>
    <dgm:cxn modelId="{BC42C98A-252A-44CA-ACCB-A76D351C0DBE}" type="presParOf" srcId="{333A1088-737F-45CB-B68E-254E46348037}" destId="{6140AFEC-043D-4C43-A2F9-D0F5331DF3A3}" srcOrd="5" destOrd="0" presId="urn:microsoft.com/office/officeart/2005/8/layout/target3"/>
    <dgm:cxn modelId="{CE511A51-B50D-407B-9A97-EFA2D08480D7}" type="presParOf" srcId="{333A1088-737F-45CB-B68E-254E46348037}" destId="{9358AC05-5D7D-4327-9F80-1AD486AEA664}" srcOrd="6" destOrd="0" presId="urn:microsoft.com/office/officeart/2005/8/layout/target3"/>
    <dgm:cxn modelId="{7CC83B43-793D-4FE6-9C00-A6B5936BB789}" type="presParOf" srcId="{333A1088-737F-45CB-B68E-254E46348037}" destId="{313FC574-E1CD-4FB4-B054-0B805CE0447D}" srcOrd="7" destOrd="0" presId="urn:microsoft.com/office/officeart/2005/8/layout/target3"/>
    <dgm:cxn modelId="{18B26ECA-B8A7-40E2-942C-5B677D05C3DE}" type="presParOf" srcId="{333A1088-737F-45CB-B68E-254E46348037}" destId="{619D679B-A015-4ECF-8348-D1034C574F40}" srcOrd="8" destOrd="0" presId="urn:microsoft.com/office/officeart/2005/8/layout/target3"/>
    <dgm:cxn modelId="{539E55CA-D0EC-4537-B705-E504B1F4EF24}" type="presParOf" srcId="{333A1088-737F-45CB-B68E-254E46348037}" destId="{322283A8-4A27-4CDA-BAE3-F381106A9174}" srcOrd="9" destOrd="0" presId="urn:microsoft.com/office/officeart/2005/8/layout/target3"/>
    <dgm:cxn modelId="{2E000CF2-89E4-4054-AAAD-AD984BFF8BC5}" type="presParOf" srcId="{333A1088-737F-45CB-B68E-254E46348037}" destId="{FFC9F71D-1B4F-4AD9-A4A6-86ADEFC8AF5C}" srcOrd="10" destOrd="0" presId="urn:microsoft.com/office/officeart/2005/8/layout/target3"/>
    <dgm:cxn modelId="{26E1B225-DFC0-4863-8447-879306DB0A8B}" type="presParOf" srcId="{333A1088-737F-45CB-B68E-254E46348037}" destId="{25B08C86-7E15-44DC-BE7F-FFB55DD49D12}" srcOrd="11" destOrd="0" presId="urn:microsoft.com/office/officeart/2005/8/layout/target3"/>
    <dgm:cxn modelId="{09DF5D1B-6397-4192-8D00-DAEC97C041B3}" type="presParOf" srcId="{333A1088-737F-45CB-B68E-254E46348037}" destId="{76644BE8-9D7C-4C09-B250-3D10AF48CBB7}" srcOrd="12" destOrd="0" presId="urn:microsoft.com/office/officeart/2005/8/layout/target3"/>
    <dgm:cxn modelId="{FD29E53C-9785-41DC-8505-3BB58B825867}" type="presParOf" srcId="{333A1088-737F-45CB-B68E-254E46348037}" destId="{EE85B701-7295-41C0-BA7A-34D3756A2AE6}" srcOrd="13" destOrd="0" presId="urn:microsoft.com/office/officeart/2005/8/layout/target3"/>
    <dgm:cxn modelId="{F007C66F-B8CE-42BA-B8A2-AA7ADD7E78EF}" type="presParOf" srcId="{333A1088-737F-45CB-B68E-254E46348037}" destId="{8BEBB6EC-1DAA-4CAC-8A25-BC0FCBD5DBD5}" srcOrd="14" destOrd="0" presId="urn:microsoft.com/office/officeart/2005/8/layout/target3"/>
    <dgm:cxn modelId="{1D668AC8-CA25-459F-9E2D-2998EBEFAA26}" type="presParOf" srcId="{333A1088-737F-45CB-B68E-254E46348037}" destId="{AED2198E-93D5-4001-81B4-73124B309672}" srcOrd="15" destOrd="0" presId="urn:microsoft.com/office/officeart/2005/8/layout/target3"/>
    <dgm:cxn modelId="{663CC592-1B7A-4EF5-BA43-789110E128AA}" type="presParOf" srcId="{333A1088-737F-45CB-B68E-254E46348037}" destId="{2BE915AB-18AA-4053-B92C-3BFC9ED204BB}" srcOrd="16" destOrd="0" presId="urn:microsoft.com/office/officeart/2005/8/layout/target3"/>
    <dgm:cxn modelId="{27AEE127-94A4-4A65-BC70-2F10739F21C1}" type="presParOf" srcId="{333A1088-737F-45CB-B68E-254E46348037}" destId="{6BB5E863-4638-4E1D-BFDE-399D028AC4ED}" srcOrd="17" destOrd="0" presId="urn:microsoft.com/office/officeart/2005/8/layout/target3"/>
    <dgm:cxn modelId="{2B7394A7-6F74-41B8-855A-51A552D13DE3}" type="presParOf" srcId="{333A1088-737F-45CB-B68E-254E46348037}" destId="{5A5FFA88-C948-4069-8E93-59FA12366E83}" srcOrd="18" destOrd="0" presId="urn:microsoft.com/office/officeart/2005/8/layout/target3"/>
    <dgm:cxn modelId="{1E840E1A-550D-4914-80B0-32EEA8395EEE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Základní škola Strančice, okres Praha-východ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Ing. Ivana Fiedlerová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04062" y="720076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VY_32_INOVACE_3. 2. 4. 3. F 07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 Přírodopis 6 – Kroužkovci (žížaly, nitěnky)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r>
            <a:rPr lang="cs-CZ" sz="2000" kern="1200" dirty="0" smtClean="0">
              <a:solidFill>
                <a:prstClr val="black"/>
              </a:solidFill>
            </a:rPr>
            <a:t>CZ.1.07/1.4.00/21.2976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8CDEDC-03CB-40DA-85A2-EA016E064547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80DF25-A09E-4667-8ECA-2F969282239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57647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78340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0DF25-A09E-4667-8ECA-2F969282239E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635182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Žížaly mají úžasnou regenerační schopnost. Když je nepřítel polapí, zůstane mu jen zadní část těla žížaly za opaskem (světlá, ztluštělá část v přední třetině těla, kde ústí četné žlázy - na obrázcích přeháněna). Konec těla žížale doroste. Pokud je ale přetržena přesně </a:t>
            </a:r>
            <a:r>
              <a:rPr lang="cs-CZ" dirty="0" err="1" smtClean="0"/>
              <a:t>uprostřed,vždy</a:t>
            </a:r>
            <a:r>
              <a:rPr lang="cs-CZ" dirty="0" smtClean="0"/>
              <a:t> zahyne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0DF25-A09E-4667-8ECA-2F969282239E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18564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Žije ve sladkých, organicky znečištěných nebo hnijících vodách, zavrtaná hlavou dolů do bahna. Koncem těla si přihání kyslík.</a:t>
            </a:r>
          </a:p>
          <a:p>
            <a:pPr marL="285750" marR="0" lvl="0" indent="-2857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§"/>
              <a:tabLst/>
              <a:defRPr/>
            </a:pPr>
            <a:r>
              <a:rPr kumimoji="0" lang="cs-CZ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itchFamily="66" charset="0"/>
                <a:ea typeface="+mn-ea"/>
                <a:cs typeface="+mn-cs"/>
              </a:rPr>
              <a:t>Jejich tělo je 3 cm dlouhé. 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80DF25-A09E-4667-8ECA-2F969282239E}" type="slidenum">
              <a:rPr lang="cs-CZ" smtClean="0"/>
              <a:pPr/>
              <a:t>20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7867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63982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078411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976830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3288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354351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519117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18003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26994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11955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15896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08121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chemeClr val="accent4">
                <a:lumMod val="60000"/>
                <a:lumOff val="40000"/>
              </a:schemeClr>
            </a:gs>
            <a:gs pos="14000">
              <a:srgbClr val="B5D1EC"/>
            </a:gs>
            <a:gs pos="21000">
              <a:srgbClr val="E1EDF7"/>
            </a:gs>
            <a:gs pos="28000">
              <a:schemeClr val="bg1">
                <a:alpha val="3000"/>
              </a:schemeClr>
            </a:gs>
            <a:gs pos="9000">
              <a:schemeClr val="tx2">
                <a:lumMod val="40000"/>
                <a:lumOff val="60000"/>
              </a:schemeClr>
            </a:gs>
          </a:gsLst>
          <a:lin ang="66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721586-DD22-46D7-8F73-A37BE80FFCA0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0F708-7EC2-4342-971B-0109D5EA138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5564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4042929288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670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latin typeface="Comic Sans MS" pitchFamily="66" charset="0"/>
              </a:rPr>
              <a:t/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Anotace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Kmen</a:t>
            </a:r>
            <a:r>
              <a:rPr lang="cs-CZ" dirty="0">
                <a:latin typeface="Comic Sans MS" pitchFamily="66" charset="0"/>
              </a:rPr>
              <a:t>: </a:t>
            </a:r>
            <a:r>
              <a:rPr lang="cs-CZ" dirty="0" smtClean="0">
                <a:latin typeface="Comic Sans MS" pitchFamily="66" charset="0"/>
              </a:rPr>
              <a:t>Kroužkovci</a:t>
            </a:r>
            <a:endParaRPr lang="cs-CZ" dirty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Tento materiál je určen pro žáky</a:t>
            </a:r>
            <a:br>
              <a:rPr lang="cs-CZ" dirty="0" smtClean="0">
                <a:latin typeface="Comic Sans MS" pitchFamily="66" charset="0"/>
              </a:rPr>
            </a:br>
            <a:r>
              <a:rPr lang="cs-CZ" dirty="0" smtClean="0">
                <a:latin typeface="Comic Sans MS" pitchFamily="66" charset="0"/>
              </a:rPr>
              <a:t>6. ročníku,</a:t>
            </a:r>
          </a:p>
          <a:p>
            <a:r>
              <a:rPr lang="cs-CZ" dirty="0" smtClean="0">
                <a:latin typeface="Comic Sans MS" pitchFamily="66" charset="0"/>
              </a:rPr>
              <a:t>definuje hlavní znaky pavouků, popisuje a ukazuje zástupce řádu pavouků a jejich hlavní znaky</a:t>
            </a:r>
            <a:endParaRPr lang="cs-CZ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27739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latin typeface="Comic Sans MS" pitchFamily="66" charset="0"/>
              </a:rPr>
              <a:t>Kroužkovci (1)</a:t>
            </a:r>
            <a:endParaRPr lang="cs-CZ" sz="6000" dirty="0"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2495128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chemeClr val="tx1"/>
                </a:solidFill>
                <a:latin typeface="Comic Sans MS" pitchFamily="66" charset="0"/>
              </a:rPr>
              <a:t>Třídy: </a:t>
            </a:r>
          </a:p>
          <a:p>
            <a:r>
              <a:rPr lang="cs-CZ" sz="4400" dirty="0" smtClean="0">
                <a:solidFill>
                  <a:schemeClr val="tx1"/>
                </a:solidFill>
                <a:latin typeface="Comic Sans MS" pitchFamily="66" charset="0"/>
              </a:rPr>
              <a:t> </a:t>
            </a:r>
            <a:r>
              <a:rPr lang="cs-CZ" sz="4400" b="1" dirty="0" smtClean="0">
                <a:solidFill>
                  <a:schemeClr val="tx1"/>
                </a:solidFill>
                <a:latin typeface="Comic Sans MS" pitchFamily="66" charset="0"/>
              </a:rPr>
              <a:t>Žížaly</a:t>
            </a:r>
          </a:p>
          <a:p>
            <a:r>
              <a:rPr lang="cs-CZ" sz="4400" b="1" dirty="0" smtClean="0">
                <a:solidFill>
                  <a:schemeClr val="tx1"/>
                </a:solidFill>
                <a:latin typeface="Comic Sans MS" pitchFamily="66" charset="0"/>
              </a:rPr>
              <a:t>Nitěnky</a:t>
            </a:r>
            <a:endParaRPr lang="cs-CZ" sz="4400" b="1" dirty="0">
              <a:solidFill>
                <a:schemeClr val="tx1"/>
              </a:solidFill>
              <a:latin typeface="Comic Sans MS" pitchFamily="66" charset="0"/>
            </a:endParaRPr>
          </a:p>
        </p:txBody>
      </p:sp>
      <p:pic>
        <p:nvPicPr>
          <p:cNvPr id="1026" name="Picture 2" descr="C:\Users\FiedlerovaI\AppData\Local\Microsoft\Windows\Temporary Internet Files\Content.IE5\UK7J2A6A\MC90005734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789040"/>
            <a:ext cx="1799539" cy="1485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632933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000" dirty="0" smtClean="0">
                <a:latin typeface="Comic Sans MS" pitchFamily="66" charset="0"/>
              </a:rPr>
              <a:t>Kroužkovci</a:t>
            </a:r>
            <a:endParaRPr lang="cs-CZ" sz="6000" dirty="0">
              <a:latin typeface="Comic Sans MS" pitchFamily="66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l"/>
            <a:r>
              <a:rPr lang="cs-CZ" sz="4000" dirty="0">
                <a:solidFill>
                  <a:schemeClr val="tx1"/>
                </a:solidFill>
                <a:latin typeface="Comic Sans MS" pitchFamily="66" charset="0"/>
              </a:rPr>
              <a:t>Kroužkovci jsou živočichové </a:t>
            </a:r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            s </a:t>
            </a:r>
            <a:r>
              <a:rPr lang="cs-CZ" sz="4000" dirty="0">
                <a:solidFill>
                  <a:schemeClr val="tx1"/>
                </a:solidFill>
                <a:latin typeface="Comic Sans MS" pitchFamily="66" charset="0"/>
              </a:rPr>
              <a:t>červovitým tvarem těla. </a:t>
            </a:r>
            <a:endParaRPr lang="cs-CZ" sz="4000" dirty="0" smtClean="0">
              <a:solidFill>
                <a:schemeClr val="tx1"/>
              </a:solidFill>
              <a:latin typeface="Comic Sans MS" pitchFamily="66" charset="0"/>
            </a:endParaRPr>
          </a:p>
          <a:p>
            <a:pPr algn="l"/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Žijí </a:t>
            </a:r>
            <a:r>
              <a:rPr lang="cs-CZ" sz="4000" dirty="0">
                <a:solidFill>
                  <a:schemeClr val="tx1"/>
                </a:solidFill>
                <a:latin typeface="Comic Sans MS" pitchFamily="66" charset="0"/>
              </a:rPr>
              <a:t>ve vlhké </a:t>
            </a:r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zemi, sladkých </a:t>
            </a:r>
            <a:r>
              <a:rPr lang="cs-CZ" sz="4000" dirty="0">
                <a:solidFill>
                  <a:schemeClr val="tx1"/>
                </a:solidFill>
                <a:latin typeface="Comic Sans MS" pitchFamily="66" charset="0"/>
              </a:rPr>
              <a:t>vodách i v </a:t>
            </a:r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moři. </a:t>
            </a:r>
          </a:p>
          <a:p>
            <a:pPr algn="l"/>
            <a:r>
              <a:rPr lang="cs-CZ" sz="4000" dirty="0" smtClean="0">
                <a:solidFill>
                  <a:schemeClr val="tx1"/>
                </a:solidFill>
                <a:latin typeface="Comic Sans MS" pitchFamily="66" charset="0"/>
              </a:rPr>
              <a:t>Někteří parazitují na tělech živočichů</a:t>
            </a:r>
            <a:endParaRPr lang="cs-CZ" sz="4000" dirty="0">
              <a:solidFill>
                <a:schemeClr val="tx1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4493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latin typeface="Comic Sans MS" pitchFamily="66" charset="0"/>
              </a:rPr>
              <a:t>Kmen : Kroužkovci</a:t>
            </a:r>
            <a:br>
              <a:rPr lang="cs-CZ" sz="4800" dirty="0" smtClean="0">
                <a:latin typeface="Comic Sans MS" pitchFamily="66" charset="0"/>
              </a:rPr>
            </a:br>
            <a:r>
              <a:rPr lang="cs-CZ" sz="4000" dirty="0" smtClean="0">
                <a:latin typeface="Comic Sans MS" pitchFamily="66" charset="0"/>
              </a:rPr>
              <a:t>podkmen : </a:t>
            </a:r>
            <a:r>
              <a:rPr lang="cs-CZ" sz="4000" dirty="0" err="1" smtClean="0">
                <a:latin typeface="Comic Sans MS" pitchFamily="66" charset="0"/>
              </a:rPr>
              <a:t>Opaskovci</a:t>
            </a:r>
            <a:endParaRPr lang="cs-CZ" sz="4000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Třída:                                     Řády:</a:t>
            </a: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 </a:t>
            </a:r>
            <a:r>
              <a:rPr lang="cs-CZ" dirty="0" smtClean="0">
                <a:latin typeface="Comic Sans MS" pitchFamily="66" charset="0"/>
              </a:rPr>
              <a:t>         </a:t>
            </a:r>
          </a:p>
          <a:p>
            <a:pPr marL="0" indent="0">
              <a:buNone/>
            </a:pPr>
            <a:r>
              <a:rPr lang="cs-CZ" sz="4300" dirty="0">
                <a:latin typeface="Comic Sans MS" pitchFamily="66" charset="0"/>
              </a:rPr>
              <a:t> </a:t>
            </a:r>
            <a:r>
              <a:rPr lang="cs-CZ" sz="4300" dirty="0" smtClean="0">
                <a:latin typeface="Comic Sans MS" pitchFamily="66" charset="0"/>
              </a:rPr>
              <a:t> </a:t>
            </a:r>
            <a:r>
              <a:rPr lang="cs-CZ" sz="4300" u="sng" dirty="0" err="1" smtClean="0">
                <a:latin typeface="Comic Sans MS" pitchFamily="66" charset="0"/>
              </a:rPr>
              <a:t>Máloštětinatci</a:t>
            </a:r>
            <a:r>
              <a:rPr lang="cs-CZ" u="sng" dirty="0" smtClean="0">
                <a:latin typeface="Comic Sans MS" pitchFamily="66" charset="0"/>
              </a:rPr>
              <a:t> </a:t>
            </a:r>
            <a:r>
              <a:rPr lang="cs-CZ" dirty="0" smtClean="0">
                <a:latin typeface="Comic Sans MS" pitchFamily="66" charset="0"/>
              </a:rPr>
              <a:t>              </a:t>
            </a:r>
            <a:r>
              <a:rPr lang="cs-CZ" sz="3500" dirty="0" smtClean="0">
                <a:latin typeface="Comic Sans MS" pitchFamily="66" charset="0"/>
              </a:rPr>
              <a:t>Nitěnky </a:t>
            </a:r>
          </a:p>
          <a:p>
            <a:pPr marL="0" indent="0">
              <a:buNone/>
            </a:pPr>
            <a:r>
              <a:rPr lang="cs-CZ" sz="3500" dirty="0" smtClean="0">
                <a:latin typeface="Comic Sans MS" pitchFamily="66" charset="0"/>
              </a:rPr>
              <a:t>                                              Žížaly</a:t>
            </a:r>
          </a:p>
          <a:p>
            <a:pPr marL="0" indent="0">
              <a:buNone/>
            </a:pPr>
            <a:r>
              <a:rPr lang="cs-CZ" sz="4700" dirty="0" smtClean="0">
                <a:latin typeface="Comic Sans MS" pitchFamily="66" charset="0"/>
              </a:rPr>
              <a:t>  </a:t>
            </a:r>
            <a:r>
              <a:rPr lang="cs-CZ" sz="4700" u="sng" dirty="0" smtClean="0">
                <a:latin typeface="Comic Sans MS" pitchFamily="66" charset="0"/>
              </a:rPr>
              <a:t>Pijavice</a:t>
            </a:r>
            <a:r>
              <a:rPr lang="cs-CZ" sz="4700" dirty="0" smtClean="0">
                <a:latin typeface="Comic Sans MS" pitchFamily="66" charset="0"/>
              </a:rPr>
              <a:t>            </a:t>
            </a:r>
            <a:r>
              <a:rPr lang="cs-CZ" sz="3800" dirty="0" err="1" smtClean="0">
                <a:latin typeface="Comic Sans MS" pitchFamily="66" charset="0"/>
              </a:rPr>
              <a:t>Chobotnatky</a:t>
            </a:r>
            <a:endParaRPr lang="cs-CZ" sz="38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3500" dirty="0" smtClean="0">
                <a:latin typeface="Comic Sans MS" pitchFamily="66" charset="0"/>
              </a:rPr>
              <a:t>                                            Pijavky</a:t>
            </a: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5004048" y="3212976"/>
            <a:ext cx="1080120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5004048" y="3501008"/>
            <a:ext cx="129614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3347864" y="4797152"/>
            <a:ext cx="1656184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3347864" y="5085184"/>
            <a:ext cx="273630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468490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dirty="0" smtClean="0">
                <a:latin typeface="Comic Sans MS" pitchFamily="66" charset="0"/>
              </a:rPr>
              <a:t>Žížala obecná</a:t>
            </a:r>
            <a:endParaRPr lang="cs-CZ" dirty="0">
              <a:latin typeface="Comic Sans MS" pitchFamily="66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7544" y="1772816"/>
            <a:ext cx="4104455" cy="4125081"/>
          </a:xfrm>
        </p:spPr>
      </p:pic>
      <p:sp>
        <p:nvSpPr>
          <p:cNvPr id="3" name="TextovéPole 2"/>
          <p:cNvSpPr txBox="1"/>
          <p:nvPr/>
        </p:nvSpPr>
        <p:spPr>
          <a:xfrm>
            <a:off x="4893858" y="548680"/>
            <a:ext cx="4248472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>
                <a:latin typeface="Comic Sans MS" pitchFamily="66" charset="0"/>
              </a:rPr>
              <a:t>Žížala </a:t>
            </a:r>
            <a:r>
              <a:rPr lang="cs-CZ" sz="3600" dirty="0">
                <a:latin typeface="Comic Sans MS" pitchFamily="66" charset="0"/>
              </a:rPr>
              <a:t>obecná dosahuje délky 20 až 25 cm, známy jsou i exempláře přes 30 cm.</a:t>
            </a:r>
          </a:p>
          <a:p>
            <a:r>
              <a:rPr lang="cs-CZ" sz="3600" dirty="0" smtClean="0">
                <a:latin typeface="Comic Sans MS" pitchFamily="66" charset="0"/>
              </a:rPr>
              <a:t>Žížala </a:t>
            </a:r>
            <a:r>
              <a:rPr lang="cs-CZ" sz="3600" dirty="0">
                <a:latin typeface="Comic Sans MS" pitchFamily="66" charset="0"/>
              </a:rPr>
              <a:t>obecná byla zavlečena téměř do všech částí </a:t>
            </a:r>
            <a:r>
              <a:rPr lang="cs-CZ" sz="3600" dirty="0" smtClean="0">
                <a:latin typeface="Comic Sans MS" pitchFamily="66" charset="0"/>
              </a:rPr>
              <a:t>a </a:t>
            </a:r>
            <a:r>
              <a:rPr lang="cs-CZ" sz="3600" dirty="0">
                <a:latin typeface="Comic Sans MS" pitchFamily="66" charset="0"/>
              </a:rPr>
              <a:t>obývá skoro celou Zeměkouli.</a:t>
            </a:r>
          </a:p>
          <a:p>
            <a:r>
              <a:rPr lang="cs-CZ" sz="3600" dirty="0"/>
              <a:t/>
            </a:r>
            <a:br>
              <a:rPr lang="cs-CZ" sz="3600" dirty="0"/>
            </a:b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37445629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latin typeface="Comic Sans MS" pitchFamily="66" charset="0"/>
              </a:rPr>
              <a:t>Hlavní znaky: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Comic Sans MS" pitchFamily="66" charset="0"/>
              </a:rPr>
              <a:t>stejnoměrně článkované tělo</a:t>
            </a:r>
          </a:p>
          <a:p>
            <a:r>
              <a:rPr lang="cs-CZ" dirty="0" smtClean="0">
                <a:latin typeface="Comic Sans MS" pitchFamily="66" charset="0"/>
              </a:rPr>
              <a:t> články (kroužky) odděleny přepážkami uvnitř těla</a:t>
            </a:r>
          </a:p>
          <a:p>
            <a:r>
              <a:rPr lang="cs-CZ" dirty="0" smtClean="0">
                <a:latin typeface="Comic Sans MS" pitchFamily="66" charset="0"/>
              </a:rPr>
              <a:t> na povrchu těla vyrůstají štětinky, které spolu s podélnou a okružní svalovinou pod pokožkou (kutikulou) umožňují pohyb</a:t>
            </a:r>
          </a:p>
          <a:p>
            <a:r>
              <a:rPr lang="cs-CZ" dirty="0" smtClean="0">
                <a:latin typeface="Comic Sans MS" pitchFamily="66" charset="0"/>
              </a:rPr>
              <a:t>při </a:t>
            </a:r>
            <a:r>
              <a:rPr lang="cs-CZ" dirty="0">
                <a:latin typeface="Comic Sans MS" pitchFamily="66" charset="0"/>
              </a:rPr>
              <a:t>jemném promnutí tenké pokožky jsou zřetelně cítit redukované štětinky. </a:t>
            </a:r>
          </a:p>
          <a:p>
            <a:r>
              <a:rPr lang="cs-CZ" dirty="0" smtClean="0">
                <a:latin typeface="Comic Sans MS" pitchFamily="66" charset="0"/>
              </a:rPr>
              <a:t>Na </a:t>
            </a:r>
            <a:r>
              <a:rPr lang="cs-CZ" dirty="0">
                <a:latin typeface="Comic Sans MS" pitchFamily="66" charset="0"/>
              </a:rPr>
              <a:t>přídi těla má hmatový prstík, který jí slouží k snazší orientaci. </a:t>
            </a:r>
          </a:p>
        </p:txBody>
      </p:sp>
    </p:spTree>
    <p:extLst>
      <p:ext uri="{BB962C8B-B14F-4D97-AF65-F5344CB8AC3E}">
        <p14:creationId xmlns:p14="http://schemas.microsoft.com/office/powerpoint/2010/main" xmlns="" val="3831978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1143000"/>
          </a:xfrm>
        </p:spPr>
        <p:txBody>
          <a:bodyPr/>
          <a:lstStyle/>
          <a:p>
            <a:r>
              <a:rPr lang="cs-CZ" dirty="0" smtClean="0">
                <a:latin typeface="Comic Sans MS" pitchFamily="66" charset="0"/>
              </a:rPr>
              <a:t>Stavba těla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328592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žebříčkovitá nervová soustava je na břišní straně těla</a:t>
            </a:r>
          </a:p>
          <a:p>
            <a:r>
              <a:rPr lang="cs-CZ" dirty="0" smtClean="0">
                <a:latin typeface="Comic Sans MS" pitchFamily="66" charset="0"/>
              </a:rPr>
              <a:t>V pokožce má smyslové buňky, které vnímají množství dopadajícího světla – je světloplachá</a:t>
            </a:r>
          </a:p>
          <a:p>
            <a:r>
              <a:rPr lang="cs-CZ" dirty="0" smtClean="0">
                <a:latin typeface="Comic Sans MS" pitchFamily="66" charset="0"/>
              </a:rPr>
              <a:t> vylučovací soustava je v každém článku těla - začíná v jednom, ale ústí z těla až </a:t>
            </a:r>
            <a:r>
              <a:rPr lang="cs-CZ" dirty="0" smtClean="0">
                <a:latin typeface="Comic Sans MS" pitchFamily="66" charset="0"/>
              </a:rPr>
              <a:t>         v </a:t>
            </a:r>
            <a:r>
              <a:rPr lang="cs-CZ" dirty="0" smtClean="0">
                <a:latin typeface="Comic Sans MS" pitchFamily="66" charset="0"/>
              </a:rPr>
              <a:t>následujícím článku</a:t>
            </a:r>
          </a:p>
          <a:p>
            <a:r>
              <a:rPr lang="cs-CZ" dirty="0" smtClean="0">
                <a:latin typeface="Comic Sans MS" pitchFamily="66" charset="0"/>
              </a:rPr>
              <a:t> cévní soustava je uzavřená – břišní </a:t>
            </a:r>
            <a:r>
              <a:rPr lang="cs-CZ" dirty="0" smtClean="0">
                <a:latin typeface="Comic Sans MS" pitchFamily="66" charset="0"/>
              </a:rPr>
              <a:t>           a </a:t>
            </a:r>
            <a:r>
              <a:rPr lang="cs-CZ" dirty="0" smtClean="0">
                <a:latin typeface="Comic Sans MS" pitchFamily="66" charset="0"/>
              </a:rPr>
              <a:t>hřbetní céva je propojena v každém článku</a:t>
            </a:r>
          </a:p>
          <a:p>
            <a:r>
              <a:rPr lang="cs-CZ" dirty="0" smtClean="0">
                <a:latin typeface="Comic Sans MS" pitchFamily="66" charset="0"/>
              </a:rPr>
              <a:t>dýchají celým povrchem těla</a:t>
            </a:r>
          </a:p>
        </p:txBody>
      </p:sp>
    </p:spTree>
    <p:extLst>
      <p:ext uri="{BB962C8B-B14F-4D97-AF65-F5344CB8AC3E}">
        <p14:creationId xmlns:p14="http://schemas.microsoft.com/office/powerpoint/2010/main" xmlns="" val="236168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>
                <a:latin typeface="Comic Sans MS" pitchFamily="66" charset="0"/>
              </a:rPr>
              <a:t>Způsob </a:t>
            </a:r>
            <a:r>
              <a:rPr lang="cs-CZ" b="1" dirty="0">
                <a:latin typeface="Comic Sans MS" pitchFamily="66" charset="0"/>
              </a:rPr>
              <a:t>života a potrava</a:t>
            </a:r>
            <a:br>
              <a:rPr lang="cs-CZ" b="1" dirty="0">
                <a:latin typeface="Comic Sans MS" pitchFamily="66" charset="0"/>
              </a:rPr>
            </a:b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688632"/>
          </a:xfrm>
        </p:spPr>
        <p:txBody>
          <a:bodyPr/>
          <a:lstStyle/>
          <a:p>
            <a:r>
              <a:rPr lang="cs-CZ" dirty="0">
                <a:latin typeface="Comic Sans MS" pitchFamily="66" charset="0"/>
              </a:rPr>
              <a:t>Potravou je pro ní zem obsahující organické látky, spadlé listí nebo drobní uhynulí živočichové. Vše si schovává </a:t>
            </a:r>
            <a:r>
              <a:rPr lang="cs-CZ" dirty="0" smtClean="0">
                <a:latin typeface="Comic Sans MS" pitchFamily="66" charset="0"/>
              </a:rPr>
              <a:t>        ve </a:t>
            </a:r>
            <a:r>
              <a:rPr lang="cs-CZ" dirty="0">
                <a:latin typeface="Comic Sans MS" pitchFamily="66" charset="0"/>
              </a:rPr>
              <a:t>svých spletitých chodbičkách. </a:t>
            </a:r>
            <a:r>
              <a:rPr lang="cs-CZ" dirty="0" smtClean="0">
                <a:latin typeface="Comic Sans MS" pitchFamily="66" charset="0"/>
              </a:rPr>
              <a:t>               K </a:t>
            </a:r>
            <a:r>
              <a:rPr lang="cs-CZ" dirty="0">
                <a:latin typeface="Comic Sans MS" pitchFamily="66" charset="0"/>
              </a:rPr>
              <a:t>neutralizaci, tedy vyrovnání pH, spolykané půdy má v jícnu vápenité žlázy. Svalnatý žaludek rozmělní potravu a její zbytky pak žížaly vynášejí </a:t>
            </a:r>
            <a:r>
              <a:rPr lang="cs-CZ" dirty="0" smtClean="0">
                <a:latin typeface="Comic Sans MS" pitchFamily="66" charset="0"/>
              </a:rPr>
              <a:t>               na </a:t>
            </a:r>
            <a:r>
              <a:rPr lang="cs-CZ" dirty="0">
                <a:latin typeface="Comic Sans MS" pitchFamily="66" charset="0"/>
              </a:rPr>
              <a:t>zemský povrch ve formě malých hromádek trusu, jehož hmotnost za pár let dosahuje až několika kilogramů</a:t>
            </a:r>
          </a:p>
        </p:txBody>
      </p:sp>
    </p:spTree>
    <p:extLst>
      <p:ext uri="{BB962C8B-B14F-4D97-AF65-F5344CB8AC3E}">
        <p14:creationId xmlns:p14="http://schemas.microsoft.com/office/powerpoint/2010/main" xmlns="" val="23742197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Rozmnožování žížal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dirty="0"/>
              <a:t>Žížala je </a:t>
            </a:r>
            <a:r>
              <a:rPr lang="cs-CZ" dirty="0" smtClean="0"/>
              <a:t>hermafrodit (</a:t>
            </a:r>
            <a:r>
              <a:rPr lang="cs-CZ" dirty="0"/>
              <a:t>to znamená, že má samčí </a:t>
            </a:r>
            <a:r>
              <a:rPr lang="cs-CZ" dirty="0" smtClean="0"/>
              <a:t>   i </a:t>
            </a:r>
            <a:r>
              <a:rPr lang="cs-CZ" dirty="0"/>
              <a:t>samičí pohlavní orgány).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K </a:t>
            </a:r>
            <a:r>
              <a:rPr lang="cs-CZ" dirty="0"/>
              <a:t>oplození však potřebuje sperma druhého jedince.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Páří </a:t>
            </a:r>
            <a:r>
              <a:rPr lang="cs-CZ" dirty="0"/>
              <a:t>se na povrchu, při letních nocích.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Žížala </a:t>
            </a:r>
            <a:r>
              <a:rPr lang="cs-CZ" dirty="0"/>
              <a:t>klade asi 20 vajíček která jsou obalena </a:t>
            </a:r>
            <a:r>
              <a:rPr lang="cs-CZ" dirty="0" smtClean="0"/>
              <a:t>          ve </a:t>
            </a:r>
            <a:r>
              <a:rPr lang="cs-CZ" dirty="0"/>
              <a:t>slizovém obalu, kokonu, který vydrží </a:t>
            </a:r>
            <a:r>
              <a:rPr lang="cs-CZ" dirty="0" smtClean="0"/>
              <a:t>                      i </a:t>
            </a:r>
            <a:r>
              <a:rPr lang="cs-CZ" dirty="0"/>
              <a:t>extrémní situace. </a:t>
            </a: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Většinou </a:t>
            </a:r>
            <a:r>
              <a:rPr lang="cs-CZ" dirty="0"/>
              <a:t>se však vylíhne jen jedna žížala.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2176558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Opasek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3394720" cy="547260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/>
              <a:t>Hlavním znakem je tzv. „opasek“ </a:t>
            </a:r>
            <a:r>
              <a:rPr lang="cs-CZ" dirty="0" smtClean="0"/>
              <a:t>              na </a:t>
            </a:r>
            <a:r>
              <a:rPr lang="cs-CZ" dirty="0" smtClean="0"/>
              <a:t>přední části těla – vylučuje sliz, který umožňuje přenos spermií (samčích pohlavních buněk) </a:t>
            </a:r>
            <a:r>
              <a:rPr lang="cs-CZ" dirty="0" smtClean="0"/>
              <a:t>       a </a:t>
            </a:r>
            <a:r>
              <a:rPr lang="cs-CZ" dirty="0" smtClean="0"/>
              <a:t>kolem snášených vajíček (samičí pohlavní buňky) vytváří pružný obal (kokon).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2753" y="1916832"/>
            <a:ext cx="5238750" cy="3876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950806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Regenerace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Žížaly mají velkou regenerační schopnost. Když je nepřítel polapí, zůstane mu jen zadní část těla žížaly za opaskem (světlá, ztluštělá část </a:t>
            </a:r>
            <a:r>
              <a:rPr lang="cs-CZ" dirty="0" smtClean="0"/>
              <a:t>         v </a:t>
            </a:r>
            <a:r>
              <a:rPr lang="cs-CZ" dirty="0" smtClean="0"/>
              <a:t>přední třetině těla, kde ústí četné žlázy). Opasek se nachází mezi 32. a 37. článkem. Konec těla žížale doroste. </a:t>
            </a:r>
          </a:p>
          <a:p>
            <a:r>
              <a:rPr lang="cs-CZ" dirty="0" smtClean="0"/>
              <a:t>Pokud je ale přetržena přesně uprostřed, vždy zahyne.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06035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Vnitřní stavba těla žížaly obecné</a:t>
            </a:r>
          </a:p>
          <a:p>
            <a:r>
              <a:rPr lang="cs-CZ" dirty="0"/>
              <a:t>Trávicí soustava – začíná ústním otvorem, končí řití</a:t>
            </a:r>
          </a:p>
          <a:p>
            <a:r>
              <a:rPr lang="cs-CZ" dirty="0" smtClean="0"/>
              <a:t>Ž</a:t>
            </a:r>
            <a:r>
              <a:rPr lang="cs-CZ" dirty="0" smtClean="0"/>
              <a:t>ížala </a:t>
            </a:r>
            <a:r>
              <a:rPr lang="cs-CZ" dirty="0"/>
              <a:t>se živí zbytky rostlin, které se při průchodu</a:t>
            </a:r>
          </a:p>
          <a:p>
            <a:pPr>
              <a:buNone/>
            </a:pPr>
            <a:r>
              <a:rPr lang="cs-CZ" dirty="0" smtClean="0"/>
              <a:t>     trávicí </a:t>
            </a:r>
            <a:r>
              <a:rPr lang="cs-CZ" dirty="0"/>
              <a:t>trubicí rozkládají a po vyloučení se podílí </a:t>
            </a:r>
            <a:r>
              <a:rPr lang="cs-CZ" dirty="0" smtClean="0"/>
              <a:t>                        na</a:t>
            </a:r>
            <a:r>
              <a:rPr lang="cs-CZ" dirty="0" smtClean="0"/>
              <a:t> </a:t>
            </a:r>
            <a:r>
              <a:rPr lang="cs-CZ" dirty="0" smtClean="0"/>
              <a:t>tvorbě </a:t>
            </a:r>
            <a:r>
              <a:rPr lang="cs-CZ" dirty="0"/>
              <a:t>humusu.</a:t>
            </a:r>
          </a:p>
          <a:p>
            <a:r>
              <a:rPr lang="cs-CZ" dirty="0"/>
              <a:t>Dýchání – celým povrchem těla.</a:t>
            </a:r>
          </a:p>
          <a:p>
            <a:r>
              <a:rPr lang="cs-CZ" dirty="0"/>
              <a:t>Cévní soustava – tvořena dvěma cévami (břišní a hřbetní),</a:t>
            </a:r>
          </a:p>
          <a:p>
            <a:pPr>
              <a:buNone/>
            </a:pPr>
            <a:r>
              <a:rPr lang="cs-CZ" dirty="0" smtClean="0"/>
              <a:t>     v </a:t>
            </a:r>
            <a:r>
              <a:rPr lang="cs-CZ" dirty="0"/>
              <a:t>nichž koluje krev – je uzavřená.</a:t>
            </a:r>
          </a:p>
          <a:p>
            <a:r>
              <a:rPr lang="cs-CZ" dirty="0"/>
              <a:t>Vylučovací soustava – začíná nálevkou v jednom článku,</a:t>
            </a:r>
          </a:p>
          <a:p>
            <a:pPr>
              <a:buNone/>
            </a:pPr>
            <a:r>
              <a:rPr lang="cs-CZ" dirty="0" smtClean="0"/>
              <a:t>     v </a:t>
            </a:r>
            <a:r>
              <a:rPr lang="cs-CZ" dirty="0"/>
              <a:t>druhém článku ústí na povrch těla vývodným</a:t>
            </a:r>
          </a:p>
          <a:p>
            <a:pPr>
              <a:buNone/>
            </a:pPr>
            <a:r>
              <a:rPr lang="cs-CZ" dirty="0" smtClean="0"/>
              <a:t>    kanálkem</a:t>
            </a:r>
            <a:r>
              <a:rPr lang="cs-CZ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21158204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Význam žížal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Žížala je </a:t>
            </a:r>
            <a:r>
              <a:rPr lang="cs-CZ" dirty="0" smtClean="0"/>
              <a:t>jako </a:t>
            </a:r>
            <a:r>
              <a:rPr lang="cs-CZ" dirty="0"/>
              <a:t>pomocník, kterým žádný zemědělec nepohrdne. Pracuje zdarma, živí se půdou a rostlinnými zbytky, pečlivě zpracovává půdu, zlepšuje dostupnost živin pro rostliny a podporuje růst rostlin</a:t>
            </a:r>
            <a:r>
              <a:rPr lang="cs-CZ" dirty="0" smtClean="0"/>
              <a:t>.</a:t>
            </a:r>
          </a:p>
          <a:p>
            <a:r>
              <a:rPr lang="cs-CZ" dirty="0"/>
              <a:t>Žížala se stává obživou pro jiné živočichy, například kosy, drozdy, špačky</a:t>
            </a:r>
            <a:r>
              <a:rPr lang="cs-CZ" dirty="0" smtClean="0"/>
              <a:t>...,</a:t>
            </a:r>
          </a:p>
          <a:p>
            <a:r>
              <a:rPr lang="cs-CZ" dirty="0" smtClean="0"/>
              <a:t> </a:t>
            </a:r>
            <a:r>
              <a:rPr lang="cs-CZ" dirty="0"/>
              <a:t>Jsou potravou i ježků, jezevců, vlků nebo krtků, kteří stejně jako žížaly žijí pod zemí a taková pořádná svačinka o padesáti žížalkách jim přijde vhod.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593159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Zápis do sešitu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958011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                                  </a:t>
            </a:r>
            <a:r>
              <a:rPr lang="cs-CZ" sz="4400" dirty="0" smtClean="0">
                <a:latin typeface="Comic Sans MS" pitchFamily="66" charset="0"/>
              </a:rPr>
              <a:t>Kroužkovci</a:t>
            </a:r>
            <a:endParaRPr lang="cs-CZ" sz="4400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dirty="0"/>
              <a:t>- </a:t>
            </a:r>
            <a:r>
              <a:rPr lang="cs-CZ" dirty="0" smtClean="0"/>
              <a:t>  </a:t>
            </a:r>
            <a:r>
              <a:rPr lang="cs-CZ" dirty="0" smtClean="0">
                <a:latin typeface="Comic Sans MS" pitchFamily="66" charset="0"/>
              </a:rPr>
              <a:t>bezobratlí </a:t>
            </a:r>
            <a:r>
              <a:rPr lang="cs-CZ" dirty="0">
                <a:latin typeface="Comic Sans MS" pitchFamily="66" charset="0"/>
              </a:rPr>
              <a:t>živočichové</a:t>
            </a: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- jejich tělo je složeno ze stejnocenných </a:t>
            </a:r>
            <a:r>
              <a:rPr lang="cs-CZ" dirty="0" smtClean="0">
                <a:latin typeface="Comic Sans MS" pitchFamily="66" charset="0"/>
              </a:rPr>
              <a:t>  	článků</a:t>
            </a:r>
            <a:endParaRPr lang="cs-CZ" dirty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      (</a:t>
            </a:r>
            <a:r>
              <a:rPr lang="cs-CZ" dirty="0">
                <a:latin typeface="Comic Sans MS" pitchFamily="66" charset="0"/>
              </a:rPr>
              <a:t>s </a:t>
            </a:r>
            <a:r>
              <a:rPr lang="cs-CZ" dirty="0" smtClean="0">
                <a:latin typeface="Comic Sans MS" pitchFamily="66" charset="0"/>
              </a:rPr>
              <a:t>výjimkou </a:t>
            </a:r>
            <a:r>
              <a:rPr lang="cs-CZ" dirty="0">
                <a:latin typeface="Comic Sans MS" pitchFamily="66" charset="0"/>
              </a:rPr>
              <a:t>prvního a posledního)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4149080"/>
            <a:ext cx="3681648" cy="22948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41165726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2700" dirty="0" smtClean="0"/>
              <a:t/>
            </a:r>
            <a:br>
              <a:rPr lang="cs-CZ" sz="2700" dirty="0" smtClean="0"/>
            </a:br>
            <a:r>
              <a:rPr lang="cs-CZ" sz="2700" dirty="0" smtClean="0"/>
              <a:t>Zápis do sešitu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>
                <a:latin typeface="Comic Sans MS" pitchFamily="66" charset="0"/>
              </a:rPr>
              <a:t>Stavba těla žížaly obecné</a:t>
            </a:r>
            <a:br>
              <a:rPr lang="cs-CZ" dirty="0">
                <a:latin typeface="Comic Sans MS" pitchFamily="66" charset="0"/>
              </a:rPr>
            </a:b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- tělo je složeno z článků</a:t>
            </a:r>
          </a:p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- </a:t>
            </a:r>
            <a:r>
              <a:rPr lang="cs-CZ" dirty="0">
                <a:latin typeface="Comic Sans MS" pitchFamily="66" charset="0"/>
              </a:rPr>
              <a:t>opasek</a:t>
            </a:r>
          </a:p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	1</a:t>
            </a:r>
            <a:r>
              <a:rPr lang="cs-CZ" dirty="0">
                <a:latin typeface="Comic Sans MS" pitchFamily="66" charset="0"/>
              </a:rPr>
              <a:t>. podle jeho umístění lze zjistit, kde </a:t>
            </a:r>
            <a:r>
              <a:rPr lang="cs-CZ" dirty="0" smtClean="0">
                <a:latin typeface="Comic Sans MS" pitchFamily="66" charset="0"/>
              </a:rPr>
              <a:t>  	je přední </a:t>
            </a:r>
            <a:r>
              <a:rPr lang="cs-CZ" dirty="0">
                <a:latin typeface="Comic Sans MS" pitchFamily="66" charset="0"/>
              </a:rPr>
              <a:t>část těla</a:t>
            </a:r>
          </a:p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	2. má význam při rozmnožování</a:t>
            </a:r>
          </a:p>
          <a:p>
            <a:pPr marL="0" indent="0">
              <a:buNone/>
            </a:pPr>
            <a:r>
              <a:rPr lang="cs-CZ" dirty="0" smtClean="0">
                <a:latin typeface="Comic Sans MS" pitchFamily="66" charset="0"/>
              </a:rPr>
              <a:t>- </a:t>
            </a:r>
            <a:r>
              <a:rPr lang="cs-CZ" dirty="0">
                <a:latin typeface="Comic Sans MS" pitchFamily="66" charset="0"/>
              </a:rPr>
              <a:t>pohyb – svaly, štětinky, sliz</a:t>
            </a:r>
          </a:p>
          <a:p>
            <a:pPr marL="0" indent="0">
              <a:buNone/>
            </a:pPr>
            <a:r>
              <a:rPr lang="cs-CZ" dirty="0">
                <a:latin typeface="Comic Sans MS" pitchFamily="66" charset="0"/>
              </a:rPr>
              <a:t>- regenerace</a:t>
            </a:r>
          </a:p>
        </p:txBody>
      </p:sp>
    </p:spTree>
    <p:extLst>
      <p:ext uri="{BB962C8B-B14F-4D97-AF65-F5344CB8AC3E}">
        <p14:creationId xmlns:p14="http://schemas.microsoft.com/office/powerpoint/2010/main" xmlns="" val="276430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Zápis do sešitu</a:t>
            </a:r>
            <a:br>
              <a:rPr lang="cs-CZ" sz="2400" dirty="0" smtClean="0"/>
            </a:br>
            <a:r>
              <a:rPr lang="cs-CZ" dirty="0">
                <a:latin typeface="Comic Sans MS" pitchFamily="66" charset="0"/>
              </a:rPr>
              <a:t>Význam žížal v přírodě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363272" cy="4637112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- </a:t>
            </a:r>
            <a:r>
              <a:rPr lang="cs-CZ" sz="3600" dirty="0">
                <a:latin typeface="Comic Sans MS" pitchFamily="66" charset="0"/>
              </a:rPr>
              <a:t>provzdušňují půdu</a:t>
            </a:r>
          </a:p>
          <a:p>
            <a:pPr>
              <a:buFontTx/>
              <a:buChar char="-"/>
            </a:pPr>
            <a:r>
              <a:rPr lang="cs-CZ" sz="3600" dirty="0" smtClean="0">
                <a:latin typeface="Comic Sans MS" pitchFamily="66" charset="0"/>
              </a:rPr>
              <a:t>rozkládají </a:t>
            </a:r>
            <a:r>
              <a:rPr lang="cs-CZ" sz="3600" dirty="0">
                <a:latin typeface="Comic Sans MS" pitchFamily="66" charset="0"/>
              </a:rPr>
              <a:t>zbytky odumřelé organické hmoty (</a:t>
            </a:r>
            <a:r>
              <a:rPr lang="cs-CZ" sz="3600" dirty="0" smtClean="0">
                <a:latin typeface="Comic Sans MS" pitchFamily="66" charset="0"/>
              </a:rPr>
              <a:t>jsou rozkladači </a:t>
            </a:r>
            <a:r>
              <a:rPr lang="cs-CZ" sz="3600" dirty="0" err="1" smtClean="0">
                <a:latin typeface="Comic Sans MS" pitchFamily="66" charset="0"/>
              </a:rPr>
              <a:t>reducenty</a:t>
            </a:r>
            <a:r>
              <a:rPr lang="cs-CZ" sz="3600" dirty="0">
                <a:latin typeface="Comic Sans MS" pitchFamily="66" charset="0"/>
              </a:rPr>
              <a:t>), které se po průchodu jejich </a:t>
            </a:r>
            <a:r>
              <a:rPr lang="cs-CZ" sz="3600" dirty="0" smtClean="0">
                <a:latin typeface="Comic Sans MS" pitchFamily="66" charset="0"/>
              </a:rPr>
              <a:t>trávicí soustavou </a:t>
            </a:r>
            <a:r>
              <a:rPr lang="cs-CZ" sz="3600" dirty="0">
                <a:latin typeface="Comic Sans MS" pitchFamily="66" charset="0"/>
              </a:rPr>
              <a:t>stávají součástí humusu </a:t>
            </a:r>
            <a:endParaRPr lang="cs-CZ" sz="36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3600" dirty="0" smtClean="0">
                <a:latin typeface="Comic Sans MS" pitchFamily="66" charset="0"/>
              </a:rPr>
              <a:t>– </a:t>
            </a:r>
            <a:r>
              <a:rPr lang="cs-CZ" sz="3600" dirty="0">
                <a:latin typeface="Comic Sans MS" pitchFamily="66" charset="0"/>
              </a:rPr>
              <a:t>podílí se tedy </a:t>
            </a:r>
            <a:r>
              <a:rPr lang="cs-CZ" sz="3600" dirty="0" smtClean="0">
                <a:latin typeface="Comic Sans MS" pitchFamily="66" charset="0"/>
              </a:rPr>
              <a:t>na zúrodňování </a:t>
            </a:r>
            <a:r>
              <a:rPr lang="cs-CZ" sz="3600" dirty="0">
                <a:latin typeface="Comic Sans MS" pitchFamily="66" charset="0"/>
              </a:rPr>
              <a:t>půdy</a:t>
            </a:r>
          </a:p>
        </p:txBody>
      </p:sp>
    </p:spTree>
    <p:extLst>
      <p:ext uri="{BB962C8B-B14F-4D97-AF65-F5344CB8AC3E}">
        <p14:creationId xmlns:p14="http://schemas.microsoft.com/office/powerpoint/2010/main" xmlns="" val="116787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Význam žížal v přírodě</a:t>
            </a:r>
          </a:p>
          <a:p>
            <a:r>
              <a:rPr lang="cs-CZ" dirty="0"/>
              <a:t>- provzdušňují půdu</a:t>
            </a:r>
          </a:p>
          <a:p>
            <a:r>
              <a:rPr lang="cs-CZ" dirty="0"/>
              <a:t>- rozkládají zbytky odumřelé organické hmoty (</a:t>
            </a:r>
            <a:r>
              <a:rPr lang="cs-CZ" dirty="0" smtClean="0"/>
              <a:t>jsou</a:t>
            </a:r>
          </a:p>
          <a:p>
            <a:r>
              <a:rPr lang="cs-CZ" dirty="0" err="1"/>
              <a:t>reducenty</a:t>
            </a:r>
            <a:r>
              <a:rPr lang="cs-CZ" dirty="0"/>
              <a:t>), které se po průchodu jejich trávicí</a:t>
            </a:r>
          </a:p>
          <a:p>
            <a:r>
              <a:rPr lang="cs-CZ" dirty="0" smtClean="0"/>
              <a:t>soustavou </a:t>
            </a:r>
            <a:r>
              <a:rPr lang="cs-CZ" dirty="0"/>
              <a:t>stávají součástí humusu – podílí se tedy na</a:t>
            </a:r>
          </a:p>
          <a:p>
            <a:r>
              <a:rPr lang="cs-CZ" dirty="0"/>
              <a:t>zúrodňování půdy</a:t>
            </a:r>
          </a:p>
        </p:txBody>
      </p:sp>
    </p:spTree>
    <p:extLst>
      <p:ext uri="{BB962C8B-B14F-4D97-AF65-F5344CB8AC3E}">
        <p14:creationId xmlns:p14="http://schemas.microsoft.com/office/powerpoint/2010/main" xmlns="" val="31241103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Rozmnožování žížaly obecné</a:t>
            </a:r>
          </a:p>
          <a:p>
            <a:r>
              <a:rPr lang="cs-CZ" dirty="0"/>
              <a:t>- obojetník,</a:t>
            </a:r>
          </a:p>
          <a:p>
            <a:pPr>
              <a:buNone/>
            </a:pPr>
            <a:r>
              <a:rPr lang="cs-CZ" dirty="0" smtClean="0"/>
              <a:t>    ale </a:t>
            </a:r>
            <a:r>
              <a:rPr lang="cs-CZ" dirty="0"/>
              <a:t>spermie si vyměňuje s jiným jedincem</a:t>
            </a:r>
          </a:p>
          <a:p>
            <a:r>
              <a:rPr lang="cs-CZ" dirty="0"/>
              <a:t>- opasek vytváří kokon, který je naplněn </a:t>
            </a:r>
            <a:r>
              <a:rPr lang="cs-CZ" dirty="0" smtClean="0"/>
              <a:t>oplozenými vajíčky</a:t>
            </a:r>
            <a:r>
              <a:rPr lang="cs-CZ" dirty="0"/>
              <a:t>, a poté uložen do půdy</a:t>
            </a:r>
          </a:p>
          <a:p>
            <a:r>
              <a:rPr lang="cs-CZ" dirty="0"/>
              <a:t>- přímý vývin</a:t>
            </a:r>
          </a:p>
        </p:txBody>
      </p:sp>
    </p:spTree>
    <p:extLst>
      <p:ext uri="{BB962C8B-B14F-4D97-AF65-F5344CB8AC3E}">
        <p14:creationId xmlns:p14="http://schemas.microsoft.com/office/powerpoint/2010/main" xmlns="" val="359452728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520" y="260648"/>
            <a:ext cx="8496944" cy="566109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6444208" y="332656"/>
            <a:ext cx="194989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400" dirty="0">
                <a:solidFill>
                  <a:schemeClr val="bg1"/>
                </a:solidFill>
                <a:ea typeface="+mj-ea"/>
                <a:cs typeface="+mj-cs"/>
              </a:rPr>
              <a:t>Nitěnky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25760" y="5921738"/>
            <a:ext cx="8748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prstClr val="black"/>
                </a:solidFill>
                <a:latin typeface="Comic Sans MS" pitchFamily="66" charset="0"/>
              </a:rPr>
              <a:t>Žijí </a:t>
            </a:r>
            <a:r>
              <a:rPr lang="cs-CZ" dirty="0">
                <a:solidFill>
                  <a:prstClr val="black"/>
                </a:solidFill>
                <a:latin typeface="Comic Sans MS" pitchFamily="66" charset="0"/>
              </a:rPr>
              <a:t>ve sladkých, organicky znečištěných nebo hnijících </a:t>
            </a:r>
            <a:r>
              <a:rPr lang="cs-CZ" dirty="0" smtClean="0">
                <a:solidFill>
                  <a:prstClr val="black"/>
                </a:solidFill>
                <a:latin typeface="Comic Sans MS" pitchFamily="66" charset="0"/>
              </a:rPr>
              <a:t>vodách.</a:t>
            </a:r>
          </a:p>
          <a:p>
            <a:pPr marL="285750" lvl="0" indent="-285750">
              <a:buFont typeface="Wingdings" pitchFamily="2" charset="2"/>
              <a:buChar char="§"/>
              <a:defRPr/>
            </a:pPr>
            <a:r>
              <a:rPr lang="cs-CZ" dirty="0" smtClean="0">
                <a:solidFill>
                  <a:prstClr val="black"/>
                </a:solidFill>
                <a:latin typeface="Comic Sans MS" pitchFamily="66" charset="0"/>
              </a:rPr>
              <a:t> Jejich </a:t>
            </a:r>
            <a:r>
              <a:rPr lang="cs-CZ" dirty="0">
                <a:solidFill>
                  <a:prstClr val="black"/>
                </a:solidFill>
                <a:latin typeface="Comic Sans MS" pitchFamily="66" charset="0"/>
              </a:rPr>
              <a:t>tělo je 3 cm dlouhé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02038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latin typeface="Comic Sans MS" pitchFamily="66" charset="0"/>
              </a:rPr>
              <a:t>Nitěnka obecná</a:t>
            </a:r>
            <a:endParaRPr lang="cs-CZ" dirty="0">
              <a:latin typeface="Comic Sans MS" pitchFamily="66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520258"/>
          </a:xfrm>
        </p:spPr>
        <p:txBody>
          <a:bodyPr>
            <a:normAutofit/>
          </a:bodyPr>
          <a:lstStyle/>
          <a:p>
            <a:r>
              <a:rPr lang="cs-CZ" sz="2800" dirty="0">
                <a:latin typeface="Comic Sans MS" pitchFamily="66" charset="0"/>
              </a:rPr>
              <a:t>Její tělo je díky hemoglobinu zbarvené </a:t>
            </a:r>
            <a:r>
              <a:rPr lang="cs-CZ" sz="2800" dirty="0" smtClean="0">
                <a:latin typeface="Comic Sans MS" pitchFamily="66" charset="0"/>
              </a:rPr>
              <a:t>         do </a:t>
            </a:r>
            <a:r>
              <a:rPr lang="cs-CZ" sz="2800" dirty="0">
                <a:latin typeface="Comic Sans MS" pitchFamily="66" charset="0"/>
              </a:rPr>
              <a:t>červena. </a:t>
            </a:r>
          </a:p>
          <a:p>
            <a:r>
              <a:rPr lang="cs-CZ" sz="2800" dirty="0">
                <a:latin typeface="Comic Sans MS" pitchFamily="66" charset="0"/>
              </a:rPr>
              <a:t>Žije zavrtaná hlavou v bahnitém dně silně znečištěných vod. Zadní konec těla, kterým dýchá, je volně vysunut do vodního sloupce. </a:t>
            </a:r>
          </a:p>
          <a:p>
            <a:r>
              <a:rPr lang="cs-CZ" sz="2800" dirty="0">
                <a:latin typeface="Comic Sans MS" pitchFamily="66" charset="0"/>
              </a:rPr>
              <a:t>Může přežívat i v akváriích. </a:t>
            </a:r>
            <a:endParaRPr lang="cs-CZ" sz="2800" dirty="0" smtClean="0">
              <a:latin typeface="Comic Sans MS" pitchFamily="66" charset="0"/>
            </a:endParaRPr>
          </a:p>
          <a:p>
            <a:r>
              <a:rPr lang="cs-CZ" sz="2800" dirty="0" smtClean="0">
                <a:latin typeface="Comic Sans MS" pitchFamily="66" charset="0"/>
              </a:rPr>
              <a:t>V </a:t>
            </a:r>
            <a:r>
              <a:rPr lang="cs-CZ" sz="2800" dirty="0">
                <a:latin typeface="Comic Sans MS" pitchFamily="66" charset="0"/>
              </a:rPr>
              <a:t>hojném počtu se vyskytuje </a:t>
            </a:r>
            <a:endParaRPr lang="cs-CZ" sz="2800" dirty="0" smtClean="0">
              <a:latin typeface="Comic Sans MS" pitchFamily="66" charset="0"/>
            </a:endParaRPr>
          </a:p>
          <a:p>
            <a:pPr marL="0" indent="0">
              <a:buNone/>
            </a:pPr>
            <a:r>
              <a:rPr lang="cs-CZ" sz="2800" dirty="0">
                <a:latin typeface="Comic Sans MS" pitchFamily="66" charset="0"/>
              </a:rPr>
              <a:t> </a:t>
            </a:r>
            <a:r>
              <a:rPr lang="cs-CZ" sz="2800" dirty="0" smtClean="0">
                <a:latin typeface="Comic Sans MS" pitchFamily="66" charset="0"/>
              </a:rPr>
              <a:t>   zejména </a:t>
            </a:r>
            <a:r>
              <a:rPr lang="cs-CZ" sz="2800" dirty="0">
                <a:latin typeface="Comic Sans MS" pitchFamily="66" charset="0"/>
              </a:rPr>
              <a:t>pod městskými </a:t>
            </a:r>
            <a:r>
              <a:rPr lang="cs-CZ" sz="2800" dirty="0" smtClean="0">
                <a:latin typeface="Comic Sans MS" pitchFamily="66" charset="0"/>
              </a:rPr>
              <a:t/>
            </a:r>
            <a:br>
              <a:rPr lang="cs-CZ" sz="2800" dirty="0" smtClean="0">
                <a:latin typeface="Comic Sans MS" pitchFamily="66" charset="0"/>
              </a:rPr>
            </a:br>
            <a:r>
              <a:rPr lang="cs-CZ" sz="2800" dirty="0" smtClean="0">
                <a:latin typeface="Comic Sans MS" pitchFamily="66" charset="0"/>
              </a:rPr>
              <a:t>    stokami</a:t>
            </a:r>
            <a:r>
              <a:rPr lang="cs-CZ" sz="2800" dirty="0">
                <a:latin typeface="Comic Sans MS" pitchFamily="66" charset="0"/>
              </a:rPr>
              <a:t>. </a:t>
            </a:r>
          </a:p>
          <a:p>
            <a:endParaRPr lang="cs-CZ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149080"/>
            <a:ext cx="3096344" cy="23237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698087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Způsob života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600200"/>
            <a:ext cx="8784976" cy="4853136"/>
          </a:xfrm>
        </p:spPr>
        <p:txBody>
          <a:bodyPr>
            <a:normAutofit fontScale="92500" lnSpcReduction="20000"/>
          </a:bodyPr>
          <a:lstStyle/>
          <a:p>
            <a:r>
              <a:rPr lang="cs-CZ" dirty="0" smtClean="0">
                <a:latin typeface="Comic Sans MS" pitchFamily="66" charset="0"/>
              </a:rPr>
              <a:t>Nitěnky se živí organickými zbytky a bakteriemi z bahna, jsou tedy z části konzumenti </a:t>
            </a:r>
            <a:r>
              <a:rPr lang="cs-CZ" dirty="0">
                <a:latin typeface="Comic Sans MS" pitchFamily="66" charset="0"/>
              </a:rPr>
              <a:t>a z části rozkladači</a:t>
            </a:r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V </a:t>
            </a:r>
            <a:r>
              <a:rPr lang="cs-CZ" dirty="0">
                <a:latin typeface="Comic Sans MS" pitchFamily="66" charset="0"/>
              </a:rPr>
              <a:t>přední části těla je několik článků spojeno </a:t>
            </a:r>
            <a:r>
              <a:rPr lang="cs-CZ" dirty="0" smtClean="0">
                <a:latin typeface="Comic Sans MS" pitchFamily="66" charset="0"/>
              </a:rPr>
              <a:t>       v </a:t>
            </a:r>
            <a:r>
              <a:rPr lang="cs-CZ" dirty="0">
                <a:latin typeface="Comic Sans MS" pitchFamily="66" charset="0"/>
              </a:rPr>
              <a:t>opasek, který je důležitý pro rozmnožování nitěnek. Pohybuje se pomocí drobných štětinek na článcích těla. </a:t>
            </a:r>
            <a:endParaRPr lang="cs-CZ" dirty="0" smtClean="0">
              <a:latin typeface="Comic Sans MS" pitchFamily="66" charset="0"/>
            </a:endParaRPr>
          </a:p>
          <a:p>
            <a:r>
              <a:rPr lang="cs-CZ" dirty="0" smtClean="0">
                <a:latin typeface="Comic Sans MS" pitchFamily="66" charset="0"/>
              </a:rPr>
              <a:t>je </a:t>
            </a:r>
            <a:r>
              <a:rPr lang="cs-CZ" dirty="0">
                <a:latin typeface="Comic Sans MS" pitchFamily="66" charset="0"/>
              </a:rPr>
              <a:t>patrně nejvyužívanějším akvarijním krmivem </a:t>
            </a:r>
            <a:r>
              <a:rPr lang="cs-CZ" dirty="0" smtClean="0">
                <a:latin typeface="Comic Sans MS" pitchFamily="66" charset="0"/>
              </a:rPr>
              <a:t>V </a:t>
            </a:r>
            <a:r>
              <a:rPr lang="cs-CZ" dirty="0">
                <a:latin typeface="Comic Sans MS" pitchFamily="66" charset="0"/>
              </a:rPr>
              <a:t>akváriích se používá jako krmivo pro většinu ryb (živé, mražené nebo sušené (</a:t>
            </a:r>
            <a:r>
              <a:rPr lang="cs-CZ" dirty="0" err="1">
                <a:latin typeface="Comic Sans MS" pitchFamily="66" charset="0"/>
              </a:rPr>
              <a:t>Tubifex</a:t>
            </a:r>
            <a:r>
              <a:rPr lang="cs-CZ" dirty="0">
                <a:latin typeface="Comic Sans MS" pitchFamily="66" charset="0"/>
              </a:rPr>
              <a:t>)).</a:t>
            </a:r>
            <a:br>
              <a:rPr lang="cs-CZ" dirty="0">
                <a:latin typeface="Comic Sans MS" pitchFamily="66" charset="0"/>
              </a:rPr>
            </a:b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3231611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Otázky k opakování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472608"/>
          </a:xfrm>
        </p:spPr>
        <p:txBody>
          <a:bodyPr/>
          <a:lstStyle/>
          <a:p>
            <a:r>
              <a:rPr lang="cs-CZ" dirty="0" smtClean="0"/>
              <a:t>Které smyslové buňky má žížala?</a:t>
            </a:r>
          </a:p>
          <a:p>
            <a:r>
              <a:rPr lang="cs-CZ" dirty="0" smtClean="0"/>
              <a:t>Ve které části je opasek a k čemu slouží?</a:t>
            </a:r>
          </a:p>
          <a:p>
            <a:r>
              <a:rPr lang="cs-CZ" dirty="0" smtClean="0"/>
              <a:t>Vysvětlete význam žížal pro zlepšení kvality půdy.</a:t>
            </a:r>
          </a:p>
          <a:p>
            <a:r>
              <a:rPr lang="cs-CZ" dirty="0" smtClean="0"/>
              <a:t>Kde může akvarista nalovit ke krmení akvarijních rybek nitěnky?</a:t>
            </a:r>
          </a:p>
        </p:txBody>
      </p:sp>
    </p:spTree>
    <p:extLst>
      <p:ext uri="{BB962C8B-B14F-4D97-AF65-F5344CB8AC3E}">
        <p14:creationId xmlns:p14="http://schemas.microsoft.com/office/powerpoint/2010/main" xmlns="" val="33534835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dirty="0" smtClean="0"/>
              <a:t>Zdroje a citace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7504" y="1124744"/>
            <a:ext cx="8856984" cy="5400600"/>
          </a:xfrm>
        </p:spPr>
        <p:txBody>
          <a:bodyPr>
            <a:normAutofit/>
          </a:bodyPr>
          <a:lstStyle/>
          <a:p>
            <a:r>
              <a:rPr lang="cs-CZ" sz="2000" dirty="0"/>
              <a:t>Žížala obecná. In: </a:t>
            </a:r>
            <a:r>
              <a:rPr lang="cs-CZ" sz="2000" i="1" dirty="0" err="1"/>
              <a:t>Wikipedia</a:t>
            </a:r>
            <a:r>
              <a:rPr lang="cs-CZ" sz="2000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2011-11-03-]. Dostupné z: http://cs.wikipedia.org/wiki/Soubor:Regenwurm1.jpg </a:t>
            </a:r>
            <a:endParaRPr lang="cs-CZ" sz="2000" dirty="0" smtClean="0"/>
          </a:p>
          <a:p>
            <a:r>
              <a:rPr lang="cs-CZ" sz="2000" dirty="0"/>
              <a:t>Žížala hnojní. In: </a:t>
            </a:r>
            <a:r>
              <a:rPr lang="cs-CZ" sz="2000" i="1" dirty="0" err="1"/>
              <a:t>Wikipedia</a:t>
            </a:r>
            <a:r>
              <a:rPr lang="cs-CZ" sz="2000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2011- 11-03]. Dostupné z: http://upload.wikimedia.org/wikipedia/commons/0/0b/Redwiggler1.jpg </a:t>
            </a:r>
          </a:p>
          <a:p>
            <a:r>
              <a:rPr lang="cs-CZ" sz="2000" dirty="0"/>
              <a:t>Nitěnka obecná foto. </a:t>
            </a:r>
            <a:r>
              <a:rPr lang="cs-CZ" sz="2000" i="1" dirty="0"/>
              <a:t>Www.jezirka.info</a:t>
            </a:r>
            <a:r>
              <a:rPr lang="cs-CZ" sz="2000" dirty="0"/>
              <a:t> [online]. 2011 [cit. 2011-11-03]. Dostupné z: http://www.jezirka.info/cms_fotogalerie/rubriky/velky/279.jpg </a:t>
            </a:r>
          </a:p>
          <a:p>
            <a:r>
              <a:rPr lang="cs-CZ" sz="2000" dirty="0"/>
              <a:t>Nitěnka obecná. </a:t>
            </a:r>
            <a:r>
              <a:rPr lang="cs-CZ" sz="2000" i="1" dirty="0"/>
              <a:t>Www.jezirka.info</a:t>
            </a:r>
            <a:r>
              <a:rPr lang="cs-CZ" sz="2000" dirty="0"/>
              <a:t> [online]. 2011 [cit. 2011-11-03]. Dostupné z: http://www.jezirka.info/rubriky/zivot-v-jezirku/hmyz/nitenkoviti/ </a:t>
            </a:r>
            <a:endParaRPr lang="cs-CZ" sz="2000" dirty="0" smtClean="0"/>
          </a:p>
          <a:p>
            <a:r>
              <a:rPr lang="cs-CZ" sz="2000" dirty="0"/>
              <a:t>Nitěnka obecná. In: </a:t>
            </a:r>
            <a:r>
              <a:rPr lang="cs-CZ" sz="2000" i="1" dirty="0" err="1"/>
              <a:t>Wikipedia</a:t>
            </a:r>
            <a:r>
              <a:rPr lang="cs-CZ" sz="2000" dirty="0"/>
              <a:t>: </a:t>
            </a:r>
            <a:r>
              <a:rPr lang="cs-CZ" sz="2000" i="1" dirty="0" err="1"/>
              <a:t>the</a:t>
            </a:r>
            <a:r>
              <a:rPr lang="cs-CZ" sz="2000" i="1" dirty="0"/>
              <a:t> free </a:t>
            </a:r>
            <a:r>
              <a:rPr lang="cs-CZ" sz="2000" i="1" dirty="0" err="1"/>
              <a:t>encyclopedia</a:t>
            </a:r>
            <a:r>
              <a:rPr lang="cs-CZ" sz="2000" dirty="0"/>
              <a:t> [online]. San Francisco (CA): </a:t>
            </a:r>
            <a:r>
              <a:rPr lang="cs-CZ" sz="2000" dirty="0" err="1"/>
              <a:t>Wikimedia</a:t>
            </a:r>
            <a:r>
              <a:rPr lang="cs-CZ" sz="2000" dirty="0"/>
              <a:t> </a:t>
            </a:r>
            <a:r>
              <a:rPr lang="cs-CZ" sz="2000" dirty="0" err="1"/>
              <a:t>Foundation</a:t>
            </a:r>
            <a:r>
              <a:rPr lang="cs-CZ" sz="2000" dirty="0"/>
              <a:t>, 2001- [cit. 2011-11-03]. Dostupné z: http://cs.wikipedia.org/wiki/Soubor:Tubifex01.jpg </a:t>
            </a:r>
            <a:endParaRPr lang="cs-CZ" sz="2000" dirty="0" smtClean="0"/>
          </a:p>
          <a:p>
            <a:r>
              <a:rPr lang="cs-CZ" sz="2000" dirty="0"/>
              <a:t>Žížala obecná. </a:t>
            </a:r>
            <a:r>
              <a:rPr lang="cs-CZ" sz="2000" i="1" dirty="0"/>
              <a:t>Ezoo.cz</a:t>
            </a:r>
            <a:r>
              <a:rPr lang="cs-CZ" sz="2000" dirty="0"/>
              <a:t> [online]. 2011 [cit. 2010-10-06]. Dostupné z: http://www.ezoo.cz/zvire.php?zvire_id=200 </a:t>
            </a:r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 smtClean="0"/>
          </a:p>
          <a:p>
            <a:endParaRPr lang="cs-CZ" sz="2000" dirty="0"/>
          </a:p>
          <a:p>
            <a:endParaRPr lang="cs-CZ" sz="2000" dirty="0"/>
          </a:p>
          <a:p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946987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402</TotalTime>
  <Words>1204</Words>
  <Application>Microsoft Office PowerPoint</Application>
  <PresentationFormat>Předvádění na obrazovce (4:3)</PresentationFormat>
  <Paragraphs>130</Paragraphs>
  <Slides>24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24</vt:i4>
      </vt:variant>
    </vt:vector>
  </HeadingPairs>
  <TitlesOfParts>
    <vt:vector size="25" baseType="lpstr">
      <vt:lpstr>Motiv systému Office</vt:lpstr>
      <vt:lpstr>Snímek 1</vt:lpstr>
      <vt:lpstr> Anotace</vt:lpstr>
      <vt:lpstr>Kroužkovci (1)</vt:lpstr>
      <vt:lpstr>Kroužkovci</vt:lpstr>
      <vt:lpstr>Kmen : Kroužkovci podkmen : Opaskovci</vt:lpstr>
      <vt:lpstr>Žížala obecná</vt:lpstr>
      <vt:lpstr>Hlavní znaky:</vt:lpstr>
      <vt:lpstr>Stavba těla</vt:lpstr>
      <vt:lpstr> Způsob života a potrava </vt:lpstr>
      <vt:lpstr>Rozmnožování žížal</vt:lpstr>
      <vt:lpstr>Opasek</vt:lpstr>
      <vt:lpstr>Regenerace</vt:lpstr>
      <vt:lpstr>Snímek 13</vt:lpstr>
      <vt:lpstr>Význam žížal</vt:lpstr>
      <vt:lpstr>Zápis do sešitu</vt:lpstr>
      <vt:lpstr> Zápis do sešitu Stavba těla žížaly obecné </vt:lpstr>
      <vt:lpstr>Zápis do sešitu Význam žížal v přírodě</vt:lpstr>
      <vt:lpstr>Snímek 18</vt:lpstr>
      <vt:lpstr>Snímek 19</vt:lpstr>
      <vt:lpstr>Snímek 20</vt:lpstr>
      <vt:lpstr>Nitěnka obecná</vt:lpstr>
      <vt:lpstr>Způsob života</vt:lpstr>
      <vt:lpstr>Otázky k opakování </vt:lpstr>
      <vt:lpstr>Zdroje a citace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Kroužkovci</dc:title>
  <dc:creator>Fiedlerová Ivana</dc:creator>
  <cp:lastModifiedBy>Dum</cp:lastModifiedBy>
  <cp:revision>50</cp:revision>
  <dcterms:created xsi:type="dcterms:W3CDTF">2012-03-01T03:23:48Z</dcterms:created>
  <dcterms:modified xsi:type="dcterms:W3CDTF">2012-03-12T17:09:33Z</dcterms:modified>
</cp:coreProperties>
</file>