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C4FB726-D98F-48D1-A6AC-E4178FD8F97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BB77B62-EC42-46D6-BA5A-0F8B6AE84F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ww.google.cz/url?sa=i&amp;rct=j&amp;q=&amp;esrc=s&amp;frm=1&amp;source=images&amp;cd=&amp;cad=rja&amp;docid=WtEMMNiOHFeTOM&amp;tbnid=Z2sI8ISg05E5qM:&amp;ved=0CAUQjRw&amp;url=http://elektrika.cz/data/clanky/clanek.2005-02-26.2586776191/view&amp;ei=9xMhUfD7NcXQtAa9roDoAg&amp;bvm=bv.42553238,d.Yms&amp;psig=AFQjCNHxI_MalK0EkQLekKPybo7wJdQWtA&amp;ust=1361208692859306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Popis a vlastnosti vlnění</a:t>
            </a:r>
            <a:endParaRPr lang="cs-CZ" dirty="0"/>
          </a:p>
        </p:txBody>
      </p:sp>
      <p:pic>
        <p:nvPicPr>
          <p:cNvPr id="23554" name="Picture 2" descr="http://www.elektrika.cz/Members/otec/obrazek.2005-02-26.9421062255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4071942"/>
            <a:ext cx="3562350" cy="22098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17.2.2013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VY_32_INOVACE_6C_F9_06_Popis a vlastnosti vlnění</a:t>
            </a:r>
            <a:endParaRPr lang="cs-CZ" sz="2400" dirty="0"/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Popis a vlastnosti vlnění</a:t>
            </a:r>
            <a:endParaRPr lang="cs-CZ" sz="2400" dirty="0"/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vlnění,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frekvence, perioda, rychlost vlnění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071678"/>
            <a:ext cx="7359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Materiál slouží k seznámení s vlastnostmi vlnění, udává jeho </a:t>
            </a:r>
            <a:r>
              <a:rPr lang="cs-CZ" dirty="0" smtClean="0"/>
              <a:t>základní</a:t>
            </a:r>
          </a:p>
          <a:p>
            <a:r>
              <a:rPr lang="cs-CZ" dirty="0" smtClean="0"/>
              <a:t>charakteristiky</a:t>
            </a:r>
            <a:r>
              <a:rPr lang="cs-CZ" dirty="0" smtClean="0"/>
              <a:t>. Vysvětluje pojmy frekvence, perioda, vlnová délka.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928670"/>
            <a:ext cx="17459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Převzato z [http://www.freedigitalphotos.net/images/Blues_and_Violets_g333-Wave_Of_Water_p23500.html]. Free picture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500174"/>
            <a:ext cx="4082170" cy="27146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71670" y="4857760"/>
            <a:ext cx="34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vlnění vzniklé na hladině vody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642918"/>
            <a:ext cx="8143900" cy="1535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571736" y="2428868"/>
            <a:ext cx="4164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totéž vlnění v kolmém řezu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643314"/>
            <a:ext cx="9214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vlna se postupně šíří od místa </a:t>
            </a:r>
            <a:r>
              <a:rPr lang="cs-CZ" sz="2400" b="1" dirty="0" smtClean="0"/>
              <a:t>rozruchu</a:t>
            </a:r>
            <a:r>
              <a:rPr lang="cs-CZ" sz="2400" dirty="0" smtClean="0"/>
              <a:t> – místo dopadu kamene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32" y="4286256"/>
            <a:ext cx="1451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vytváří: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857224" y="1142984"/>
            <a:ext cx="1500198" cy="128588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928794" y="4286256"/>
            <a:ext cx="9813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vrchy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7620" y="4286256"/>
            <a:ext cx="792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doly</a:t>
            </a:r>
            <a:endParaRPr lang="cs-CZ" sz="2400" b="1" dirty="0"/>
          </a:p>
        </p:txBody>
      </p:sp>
      <p:cxnSp>
        <p:nvCxnSpPr>
          <p:cNvPr id="12" name="Přímá spojovací šipka 11"/>
          <p:cNvCxnSpPr/>
          <p:nvPr/>
        </p:nvCxnSpPr>
        <p:spPr>
          <a:xfrm rot="16200000" flipV="1">
            <a:off x="6393669" y="1678769"/>
            <a:ext cx="1143008" cy="92869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-71470" y="4896161"/>
            <a:ext cx="81531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vlnová délka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– vzdálenost mezi dvěma vrchy nebo mezi </a:t>
            </a:r>
          </a:p>
          <a:p>
            <a:r>
              <a:rPr lang="cs-CZ" sz="2400" dirty="0" smtClean="0"/>
              <a:t>                        dvěma doly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   - </a:t>
            </a:r>
            <a:r>
              <a:rPr lang="el-GR" sz="2400" b="1" dirty="0" smtClean="0">
                <a:solidFill>
                  <a:schemeClr val="accent1">
                    <a:lumMod val="75000"/>
                  </a:schemeClr>
                </a:solidFill>
                <a:latin typeface="Verdana"/>
                <a:ea typeface="Verdana"/>
                <a:cs typeface="Verdana"/>
              </a:rPr>
              <a:t>λ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vlnová délk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642918"/>
            <a:ext cx="5651005" cy="3105162"/>
          </a:xfrm>
          <a:prstGeom prst="rect">
            <a:avLst/>
          </a:prstGeom>
          <a:noFill/>
        </p:spPr>
      </p:pic>
      <p:cxnSp>
        <p:nvCxnSpPr>
          <p:cNvPr id="4" name="Přímá spojovací šipka 3"/>
          <p:cNvCxnSpPr/>
          <p:nvPr/>
        </p:nvCxnSpPr>
        <p:spPr>
          <a:xfrm rot="16200000" flipV="1">
            <a:off x="4964909" y="2250273"/>
            <a:ext cx="1857388" cy="64294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5400000" flipH="1" flipV="1">
            <a:off x="1285852" y="3429000"/>
            <a:ext cx="928694" cy="35719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142976" y="4214818"/>
            <a:ext cx="615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důl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29322" y="3571876"/>
            <a:ext cx="776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vrch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5214950"/>
            <a:ext cx="7282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vrch a důl se pravidelně opakují </a:t>
            </a:r>
            <a:r>
              <a:rPr lang="cs-CZ" sz="2400" dirty="0" smtClean="0">
                <a:sym typeface="Wingdings" pitchFamily="2" charset="2"/>
              </a:rPr>
              <a:t>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sym typeface="Wingdings" pitchFamily="2" charset="2"/>
              </a:rPr>
              <a:t>periodický děj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0409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b="1" u="sng" dirty="0" smtClean="0"/>
              <a:t>perioda</a:t>
            </a:r>
            <a:r>
              <a:rPr lang="cs-CZ" sz="2400" dirty="0" smtClean="0"/>
              <a:t> – doba, za kterou nabude vlna stejnou pozici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- doba mezi dvěma vrchy nebo mezi dvěma doly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 - T</a:t>
            </a:r>
            <a:endParaRPr lang="cs-CZ" sz="2400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928662" y="3000372"/>
          <a:ext cx="1430346" cy="1304139"/>
        </p:xfrm>
        <a:graphic>
          <a:graphicData uri="http://schemas.openxmlformats.org/presentationml/2006/ole">
            <p:oleObj spid="_x0000_s29698" name="Rovnice" r:id="rId3" imgW="43164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500562" y="3071810"/>
          <a:ext cx="1287470" cy="1249603"/>
        </p:xfrm>
        <a:graphic>
          <a:graphicData uri="http://schemas.openxmlformats.org/presentationml/2006/ole">
            <p:oleObj spid="_x0000_s29699" name="Rovnice" r:id="rId4" imgW="43164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00042"/>
            <a:ext cx="2372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Rychlost vlnění</a:t>
            </a:r>
            <a:endParaRPr lang="cs-CZ" sz="24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28662" y="2143116"/>
          <a:ext cx="2125676" cy="2125676"/>
        </p:xfrm>
        <a:graphic>
          <a:graphicData uri="http://schemas.openxmlformats.org/presentationml/2006/ole">
            <p:oleObj spid="_x0000_s30722" name="Rovnice" r:id="rId3" imgW="393480" imgH="393480" progId="Equation.3">
              <p:embed/>
            </p:oleObj>
          </a:graphicData>
        </a:graphic>
      </p:graphicFrame>
      <p:cxnSp>
        <p:nvCxnSpPr>
          <p:cNvPr id="6" name="Přímá spojovací šipka 5"/>
          <p:cNvCxnSpPr/>
          <p:nvPr/>
        </p:nvCxnSpPr>
        <p:spPr>
          <a:xfrm flipV="1">
            <a:off x="2928926" y="2000240"/>
            <a:ext cx="1428760" cy="50006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000364" y="3929066"/>
            <a:ext cx="1143008" cy="5715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500562" y="1785926"/>
            <a:ext cx="1914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vlnová délka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6248" y="4286256"/>
            <a:ext cx="1231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erioda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43835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učebnice str. 77 – obrázek 44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2285992"/>
            <a:ext cx="4725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otvor je zdrojem nového vlnění</a:t>
            </a:r>
            <a:endParaRPr lang="cs-CZ" sz="2400" dirty="0"/>
          </a:p>
        </p:txBody>
      </p:sp>
      <p:cxnSp>
        <p:nvCxnSpPr>
          <p:cNvPr id="5" name="Pravoúhlá spojovací čára 4"/>
          <p:cNvCxnSpPr/>
          <p:nvPr/>
        </p:nvCxnSpPr>
        <p:spPr>
          <a:xfrm>
            <a:off x="2214546" y="3000372"/>
            <a:ext cx="1000132" cy="71438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571604" y="4286256"/>
            <a:ext cx="6168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každý bod vlnění může vytvořit nové vlnění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70382" y="1071546"/>
            <a:ext cx="95839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300" dirty="0" smtClean="0"/>
              <a:t> vlna se postupně šíří od místa </a:t>
            </a:r>
            <a:r>
              <a:rPr lang="cs-CZ" sz="2300" b="1" dirty="0" smtClean="0"/>
              <a:t>rozruchu</a:t>
            </a:r>
            <a:r>
              <a:rPr lang="cs-CZ" sz="2300" dirty="0" smtClean="0"/>
              <a:t> – místo dopadu kamene</a:t>
            </a:r>
          </a:p>
          <a:p>
            <a:pPr>
              <a:buFontTx/>
              <a:buChar char="-"/>
            </a:pPr>
            <a:r>
              <a:rPr lang="cs-CZ" sz="2300" dirty="0"/>
              <a:t> </a:t>
            </a:r>
            <a:r>
              <a:rPr lang="cs-CZ" sz="2300" dirty="0" smtClean="0"/>
              <a:t>vlna vytváří vrchy a doly, které se posouvají ve směru šíření vlnění </a:t>
            </a:r>
            <a:endParaRPr lang="cs-CZ" sz="23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28802"/>
            <a:ext cx="81531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vlnová délka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– vzdálenost mezi dvěma vrchy nebo mezi </a:t>
            </a:r>
          </a:p>
          <a:p>
            <a:r>
              <a:rPr lang="cs-CZ" sz="2400" dirty="0" smtClean="0"/>
              <a:t>                        dvěma doly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   - </a:t>
            </a:r>
            <a:r>
              <a:rPr lang="el-GR" sz="2400" b="1" dirty="0" smtClean="0">
                <a:solidFill>
                  <a:schemeClr val="accent1">
                    <a:lumMod val="75000"/>
                  </a:schemeClr>
                </a:solidFill>
                <a:latin typeface="Verdana"/>
                <a:ea typeface="Verdana"/>
                <a:cs typeface="Verdana"/>
              </a:rPr>
              <a:t>λ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285728"/>
            <a:ext cx="62239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</a:rPr>
              <a:t>Popis a vlastnosti vlnění</a:t>
            </a:r>
            <a:endParaRPr lang="cs-CZ" sz="44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071810"/>
            <a:ext cx="80409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perioda</a:t>
            </a:r>
            <a:r>
              <a:rPr lang="cs-CZ" sz="2400" dirty="0" smtClean="0"/>
              <a:t> – doba, za kterou nabude vlna stejnou pozici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- doba mezi dvěma vrchy nebo mezi dvěma doly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 -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31746" name="Object 2"/>
          <p:cNvGraphicFramePr>
            <a:graphicFrameLocks noChangeAspect="1"/>
          </p:cNvGraphicFramePr>
          <p:nvPr/>
        </p:nvGraphicFramePr>
        <p:xfrm>
          <a:off x="1285852" y="4357694"/>
          <a:ext cx="1143008" cy="1042789"/>
        </p:xfrm>
        <a:graphic>
          <a:graphicData uri="http://schemas.openxmlformats.org/presentationml/2006/ole">
            <p:oleObj spid="_x0000_s31746" name="Rovnice" r:id="rId3" imgW="431640" imgH="393480" progId="Equation.3">
              <p:embed/>
            </p:oleObj>
          </a:graphicData>
        </a:graphic>
      </p:graphicFrame>
      <p:graphicFrame>
        <p:nvGraphicFramePr>
          <p:cNvPr id="31747" name="Object 3"/>
          <p:cNvGraphicFramePr>
            <a:graphicFrameLocks noChangeAspect="1"/>
          </p:cNvGraphicFramePr>
          <p:nvPr/>
        </p:nvGraphicFramePr>
        <p:xfrm>
          <a:off x="4857726" y="4417970"/>
          <a:ext cx="1028834" cy="998388"/>
        </p:xfrm>
        <a:graphic>
          <a:graphicData uri="http://schemas.openxmlformats.org/presentationml/2006/ole">
            <p:oleObj spid="_x0000_s31747" name="Rovnice" r:id="rId4" imgW="431640" imgH="41904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0" y="5500702"/>
            <a:ext cx="2372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Rychlost vlnění</a:t>
            </a:r>
            <a:endParaRPr lang="cs-CZ" sz="24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071802" y="5643586"/>
          <a:ext cx="1214414" cy="1214414"/>
        </p:xfrm>
        <a:graphic>
          <a:graphicData uri="http://schemas.openxmlformats.org/presentationml/2006/ole">
            <p:oleObj spid="_x0000_s31748" name="Rovnice" r:id="rId5" imgW="393480" imgH="393480" progId="Equation.3">
              <p:embed/>
            </p:oleObj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86700" cy="4846320"/>
          </a:xfrm>
        </p:spPr>
        <p:txBody>
          <a:bodyPr>
            <a:normAutofit/>
          </a:bodyPr>
          <a:lstStyle/>
          <a:p>
            <a:endParaRPr lang="cs-CZ" sz="1100" dirty="0" smtClean="0"/>
          </a:p>
          <a:p>
            <a:r>
              <a:rPr lang="cs-CZ" sz="1100" dirty="0" smtClean="0"/>
              <a:t>AUTOR NEUVEDEN. </a:t>
            </a:r>
            <a:r>
              <a:rPr lang="cs-CZ" sz="1100" i="1" dirty="0" smtClean="0"/>
              <a:t>elektrika.</a:t>
            </a:r>
            <a:r>
              <a:rPr lang="cs-CZ" sz="1100" i="1" dirty="0" err="1" smtClean="0"/>
              <a:t>cz</a:t>
            </a:r>
            <a:r>
              <a:rPr lang="cs-CZ" sz="1100" dirty="0" smtClean="0"/>
              <a:t> [online]. [cit. 17.2.2013]. Dostupný na WWW: http://elektrika.</a:t>
            </a:r>
            <a:r>
              <a:rPr lang="cs-CZ" sz="1100" dirty="0" err="1" smtClean="0"/>
              <a:t>cz</a:t>
            </a:r>
            <a:r>
              <a:rPr lang="cs-CZ" sz="1100" dirty="0" smtClean="0"/>
              <a:t>/data/</a:t>
            </a:r>
            <a:r>
              <a:rPr lang="cs-CZ" sz="1100" dirty="0" err="1" smtClean="0"/>
              <a:t>clanky</a:t>
            </a:r>
            <a:r>
              <a:rPr lang="cs-CZ" sz="1100" dirty="0" smtClean="0"/>
              <a:t>/clanek.2005-02-26.2586776191/</a:t>
            </a:r>
            <a:r>
              <a:rPr lang="cs-CZ" sz="1100" dirty="0" err="1" smtClean="0"/>
              <a:t>view</a:t>
            </a:r>
            <a:endParaRPr lang="cs-CZ" sz="1100" dirty="0" smtClean="0"/>
          </a:p>
          <a:p>
            <a:r>
              <a:rPr lang="cs-CZ" sz="1100" dirty="0" smtClean="0"/>
              <a:t>AUTOR NEUVEDEN. </a:t>
            </a:r>
            <a:r>
              <a:rPr lang="cs-CZ" sz="1100" i="1" dirty="0" err="1" smtClean="0"/>
              <a:t>techmania.cz</a:t>
            </a:r>
            <a:r>
              <a:rPr lang="cs-CZ" sz="1100" dirty="0" smtClean="0"/>
              <a:t> [online]. [cit. 17.2.2013]. Dostupný na WWW: http://www.</a:t>
            </a:r>
            <a:r>
              <a:rPr lang="cs-CZ" sz="1100" dirty="0" err="1" smtClean="0"/>
              <a:t>techmania.cz</a:t>
            </a:r>
            <a:r>
              <a:rPr lang="cs-CZ" sz="1100" dirty="0" smtClean="0"/>
              <a:t>/</a:t>
            </a:r>
            <a:r>
              <a:rPr lang="cs-CZ" sz="1100" dirty="0" err="1" smtClean="0"/>
              <a:t>edutorium</a:t>
            </a:r>
            <a:r>
              <a:rPr lang="cs-CZ" sz="1100" dirty="0" smtClean="0"/>
              <a:t>/</a:t>
            </a:r>
            <a:r>
              <a:rPr lang="cs-CZ" sz="1100" dirty="0" err="1" smtClean="0"/>
              <a:t>art</a:t>
            </a:r>
            <a:r>
              <a:rPr lang="cs-CZ" sz="1100" dirty="0" smtClean="0"/>
              <a:t>_</a:t>
            </a:r>
            <a:r>
              <a:rPr lang="cs-CZ" sz="1100" dirty="0" err="1" smtClean="0"/>
              <a:t>exponaty.php</a:t>
            </a:r>
            <a:r>
              <a:rPr lang="cs-CZ" sz="1100" dirty="0" smtClean="0"/>
              <a:t>?</a:t>
            </a:r>
            <a:r>
              <a:rPr lang="cs-CZ" sz="1100" dirty="0" err="1" smtClean="0"/>
              <a:t>xkat</a:t>
            </a:r>
            <a:r>
              <a:rPr lang="cs-CZ" sz="1100" dirty="0" smtClean="0"/>
              <a:t>=fyzika&amp;</a:t>
            </a:r>
            <a:r>
              <a:rPr lang="cs-CZ" sz="1100" dirty="0" err="1" smtClean="0"/>
              <a:t>xser</a:t>
            </a:r>
            <a:r>
              <a:rPr lang="cs-CZ" sz="1100" dirty="0" smtClean="0"/>
              <a:t>=416b757374696b61h&amp;</a:t>
            </a:r>
            <a:r>
              <a:rPr lang="cs-CZ" sz="1100" dirty="0" err="1" smtClean="0"/>
              <a:t>key</a:t>
            </a:r>
            <a:r>
              <a:rPr lang="cs-CZ" sz="1100" dirty="0" smtClean="0"/>
              <a:t>=646</a:t>
            </a:r>
          </a:p>
          <a:p>
            <a:r>
              <a:rPr lang="cs-CZ" sz="1100" dirty="0" smtClean="0"/>
              <a:t>AUTOR NEUVEDEN. </a:t>
            </a:r>
            <a:r>
              <a:rPr lang="cs-CZ" sz="1100" i="1" dirty="0" err="1" smtClean="0"/>
              <a:t>techmania.cz</a:t>
            </a:r>
            <a:r>
              <a:rPr lang="cs-CZ" sz="1100" dirty="0" smtClean="0"/>
              <a:t> [online]. [cit. 17.2.2013]. Dostupný na WWW: http://www.</a:t>
            </a:r>
            <a:r>
              <a:rPr lang="cs-CZ" sz="1100" dirty="0" err="1" smtClean="0"/>
              <a:t>techmania.cz</a:t>
            </a:r>
            <a:r>
              <a:rPr lang="cs-CZ" sz="1100" dirty="0" smtClean="0"/>
              <a:t>/</a:t>
            </a:r>
            <a:r>
              <a:rPr lang="cs-CZ" sz="1100" dirty="0" err="1" smtClean="0"/>
              <a:t>edutorium</a:t>
            </a:r>
            <a:r>
              <a:rPr lang="cs-CZ" sz="1100" dirty="0" smtClean="0"/>
              <a:t>/</a:t>
            </a:r>
            <a:r>
              <a:rPr lang="cs-CZ" sz="1100" dirty="0" err="1" smtClean="0"/>
              <a:t>art</a:t>
            </a:r>
            <a:r>
              <a:rPr lang="cs-CZ" sz="1100" dirty="0" smtClean="0"/>
              <a:t>_</a:t>
            </a:r>
            <a:r>
              <a:rPr lang="cs-CZ" sz="1100" dirty="0" err="1" smtClean="0"/>
              <a:t>exponaty.php</a:t>
            </a:r>
            <a:r>
              <a:rPr lang="cs-CZ" sz="1100" dirty="0" smtClean="0"/>
              <a:t>?</a:t>
            </a:r>
            <a:r>
              <a:rPr lang="cs-CZ" sz="1100" dirty="0" err="1" smtClean="0"/>
              <a:t>xkat</a:t>
            </a:r>
            <a:r>
              <a:rPr lang="cs-CZ" sz="1100" dirty="0" smtClean="0"/>
              <a:t>=fyzika&amp;</a:t>
            </a:r>
            <a:r>
              <a:rPr lang="cs-CZ" sz="1100" dirty="0" err="1" smtClean="0"/>
              <a:t>xser</a:t>
            </a:r>
            <a:r>
              <a:rPr lang="cs-CZ" sz="1100" dirty="0" smtClean="0"/>
              <a:t>=416b757374696b61h&amp;</a:t>
            </a:r>
            <a:r>
              <a:rPr lang="cs-CZ" sz="1100" dirty="0" err="1" smtClean="0"/>
              <a:t>key</a:t>
            </a:r>
            <a:r>
              <a:rPr lang="cs-CZ" sz="1100" dirty="0" smtClean="0"/>
              <a:t>=646</a:t>
            </a:r>
          </a:p>
          <a:p>
            <a:r>
              <a:rPr lang="cs-CZ" sz="1100" dirty="0" smtClean="0"/>
              <a:t>JÁCHIM, František; TESAŘ, Jiří. </a:t>
            </a:r>
            <a:r>
              <a:rPr lang="cs-CZ" sz="1100" i="1" dirty="0" smtClean="0"/>
              <a:t>Fyzika pro 9. ročník základní školy</a:t>
            </a:r>
            <a:r>
              <a:rPr lang="cs-CZ" sz="1100" dirty="0" smtClean="0"/>
              <a:t>. Praha: SPN-pedagogické nakladatelství, a.s., 2001, ISBN 80-7235-130-3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62</TotalTime>
  <Words>314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Bohatý</vt:lpstr>
      <vt:lpstr>Rovnice</vt:lpstr>
      <vt:lpstr>Popis a vlastnosti vlnění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a vlastnosti vlnění</dc:title>
  <dc:creator>Katka</dc:creator>
  <cp:lastModifiedBy>Katka</cp:lastModifiedBy>
  <cp:revision>8</cp:revision>
  <dcterms:created xsi:type="dcterms:W3CDTF">2013-02-17T17:30:18Z</dcterms:created>
  <dcterms:modified xsi:type="dcterms:W3CDTF">2013-02-17T18:34:32Z</dcterms:modified>
</cp:coreProperties>
</file>